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90" d="100"/>
          <a:sy n="90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5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5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74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8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9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09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2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468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7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565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D124E-8756-407F-8A2B-3AB5BDF2D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9243" y="1656292"/>
            <a:ext cx="6798608" cy="20858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SCHOOL improvement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2D668-882A-4DF9-A091-266A8322F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9243" y="3742162"/>
            <a:ext cx="6798608" cy="17336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ABC/ ACRSS June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4663E2-C471-45D7-A7DE-79B05143A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12" r="11515" b="-1"/>
          <a:stretch/>
        </p:blipFill>
        <p:spPr>
          <a:xfrm>
            <a:off x="446534" y="638175"/>
            <a:ext cx="3703319" cy="2744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A28343-D663-4A8D-98E0-DE3C80A2E0AF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5" r="3595" b="-5"/>
          <a:stretch/>
        </p:blipFill>
        <p:spPr>
          <a:xfrm>
            <a:off x="446533" y="3475230"/>
            <a:ext cx="3703319" cy="2925569"/>
          </a:xfrm>
          <a:prstGeom prst="rect">
            <a:avLst/>
          </a:prstGeom>
          <a:scene3d>
            <a:camera prst="perspectiveFront" fov="5400000"/>
            <a:lightRig rig="threePt" dir="t">
              <a:rot lat="0" lon="0" rev="19200000"/>
            </a:lightRig>
          </a:scene3d>
          <a:sp3d extrusionH="25400" prstMaterial="matte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9550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4F83E-CC8D-46E3-A624-E4EFE2E3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92074-24BB-4B55-90B1-656E4E04A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Academic Behavior Community Academy and Adams County Regional Safe School consolidated leadership and Professional Learning Communities in 18-19.</a:t>
            </a:r>
          </a:p>
          <a:p>
            <a:pPr>
              <a:lnSpc>
                <a:spcPct val="90000"/>
              </a:lnSpc>
            </a:pPr>
            <a:r>
              <a:rPr lang="en-US" dirty="0"/>
              <a:t>Students must meet RSSP (Regional Safe School Program) criteria ( 1. be suspended for 4-10 days twice for gross misconduct 2. arrested by the police and/or remanded to criminal or juvenile courts 3. involved in misconduct that can be demonstrated as serious, repetitive and/or cumulative, 4. previously remediated at least once by the home school/district ) and be either suspension or expulsion eligible to receive services. </a:t>
            </a:r>
          </a:p>
          <a:p>
            <a:pPr>
              <a:lnSpc>
                <a:spcPct val="90000"/>
              </a:lnSpc>
            </a:pPr>
            <a:r>
              <a:rPr lang="en-US" dirty="0"/>
              <a:t>ABC/ACRSS provide services to students in grades 7-12 from Quincy, Payson, Camp Point, Liberty, and Mendon.</a:t>
            </a:r>
          </a:p>
          <a:p>
            <a:pPr>
              <a:lnSpc>
                <a:spcPct val="90000"/>
              </a:lnSpc>
            </a:pPr>
            <a:r>
              <a:rPr lang="en-US" dirty="0"/>
              <a:t>The programs employ ten certified staff members, five classified staff members, and two administrators.</a:t>
            </a:r>
          </a:p>
          <a:p>
            <a:pPr>
              <a:lnSpc>
                <a:spcPct val="90000"/>
              </a:lnSpc>
            </a:pPr>
            <a:r>
              <a:rPr lang="en-US" dirty="0"/>
              <a:t>The ABC Academy served 38 students for the 18-19 school year.</a:t>
            </a:r>
          </a:p>
          <a:p>
            <a:pPr>
              <a:lnSpc>
                <a:spcPct val="90000"/>
              </a:lnSpc>
            </a:pPr>
            <a:r>
              <a:rPr lang="en-US" dirty="0"/>
              <a:t>ACRSS served 75 students for the 18-19 school year.</a:t>
            </a:r>
          </a:p>
          <a:p>
            <a:pPr>
              <a:lnSpc>
                <a:spcPct val="90000"/>
              </a:lnSpc>
            </a:pPr>
            <a:r>
              <a:rPr lang="en-US" dirty="0"/>
              <a:t>Offer monthly family dinners for ABC/ACRSS students, families, and staff and their families.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103026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935E7-07D4-4D04-94B3-5CCED957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083BA-C944-49F4-86E4-EB7665465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8273" y="1717990"/>
            <a:ext cx="5649433" cy="1223911"/>
          </a:xfrm>
        </p:spPr>
        <p:txBody>
          <a:bodyPr/>
          <a:lstStyle/>
          <a:p>
            <a:r>
              <a:rPr lang="en-US" b="1" dirty="0"/>
              <a:t>ABC ACADEMY MISSION STATEMENT</a:t>
            </a:r>
            <a:endParaRPr lang="en-US" sz="1200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55DC6-939B-4E84-B545-CA0A467D1B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Empower students to become productive members of the community by providing quality learning opportunities in:</a:t>
            </a:r>
            <a:endParaRPr lang="en-US" sz="1400" dirty="0"/>
          </a:p>
          <a:p>
            <a:pPr lvl="1"/>
            <a:r>
              <a:rPr lang="en-US" b="1" dirty="0"/>
              <a:t>Independent life skills</a:t>
            </a:r>
            <a:endParaRPr lang="en-US" sz="1200" dirty="0"/>
          </a:p>
          <a:p>
            <a:pPr lvl="1"/>
            <a:r>
              <a:rPr lang="en-US" b="1" dirty="0"/>
              <a:t>Academic skills</a:t>
            </a:r>
            <a:endParaRPr lang="en-US" sz="1200" dirty="0"/>
          </a:p>
          <a:p>
            <a:pPr lvl="1"/>
            <a:r>
              <a:rPr lang="en-US" b="1" dirty="0"/>
              <a:t>Positive self-concepts</a:t>
            </a:r>
            <a:endParaRPr lang="en-US" sz="1200" dirty="0"/>
          </a:p>
          <a:p>
            <a:pPr lvl="1"/>
            <a:r>
              <a:rPr lang="en-US" b="1" dirty="0"/>
              <a:t>Effective relationships with others</a:t>
            </a:r>
            <a:endParaRPr lang="en-US" sz="1200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4261BC-9303-4E7C-A010-9EFC6D68D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3" y="1535917"/>
            <a:ext cx="5087073" cy="1390135"/>
          </a:xfrm>
        </p:spPr>
        <p:txBody>
          <a:bodyPr/>
          <a:lstStyle/>
          <a:p>
            <a:r>
              <a:rPr lang="en-US" b="1" dirty="0"/>
              <a:t>ACRSS MISSION STATEMENT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060090-8A19-4417-B318-CF646A4E451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/>
              <a:t>Our mission is to educate and challenge our students to achieve personal excellence by providing opportunities and the support needed to meet their unique educational and social-emotional needs.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1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D5D7C-F36A-443B-90D5-71CE669A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C783D-4EA1-434D-93E3-F238D3196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5577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Building relational capacity with students, families, and staff</a:t>
            </a:r>
          </a:p>
          <a:p>
            <a:r>
              <a:rPr lang="en-US" sz="2400" dirty="0"/>
              <a:t>Providing individualized social emotional interventions for all students </a:t>
            </a:r>
          </a:p>
          <a:p>
            <a:r>
              <a:rPr lang="en-US" sz="2400" dirty="0"/>
              <a:t>Providing positive acknowledgement for positive student behaviors</a:t>
            </a:r>
          </a:p>
          <a:p>
            <a:r>
              <a:rPr lang="en-US" sz="2400" dirty="0"/>
              <a:t>Providing restorative justice for students and families</a:t>
            </a:r>
          </a:p>
          <a:p>
            <a:r>
              <a:rPr lang="en-US" sz="2400" dirty="0"/>
              <a:t>Providing information and outside resource support to students and families</a:t>
            </a:r>
          </a:p>
          <a:p>
            <a:r>
              <a:rPr lang="en-US" sz="2400" dirty="0"/>
              <a:t>Active partnerships with community agencies and community businesses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76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0D2C-F6C8-45A9-9D42-2292DFE6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to improve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C06AD-1199-4380-8D3F-963749452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Graduation rate</a:t>
            </a:r>
          </a:p>
          <a:p>
            <a:r>
              <a:rPr lang="en-US" sz="2400" dirty="0"/>
              <a:t>Overall student attendance</a:t>
            </a:r>
          </a:p>
          <a:p>
            <a:r>
              <a:rPr lang="en-US" sz="2400" dirty="0"/>
              <a:t>Differentiated academic interventions for all students (general education and special education)</a:t>
            </a:r>
          </a:p>
          <a:p>
            <a:r>
              <a:rPr lang="en-US" sz="2400" dirty="0"/>
              <a:t>Student performance on MAP, SAT, Delaware, QRI6</a:t>
            </a:r>
          </a:p>
          <a:p>
            <a:r>
              <a:rPr lang="en-US" sz="2400" dirty="0"/>
              <a:t>Student class completion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0E5E-7C10-4914-9FE0-34FDF286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003-3448-4487-B113-834D94FEE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92" y="2477957"/>
            <a:ext cx="11029615" cy="487111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The students at the ABC Academy/ACRSS will show growth in the areas of attendance, academics, and behavior. This growth will be measured through quarterly data collection.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Attendance Interventions and Measures-Play 21, ABC/ACRSS Attendance Incentives (weekly, quarterly, semester), and ABC/ACRSS Truancy Plan, Student Attendance Success Plan; will measure weekly, quarterly, semester, and yearly.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Academic Interventions and Measures-Edgenuity, </a:t>
            </a:r>
            <a:r>
              <a:rPr lang="en-US" dirty="0" err="1"/>
              <a:t>MyPath</a:t>
            </a:r>
            <a:r>
              <a:rPr lang="en-US" dirty="0"/>
              <a:t>, Max Scholar, guided reading; will measure MAP scores for 7-10</a:t>
            </a:r>
            <a:r>
              <a:rPr lang="en-US" baseline="30000" dirty="0"/>
              <a:t>th</a:t>
            </a:r>
            <a:r>
              <a:rPr lang="en-US" dirty="0"/>
              <a:t> grade students, SAT, Delaware Writing, QRI-6 (ABC), and senior proficiencies.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Behavior Interventions and Measures-Daily SEL and PBIS lessons, CICO, SAIG groups, restorative justice re-entry meetings, implementation of brief and complex BIP’s; will measure student meets criteria for CICO, BIP’s,  Alternate Education Plans, ODR’s, OSS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2.   </a:t>
            </a:r>
            <a:r>
              <a:rPr lang="en-US" dirty="0"/>
              <a:t>By the end of the 19-20 school year, the ABC Academy and ACRSS will reduce the number of disciplinary referrals 10%, while improving school understanding of the PBIS process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3.   </a:t>
            </a:r>
            <a:r>
              <a:rPr lang="en-US" dirty="0"/>
              <a:t>By the end of the 19-20 school year, the ABC Academy and ACRSS will reduce the number of Out of School Suspensions by 10%.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5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63620-C3FF-4879-9D7E-B9C05843D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growth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91638-6C0E-4596-8E13-3337F78D8F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ABC Academy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66C3E-91B9-4F0E-85FF-B2B47B4F5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37701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22 Student Goals/ 20 of Students Reached Goal- 91%</a:t>
            </a:r>
          </a:p>
          <a:p>
            <a:r>
              <a:rPr lang="en-US" dirty="0"/>
              <a:t>100% of Teachers SLO met Objectives</a:t>
            </a:r>
          </a:p>
          <a:p>
            <a:r>
              <a:rPr lang="en-US" dirty="0"/>
              <a:t>ABC Academy Number of Student Referrals for the 17-18 School Year-131 Offenses</a:t>
            </a:r>
          </a:p>
          <a:p>
            <a:r>
              <a:rPr lang="en-US" dirty="0"/>
              <a:t>ABC Academy Number of Student Referrals for the 18-19 School Year-254 Offenses</a:t>
            </a:r>
          </a:p>
          <a:p>
            <a:r>
              <a:rPr lang="en-US" dirty="0"/>
              <a:t>ABC Academy Overall Attendance for the 17-18 School Year-54.05%</a:t>
            </a:r>
          </a:p>
          <a:p>
            <a:r>
              <a:rPr lang="en-US" dirty="0"/>
              <a:t>ABC Academy Overall Attendance for the 18-19 School Year-55%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F5DC3-BB1D-45BD-B8F0-4246DC85A4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ACRSS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15CBB6-EBDF-4D18-815F-282B34B9AD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37701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157 Student Goals/ 129 of Students Reached Goal- 82.1%</a:t>
            </a:r>
          </a:p>
          <a:p>
            <a:r>
              <a:rPr lang="en-US" dirty="0"/>
              <a:t>100% of Teachers SLO met Objectives</a:t>
            </a:r>
          </a:p>
          <a:p>
            <a:r>
              <a:rPr lang="en-US" dirty="0"/>
              <a:t>ACRSS Number of Student Referrals for the 17-18 School Year-568</a:t>
            </a:r>
          </a:p>
          <a:p>
            <a:r>
              <a:rPr lang="en-US" dirty="0"/>
              <a:t>ACRSS Number of Student Referrals for the 18-19 School Year-363</a:t>
            </a:r>
          </a:p>
          <a:p>
            <a:r>
              <a:rPr lang="en-US" dirty="0"/>
              <a:t>ACRSS Overall Attendance for the 17-18 School Year-71.1%</a:t>
            </a:r>
          </a:p>
          <a:p>
            <a:r>
              <a:rPr lang="en-US" dirty="0"/>
              <a:t>ACRSS Overall Attendance for the 18-19 School Year-60%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37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B14B6-BEAA-4B58-A2D6-20E8797A0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rocks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0B0D6-C543-443B-933E-CE288E6DD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Revision of commitment statements, school mission, and vision statements for the ABC Academy/ACRSS team</a:t>
            </a:r>
          </a:p>
          <a:p>
            <a:r>
              <a:rPr lang="en-US" sz="2400" dirty="0"/>
              <a:t>Opening a transitional alternative classroom to provide proactive social emotional services, to facilitate restorative justice re-entry plans, provide short term placement for students struggling to follow expectations, etc. </a:t>
            </a:r>
          </a:p>
          <a:p>
            <a:r>
              <a:rPr lang="en-US" sz="2400" dirty="0"/>
              <a:t>Providing adequate education, resources, and linkages for post secondary successes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600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f06c5ff6-36e3-4eb2-ad11-9fcd78bb7e11" xsi:nil="true"/>
    <FolderType xmlns="f06c5ff6-36e3-4eb2-ad11-9fcd78bb7e11" xsi:nil="true"/>
    <Teachers xmlns="f06c5ff6-36e3-4eb2-ad11-9fcd78bb7e11">
      <UserInfo>
        <DisplayName/>
        <AccountId xsi:nil="true"/>
        <AccountType/>
      </UserInfo>
    </Teachers>
    <TeamsChannelId xmlns="f06c5ff6-36e3-4eb2-ad11-9fcd78bb7e11" xsi:nil="true"/>
    <Math_Settings xmlns="f06c5ff6-36e3-4eb2-ad11-9fcd78bb7e11" xsi:nil="true"/>
    <Invited_Teachers xmlns="f06c5ff6-36e3-4eb2-ad11-9fcd78bb7e11" xsi:nil="true"/>
    <Invited_Students xmlns="f06c5ff6-36e3-4eb2-ad11-9fcd78bb7e11" xsi:nil="true"/>
    <DefaultSectionNames xmlns="f06c5ff6-36e3-4eb2-ad11-9fcd78bb7e11" xsi:nil="true"/>
    <Is_Collaboration_Space_Locked xmlns="f06c5ff6-36e3-4eb2-ad11-9fcd78bb7e11" xsi:nil="true"/>
    <Owner xmlns="f06c5ff6-36e3-4eb2-ad11-9fcd78bb7e11">
      <UserInfo>
        <DisplayName/>
        <AccountId xsi:nil="true"/>
        <AccountType/>
      </UserInfo>
    </Owner>
    <Students xmlns="f06c5ff6-36e3-4eb2-ad11-9fcd78bb7e11">
      <UserInfo>
        <DisplayName/>
        <AccountId xsi:nil="true"/>
        <AccountType/>
      </UserInfo>
    </Students>
    <NotebookType xmlns="f06c5ff6-36e3-4eb2-ad11-9fcd78bb7e11" xsi:nil="true"/>
    <CultureName xmlns="f06c5ff6-36e3-4eb2-ad11-9fcd78bb7e11" xsi:nil="true"/>
    <Student_Groups xmlns="f06c5ff6-36e3-4eb2-ad11-9fcd78bb7e11">
      <UserInfo>
        <DisplayName/>
        <AccountId xsi:nil="true"/>
        <AccountType/>
      </UserInfo>
    </Student_Groups>
    <LMS_Mappings xmlns="f06c5ff6-36e3-4eb2-ad11-9fcd78bb7e11" xsi:nil="true"/>
    <IsNotebookLocked xmlns="f06c5ff6-36e3-4eb2-ad11-9fcd78bb7e11" xsi:nil="true"/>
    <Templates xmlns="f06c5ff6-36e3-4eb2-ad11-9fcd78bb7e11" xsi:nil="true"/>
    <Self_Registration_Enabled xmlns="f06c5ff6-36e3-4eb2-ad11-9fcd78bb7e11" xsi:nil="true"/>
    <Distribution_Groups xmlns="f06c5ff6-36e3-4eb2-ad11-9fcd78bb7e11" xsi:nil="true"/>
    <AppVersion xmlns="f06c5ff6-36e3-4eb2-ad11-9fcd78bb7e1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1F5B633C94AA4586ACA5963A6AA9CB" ma:contentTypeVersion="34" ma:contentTypeDescription="Create a new document." ma:contentTypeScope="" ma:versionID="beb3bfafcb7b46a985a192f092f015d1">
  <xsd:schema xmlns:xsd="http://www.w3.org/2001/XMLSchema" xmlns:xs="http://www.w3.org/2001/XMLSchema" xmlns:p="http://schemas.microsoft.com/office/2006/metadata/properties" xmlns:ns3="eaf5836d-9a0d-455a-845a-f1c70d68c7ec" xmlns:ns4="f06c5ff6-36e3-4eb2-ad11-9fcd78bb7e11" targetNamespace="http://schemas.microsoft.com/office/2006/metadata/properties" ma:root="true" ma:fieldsID="e354e74e8a49dbe80a6c557d1c235ced" ns3:_="" ns4:_="">
    <xsd:import namespace="eaf5836d-9a0d-455a-845a-f1c70d68c7ec"/>
    <xsd:import namespace="f06c5ff6-36e3-4eb2-ad11-9fcd78bb7e1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f5836d-9a0d-455a-845a-f1c70d68c7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c5ff6-36e3-4eb2-ad11-9fcd78bb7e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2" nillable="true" ma:displayName="Notebook Type" ma:internalName="NotebookType">
      <xsd:simpleType>
        <xsd:restriction base="dms:Text"/>
      </xsd:simpleType>
    </xsd:element>
    <xsd:element name="FolderType" ma:index="23" nillable="true" ma:displayName="Folder Type" ma:internalName="FolderType">
      <xsd:simpleType>
        <xsd:restriction base="dms:Text"/>
      </xsd:simpleType>
    </xsd:element>
    <xsd:element name="CultureName" ma:index="24" nillable="true" ma:displayName="Culture Name" ma:internalName="CultureName">
      <xsd:simpleType>
        <xsd:restriction base="dms:Text"/>
      </xsd:simpleType>
    </xsd:element>
    <xsd:element name="AppVersion" ma:index="25" nillable="true" ma:displayName="App Version" ma:internalName="AppVersion">
      <xsd:simpleType>
        <xsd:restriction base="dms:Text"/>
      </xsd:simpleType>
    </xsd:element>
    <xsd:element name="TeamsChannelId" ma:index="26" nillable="true" ma:displayName="Teams Channel Id" ma:internalName="TeamsChannelId">
      <xsd:simpleType>
        <xsd:restriction base="dms:Text"/>
      </xsd:simpleType>
    </xsd:element>
    <xsd:element name="Owner" ma:index="2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8" nillable="true" ma:displayName="Math Settings" ma:internalName="Math_Settings">
      <xsd:simpleType>
        <xsd:restriction base="dms:Text"/>
      </xsd:simpleType>
    </xsd:element>
    <xsd:element name="DefaultSectionNames" ma:index="2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30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5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8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40" nillable="true" ma:displayName="Is Collaboration Space Locked" ma:internalName="Is_Collaboration_Space_Locked">
      <xsd:simpleType>
        <xsd:restriction base="dms:Boolean"/>
      </xsd:simpleType>
    </xsd:element>
    <xsd:element name="IsNotebookLocked" ma:index="41" nillable="true" ma:displayName="Is Notebook Locked" ma:internalName="IsNotebook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5C30C-7565-430A-B445-C83C30E2C342}">
  <ds:schemaRefs>
    <ds:schemaRef ds:uri="f06c5ff6-36e3-4eb2-ad11-9fcd78bb7e1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af5836d-9a0d-455a-845a-f1c70d68c7ec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3C7BE51-23EF-408C-94C4-1486707A1F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48D6E8-CAAE-4251-B15E-903BECB15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f5836d-9a0d-455a-845a-f1c70d68c7ec"/>
    <ds:schemaRef ds:uri="f06c5ff6-36e3-4eb2-ad11-9fcd78bb7e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739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Wingdings 2</vt:lpstr>
      <vt:lpstr>Dividend</vt:lpstr>
      <vt:lpstr>SCHOOL improvement plan</vt:lpstr>
      <vt:lpstr>situation</vt:lpstr>
      <vt:lpstr>mission</vt:lpstr>
      <vt:lpstr>strengths</vt:lpstr>
      <vt:lpstr>Areas to improve</vt:lpstr>
      <vt:lpstr>goals</vt:lpstr>
      <vt:lpstr>Student growth</vt:lpstr>
      <vt:lpstr>Hot rocks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improvement plan</dc:title>
  <dc:creator>Maynard, Erica</dc:creator>
  <cp:lastModifiedBy>Cook, Patricia</cp:lastModifiedBy>
  <cp:revision>1</cp:revision>
  <dcterms:created xsi:type="dcterms:W3CDTF">2019-09-03T19:56:32Z</dcterms:created>
  <dcterms:modified xsi:type="dcterms:W3CDTF">2019-09-03T20:22:02Z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0x010100D71F5B633C94AA4586ACA5963A6AA9CB</vt:lpwstr>
  </property>
</Properties>
</file>