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321" r:id="rId6"/>
    <p:sldId id="1117" r:id="rId7"/>
    <p:sldId id="1108" r:id="rId8"/>
    <p:sldId id="1118" r:id="rId9"/>
    <p:sldId id="1121" r:id="rId10"/>
    <p:sldId id="1119" r:id="rId11"/>
    <p:sldId id="112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95B07D-6DE9-4DEB-BF66-0E9F6D11D3BB}" v="148" dt="2025-07-28T15:51:19.7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hn, James" userId="25f859a6-ecd0-470a-a876-c45d09c3b1c2" providerId="ADAL" clId="{66D78B0F-E1E5-44D2-A762-03F64AF2DC03}"/>
    <pc:docChg chg="modSld">
      <pc:chgData name="Sohn, James" userId="25f859a6-ecd0-470a-a876-c45d09c3b1c2" providerId="ADAL" clId="{66D78B0F-E1E5-44D2-A762-03F64AF2DC03}" dt="2025-06-09T14:11:12.204" v="26" actId="20577"/>
      <pc:docMkLst>
        <pc:docMk/>
      </pc:docMkLst>
      <pc:sldChg chg="modSp mod">
        <pc:chgData name="Sohn, James" userId="25f859a6-ecd0-470a-a876-c45d09c3b1c2" providerId="ADAL" clId="{66D78B0F-E1E5-44D2-A762-03F64AF2DC03}" dt="2025-06-09T14:00:01.773" v="17" actId="20577"/>
        <pc:sldMkLst>
          <pc:docMk/>
          <pc:sldMk cId="294459123" sldId="1108"/>
        </pc:sldMkLst>
        <pc:graphicFrameChg chg="mod modGraphic">
          <ac:chgData name="Sohn, James" userId="25f859a6-ecd0-470a-a876-c45d09c3b1c2" providerId="ADAL" clId="{66D78B0F-E1E5-44D2-A762-03F64AF2DC03}" dt="2025-06-09T14:00:01.773" v="17" actId="20577"/>
          <ac:graphicFrameMkLst>
            <pc:docMk/>
            <pc:sldMk cId="294459123" sldId="1108"/>
            <ac:graphicFrameMk id="2" creationId="{245BC186-F1B9-D4ED-D632-F04BCEA83CBB}"/>
          </ac:graphicFrameMkLst>
        </pc:graphicFrameChg>
      </pc:sldChg>
      <pc:sldChg chg="modSp mod">
        <pc:chgData name="Sohn, James" userId="25f859a6-ecd0-470a-a876-c45d09c3b1c2" providerId="ADAL" clId="{66D78B0F-E1E5-44D2-A762-03F64AF2DC03}" dt="2025-06-09T13:47:43.096" v="1" actId="1076"/>
        <pc:sldMkLst>
          <pc:docMk/>
          <pc:sldMk cId="357850078" sldId="1118"/>
        </pc:sldMkLst>
        <pc:graphicFrameChg chg="mod">
          <ac:chgData name="Sohn, James" userId="25f859a6-ecd0-470a-a876-c45d09c3b1c2" providerId="ADAL" clId="{66D78B0F-E1E5-44D2-A762-03F64AF2DC03}" dt="2025-06-09T13:47:43.096" v="1" actId="1076"/>
          <ac:graphicFrameMkLst>
            <pc:docMk/>
            <pc:sldMk cId="357850078" sldId="1118"/>
            <ac:graphicFrameMk id="3" creationId="{29E99FAC-9A40-575E-8533-CDEACC3903CA}"/>
          </ac:graphicFrameMkLst>
        </pc:graphicFrameChg>
      </pc:sldChg>
      <pc:sldChg chg="modSp mod">
        <pc:chgData name="Sohn, James" userId="25f859a6-ecd0-470a-a876-c45d09c3b1c2" providerId="ADAL" clId="{66D78B0F-E1E5-44D2-A762-03F64AF2DC03}" dt="2025-06-09T14:11:12.204" v="26" actId="20577"/>
        <pc:sldMkLst>
          <pc:docMk/>
          <pc:sldMk cId="2096041804" sldId="1121"/>
        </pc:sldMkLst>
        <pc:graphicFrameChg chg="modGraphic">
          <ac:chgData name="Sohn, James" userId="25f859a6-ecd0-470a-a876-c45d09c3b1c2" providerId="ADAL" clId="{66D78B0F-E1E5-44D2-A762-03F64AF2DC03}" dt="2025-06-09T14:11:12.204" v="26" actId="20577"/>
          <ac:graphicFrameMkLst>
            <pc:docMk/>
            <pc:sldMk cId="2096041804" sldId="1121"/>
            <ac:graphicFrameMk id="2" creationId="{245BC186-F1B9-D4ED-D632-F04BCEA83CBB}"/>
          </ac:graphicFrameMkLst>
        </pc:graphicFrameChg>
      </pc:sldChg>
      <pc:sldChg chg="modSp mod">
        <pc:chgData name="Sohn, James" userId="25f859a6-ecd0-470a-a876-c45d09c3b1c2" providerId="ADAL" clId="{66D78B0F-E1E5-44D2-A762-03F64AF2DC03}" dt="2025-06-09T14:03:54.389" v="22" actId="20577"/>
        <pc:sldMkLst>
          <pc:docMk/>
          <pc:sldMk cId="8447881" sldId="1122"/>
        </pc:sldMkLst>
        <pc:graphicFrameChg chg="modGraphic">
          <ac:chgData name="Sohn, James" userId="25f859a6-ecd0-470a-a876-c45d09c3b1c2" providerId="ADAL" clId="{66D78B0F-E1E5-44D2-A762-03F64AF2DC03}" dt="2025-06-09T14:03:54.389" v="22" actId="20577"/>
          <ac:graphicFrameMkLst>
            <pc:docMk/>
            <pc:sldMk cId="8447881" sldId="1122"/>
            <ac:graphicFrameMk id="2" creationId="{245BC186-F1B9-D4ED-D632-F04BCEA83CBB}"/>
          </ac:graphicFrameMkLst>
        </pc:graphicFrameChg>
      </pc:sldChg>
    </pc:docChg>
  </pc:docChgLst>
  <pc:docChgLst>
    <pc:chgData name="Dinkheller, Kimberly" userId="b7937170-6d28-4968-9b37-de0bfcb69895" providerId="ADAL" clId="{4E95B07D-6DE9-4DEB-BF66-0E9F6D11D3BB}"/>
    <pc:docChg chg="custSel modSld">
      <pc:chgData name="Dinkheller, Kimberly" userId="b7937170-6d28-4968-9b37-de0bfcb69895" providerId="ADAL" clId="{4E95B07D-6DE9-4DEB-BF66-0E9F6D11D3BB}" dt="2025-07-28T15:51:19.758" v="147" actId="1076"/>
      <pc:docMkLst>
        <pc:docMk/>
      </pc:docMkLst>
      <pc:sldChg chg="delSp modSp mod">
        <pc:chgData name="Dinkheller, Kimberly" userId="b7937170-6d28-4968-9b37-de0bfcb69895" providerId="ADAL" clId="{4E95B07D-6DE9-4DEB-BF66-0E9F6D11D3BB}" dt="2025-07-28T15:51:19.758" v="147" actId="1076"/>
        <pc:sldMkLst>
          <pc:docMk/>
          <pc:sldMk cId="2853114898" sldId="257"/>
        </pc:sldMkLst>
        <pc:picChg chg="del">
          <ac:chgData name="Dinkheller, Kimberly" userId="b7937170-6d28-4968-9b37-de0bfcb69895" providerId="ADAL" clId="{4E95B07D-6DE9-4DEB-BF66-0E9F6D11D3BB}" dt="2025-07-28T15:51:08.094" v="141" actId="478"/>
          <ac:picMkLst>
            <pc:docMk/>
            <pc:sldMk cId="2853114898" sldId="257"/>
            <ac:picMk id="5" creationId="{EF2B6985-CFBD-F291-6000-B8FF5E833FE6}"/>
          </ac:picMkLst>
        </pc:picChg>
        <pc:picChg chg="mod">
          <ac:chgData name="Dinkheller, Kimberly" userId="b7937170-6d28-4968-9b37-de0bfcb69895" providerId="ADAL" clId="{4E95B07D-6DE9-4DEB-BF66-0E9F6D11D3BB}" dt="2025-07-28T15:51:19.758" v="147" actId="1076"/>
          <ac:picMkLst>
            <pc:docMk/>
            <pc:sldMk cId="2853114898" sldId="257"/>
            <ac:picMk id="6" creationId="{D65A56CA-F48A-A0E4-F88A-EE466868DCF4}"/>
          </ac:picMkLst>
        </pc:picChg>
      </pc:sldChg>
      <pc:sldChg chg="addSp delSp modSp mod">
        <pc:chgData name="Dinkheller, Kimberly" userId="b7937170-6d28-4968-9b37-de0bfcb69895" providerId="ADAL" clId="{4E95B07D-6DE9-4DEB-BF66-0E9F6D11D3BB}" dt="2025-07-28T15:51:00.183" v="140" actId="20577"/>
        <pc:sldMkLst>
          <pc:docMk/>
          <pc:sldMk cId="294459123" sldId="1108"/>
        </pc:sldMkLst>
        <pc:graphicFrameChg chg="modGraphic">
          <ac:chgData name="Dinkheller, Kimberly" userId="b7937170-6d28-4968-9b37-de0bfcb69895" providerId="ADAL" clId="{4E95B07D-6DE9-4DEB-BF66-0E9F6D11D3BB}" dt="2025-07-28T15:51:00.183" v="140" actId="20577"/>
          <ac:graphicFrameMkLst>
            <pc:docMk/>
            <pc:sldMk cId="294459123" sldId="1108"/>
            <ac:graphicFrameMk id="2" creationId="{245BC186-F1B9-D4ED-D632-F04BCEA83CBB}"/>
          </ac:graphicFrameMkLst>
        </pc:graphicFrameChg>
        <pc:picChg chg="del">
          <ac:chgData name="Dinkheller, Kimberly" userId="b7937170-6d28-4968-9b37-de0bfcb69895" providerId="ADAL" clId="{4E95B07D-6DE9-4DEB-BF66-0E9F6D11D3BB}" dt="2025-07-28T15:48:12.284" v="0" actId="478"/>
          <ac:picMkLst>
            <pc:docMk/>
            <pc:sldMk cId="294459123" sldId="1108"/>
            <ac:picMk id="3" creationId="{4C3B46EC-916F-25A4-00E2-C8DB4571FE73}"/>
          </ac:picMkLst>
        </pc:picChg>
        <pc:picChg chg="add mod">
          <ac:chgData name="Dinkheller, Kimberly" userId="b7937170-6d28-4968-9b37-de0bfcb69895" providerId="ADAL" clId="{4E95B07D-6DE9-4DEB-BF66-0E9F6D11D3BB}" dt="2025-07-28T15:48:23.382" v="5" actId="1076"/>
          <ac:picMkLst>
            <pc:docMk/>
            <pc:sldMk cId="294459123" sldId="1108"/>
            <ac:picMk id="4" creationId="{7941C7D7-CFD9-EE29-2387-9CC636044DC0}"/>
          </ac:picMkLst>
        </pc:picChg>
      </pc:sldChg>
      <pc:sldChg chg="addSp delSp modSp mod">
        <pc:chgData name="Dinkheller, Kimberly" userId="b7937170-6d28-4968-9b37-de0bfcb69895" providerId="ADAL" clId="{4E95B07D-6DE9-4DEB-BF66-0E9F6D11D3BB}" dt="2025-07-28T15:49:53.511" v="58" actId="20577"/>
        <pc:sldMkLst>
          <pc:docMk/>
          <pc:sldMk cId="2096041804" sldId="1121"/>
        </pc:sldMkLst>
        <pc:graphicFrameChg chg="modGraphic">
          <ac:chgData name="Dinkheller, Kimberly" userId="b7937170-6d28-4968-9b37-de0bfcb69895" providerId="ADAL" clId="{4E95B07D-6DE9-4DEB-BF66-0E9F6D11D3BB}" dt="2025-07-28T15:49:53.511" v="58" actId="20577"/>
          <ac:graphicFrameMkLst>
            <pc:docMk/>
            <pc:sldMk cId="2096041804" sldId="1121"/>
            <ac:graphicFrameMk id="2" creationId="{245BC186-F1B9-D4ED-D632-F04BCEA83CBB}"/>
          </ac:graphicFrameMkLst>
        </pc:graphicFrameChg>
        <pc:picChg chg="add mod">
          <ac:chgData name="Dinkheller, Kimberly" userId="b7937170-6d28-4968-9b37-de0bfcb69895" providerId="ADAL" clId="{4E95B07D-6DE9-4DEB-BF66-0E9F6D11D3BB}" dt="2025-07-28T15:48:36.350" v="9" actId="1076"/>
          <ac:picMkLst>
            <pc:docMk/>
            <pc:sldMk cId="2096041804" sldId="1121"/>
            <ac:picMk id="3" creationId="{088671CC-478D-D5AA-539D-6F305349BF83}"/>
          </ac:picMkLst>
        </pc:picChg>
        <pc:picChg chg="del">
          <ac:chgData name="Dinkheller, Kimberly" userId="b7937170-6d28-4968-9b37-de0bfcb69895" providerId="ADAL" clId="{4E95B07D-6DE9-4DEB-BF66-0E9F6D11D3BB}" dt="2025-07-28T15:48:29.782" v="6" actId="478"/>
          <ac:picMkLst>
            <pc:docMk/>
            <pc:sldMk cId="2096041804" sldId="1121"/>
            <ac:picMk id="4" creationId="{40A18C27-3495-F08A-1732-F0AB036AD676}"/>
          </ac:picMkLst>
        </pc:picChg>
      </pc:sldChg>
      <pc:sldChg chg="addSp delSp modSp mod">
        <pc:chgData name="Dinkheller, Kimberly" userId="b7937170-6d28-4968-9b37-de0bfcb69895" providerId="ADAL" clId="{4E95B07D-6DE9-4DEB-BF66-0E9F6D11D3BB}" dt="2025-07-28T15:50:06.527" v="91" actId="20577"/>
        <pc:sldMkLst>
          <pc:docMk/>
          <pc:sldMk cId="8447881" sldId="1122"/>
        </pc:sldMkLst>
        <pc:graphicFrameChg chg="modGraphic">
          <ac:chgData name="Dinkheller, Kimberly" userId="b7937170-6d28-4968-9b37-de0bfcb69895" providerId="ADAL" clId="{4E95B07D-6DE9-4DEB-BF66-0E9F6D11D3BB}" dt="2025-07-28T15:50:06.527" v="91" actId="20577"/>
          <ac:graphicFrameMkLst>
            <pc:docMk/>
            <pc:sldMk cId="8447881" sldId="1122"/>
            <ac:graphicFrameMk id="2" creationId="{245BC186-F1B9-D4ED-D632-F04BCEA83CBB}"/>
          </ac:graphicFrameMkLst>
        </pc:graphicFrameChg>
        <pc:picChg chg="add mod">
          <ac:chgData name="Dinkheller, Kimberly" userId="b7937170-6d28-4968-9b37-de0bfcb69895" providerId="ADAL" clId="{4E95B07D-6DE9-4DEB-BF66-0E9F6D11D3BB}" dt="2025-07-28T15:48:45.686" v="13" actId="1076"/>
          <ac:picMkLst>
            <pc:docMk/>
            <pc:sldMk cId="8447881" sldId="1122"/>
            <ac:picMk id="3" creationId="{95411195-8182-CF83-1A3A-61B9C7E788E3}"/>
          </ac:picMkLst>
        </pc:picChg>
        <pc:picChg chg="del">
          <ac:chgData name="Dinkheller, Kimberly" userId="b7937170-6d28-4968-9b37-de0bfcb69895" providerId="ADAL" clId="{4E95B07D-6DE9-4DEB-BF66-0E9F6D11D3BB}" dt="2025-07-28T15:48:40.566" v="10" actId="478"/>
          <ac:picMkLst>
            <pc:docMk/>
            <pc:sldMk cId="8447881" sldId="1122"/>
            <ac:picMk id="4" creationId="{EACFDD2F-5BDA-F527-5E7A-5E47E440796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69E34-3E1D-1428-54E5-DFB5E02D75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268ABC-0A1C-EC92-FD1C-FA92B197E4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A3F8B7-320B-B5A8-9FE4-94B532E98D7E}"/>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E816C1D7-77E1-DC22-FCEA-FE264959B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6A72A-06B9-0761-5C8D-232564279647}"/>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17773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B0020-D22C-BAAF-C7BD-4A0E9D85F1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FF6908-5D48-F9B1-F93B-FBE4F7731F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B22A35-A3B6-D936-1B15-E479B650EF9D}"/>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3725DF02-2A96-88D1-5BBF-937565105B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7C8D9-D6ED-F073-09C3-F83E04A75971}"/>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167453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798B6E-0F5A-859E-4646-3C664C954E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48FB49-C871-BEA1-657D-7ABD2EC5CD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9E6297-6A94-4D72-C907-3BB56C113B54}"/>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0FABF5EC-68DA-E452-509F-6653AB1B2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A67CED-7733-9149-9562-527E17136931}"/>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1724776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2351B-F81C-23CD-8CD9-04EEC5F1AC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4D026A-A5F0-495D-DB2E-BD9BA66A3B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3B4071-7A93-CEA8-19E9-0B63377A1F3A}"/>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BBFF3427-E560-3A05-730F-025640C02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11D83-8699-51EA-4385-4CB9657A0E29}"/>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167229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5EB90-9AEE-8723-91E0-04D2AB5F81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30A9B8-2BB8-F64D-CC67-FD1FD2C16E2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93FC6E-3109-4F91-0EF4-D3FC98302671}"/>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DFEBE112-C682-CB68-70EF-7F67E04417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67FAE-4275-0184-2305-A5211E9B0F2B}"/>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149162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15B19-27C3-83EB-A616-3FB9758815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1F8FF4-A8E0-5F6F-401C-A48E600DF6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0DF243-EFA9-6A9C-7226-20DB61DE4A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F59977-9A22-CDD6-2878-7879EBC283F7}"/>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6" name="Footer Placeholder 5">
            <a:extLst>
              <a:ext uri="{FF2B5EF4-FFF2-40B4-BE49-F238E27FC236}">
                <a16:creationId xmlns:a16="http://schemas.microsoft.com/office/drawing/2014/main" id="{C6969748-0DC2-E105-C10F-FE1E9D7EA9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29C3EF-468E-4B2E-6BDC-EE4C506470D9}"/>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942729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E8079-C0DA-6CF9-2C1F-D9B3BAFD3D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0155A4-C94C-0196-CBA5-DDD704CDB3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B52874-4E47-0D3C-30EE-DEF6F34E2A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588173-5E76-5065-F894-E7B97A74B1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0DBC12-B365-29C3-8308-AC1666D1A9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362783-BE7B-6AE8-AFF9-5C500C4BC8FB}"/>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8" name="Footer Placeholder 7">
            <a:extLst>
              <a:ext uri="{FF2B5EF4-FFF2-40B4-BE49-F238E27FC236}">
                <a16:creationId xmlns:a16="http://schemas.microsoft.com/office/drawing/2014/main" id="{56A77467-9417-D91F-8600-0A6958A575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519671-1623-1448-F47F-10A42F884C75}"/>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883132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49D2F-7172-F4D1-DD6E-D146032143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FE21B9-3C7D-D2E6-3462-A0F8F472E91E}"/>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4" name="Footer Placeholder 3">
            <a:extLst>
              <a:ext uri="{FF2B5EF4-FFF2-40B4-BE49-F238E27FC236}">
                <a16:creationId xmlns:a16="http://schemas.microsoft.com/office/drawing/2014/main" id="{AC245757-4B23-56BA-C024-B7BF170460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75CCC2-F908-4FAF-6D28-1359C85CDCB7}"/>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298801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02F3FF-0CC6-29F1-9E71-9318092DEA94}"/>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3" name="Footer Placeholder 2">
            <a:extLst>
              <a:ext uri="{FF2B5EF4-FFF2-40B4-BE49-F238E27FC236}">
                <a16:creationId xmlns:a16="http://schemas.microsoft.com/office/drawing/2014/main" id="{69457903-B174-C9AB-E973-711A19AA5E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DE308C-96A5-781D-B1C9-216C69B294B3}"/>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2230333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F751F-CF1E-73D9-C483-5A3A0C6D4F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C8B9FE-8369-35B0-BCEB-2C32041EAC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EDE86C-72F8-03E8-6709-503849BECF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F67912-D538-802C-BE3D-3109032CB13C}"/>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6" name="Footer Placeholder 5">
            <a:extLst>
              <a:ext uri="{FF2B5EF4-FFF2-40B4-BE49-F238E27FC236}">
                <a16:creationId xmlns:a16="http://schemas.microsoft.com/office/drawing/2014/main" id="{86D86402-4258-2C22-6860-1D185574C4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7658F6-0987-1C06-2CD7-3F38D8ACFFBD}"/>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391431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B5089-487F-981B-F374-3CA291B8D4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D1E266-6E08-5DE6-723B-4A6FCAE804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4B9BF9-6522-5559-EDB8-480456869E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D08665-8F42-8F63-9BEC-00BC42A819AE}"/>
              </a:ext>
            </a:extLst>
          </p:cNvPr>
          <p:cNvSpPr>
            <a:spLocks noGrp="1"/>
          </p:cNvSpPr>
          <p:nvPr>
            <p:ph type="dt" sz="half" idx="10"/>
          </p:nvPr>
        </p:nvSpPr>
        <p:spPr/>
        <p:txBody>
          <a:bodyPr/>
          <a:lstStyle/>
          <a:p>
            <a:fld id="{EA99985F-2A7A-479C-92DF-65F10CFC50FC}" type="datetimeFigureOut">
              <a:rPr lang="en-US" smtClean="0"/>
              <a:t>7/28/2025</a:t>
            </a:fld>
            <a:endParaRPr lang="en-US"/>
          </a:p>
        </p:txBody>
      </p:sp>
      <p:sp>
        <p:nvSpPr>
          <p:cNvPr id="6" name="Footer Placeholder 5">
            <a:extLst>
              <a:ext uri="{FF2B5EF4-FFF2-40B4-BE49-F238E27FC236}">
                <a16:creationId xmlns:a16="http://schemas.microsoft.com/office/drawing/2014/main" id="{74D8278C-7A1B-F085-FF89-0E6B39AE51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DF4F52-4E7C-8ECC-75FC-A2A9FC5B15D7}"/>
              </a:ext>
            </a:extLst>
          </p:cNvPr>
          <p:cNvSpPr>
            <a:spLocks noGrp="1"/>
          </p:cNvSpPr>
          <p:nvPr>
            <p:ph type="sldNum" sz="quarter" idx="12"/>
          </p:nvPr>
        </p:nvSpPr>
        <p:spPr/>
        <p:txBody>
          <a:bodyPr/>
          <a:lstStyle/>
          <a:p>
            <a:fld id="{2DBD8AFA-5241-4C58-ADA4-39874C9860F5}" type="slidenum">
              <a:rPr lang="en-US" smtClean="0"/>
              <a:t>‹#›</a:t>
            </a:fld>
            <a:endParaRPr lang="en-US"/>
          </a:p>
        </p:txBody>
      </p:sp>
    </p:spTree>
    <p:extLst>
      <p:ext uri="{BB962C8B-B14F-4D97-AF65-F5344CB8AC3E}">
        <p14:creationId xmlns:p14="http://schemas.microsoft.com/office/powerpoint/2010/main" val="258290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C63A54-3CDD-DF78-A99F-F6A6C6BC57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54AB51-E7A6-0606-AE8C-8A0AB95362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D8EF25-ED07-56C9-E435-6E2F5CE3B5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A99985F-2A7A-479C-92DF-65F10CFC50FC}" type="datetimeFigureOut">
              <a:rPr lang="en-US" smtClean="0"/>
              <a:t>7/28/2025</a:t>
            </a:fld>
            <a:endParaRPr lang="en-US"/>
          </a:p>
        </p:txBody>
      </p:sp>
      <p:sp>
        <p:nvSpPr>
          <p:cNvPr id="5" name="Footer Placeholder 4">
            <a:extLst>
              <a:ext uri="{FF2B5EF4-FFF2-40B4-BE49-F238E27FC236}">
                <a16:creationId xmlns:a16="http://schemas.microsoft.com/office/drawing/2014/main" id="{BE8F0EC8-ACB4-7F81-7DD1-5DD0B90171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31C2FA0-3350-DB96-5CE4-8E8AF91167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DBD8AFA-5241-4C58-ADA4-39874C9860F5}" type="slidenum">
              <a:rPr lang="en-US" smtClean="0"/>
              <a:t>‹#›</a:t>
            </a:fld>
            <a:endParaRPr lang="en-US"/>
          </a:p>
        </p:txBody>
      </p:sp>
    </p:spTree>
    <p:extLst>
      <p:ext uri="{BB962C8B-B14F-4D97-AF65-F5344CB8AC3E}">
        <p14:creationId xmlns:p14="http://schemas.microsoft.com/office/powerpoint/2010/main" val="1650504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D5031-26D7-A514-C760-51E099F069DC}"/>
              </a:ext>
            </a:extLst>
          </p:cNvPr>
          <p:cNvSpPr>
            <a:spLocks noGrp="1"/>
          </p:cNvSpPr>
          <p:nvPr>
            <p:ph type="ctrTitle"/>
          </p:nvPr>
        </p:nvSpPr>
        <p:spPr>
          <a:xfrm>
            <a:off x="378691" y="1472609"/>
            <a:ext cx="5855853" cy="2135692"/>
          </a:xfrm>
        </p:spPr>
        <p:txBody>
          <a:bodyPr>
            <a:normAutofit/>
          </a:bodyPr>
          <a:lstStyle/>
          <a:p>
            <a:r>
              <a:rPr lang="en-US" sz="4400" b="1">
                <a:solidFill>
                  <a:srgbClr val="002060"/>
                </a:solidFill>
                <a:latin typeface="Congenial"/>
              </a:rPr>
              <a:t>Thomas S. Baldwin IMPROVEMENT PLAN</a:t>
            </a:r>
            <a:endParaRPr lang="en-US" sz="4400">
              <a:solidFill>
                <a:srgbClr val="002060"/>
              </a:solidFill>
              <a:latin typeface="Congenial" panose="02000503040000020004" pitchFamily="2" charset="0"/>
            </a:endParaRPr>
          </a:p>
        </p:txBody>
      </p:sp>
      <p:sp>
        <p:nvSpPr>
          <p:cNvPr id="3" name="Subtitle 2">
            <a:extLst>
              <a:ext uri="{FF2B5EF4-FFF2-40B4-BE49-F238E27FC236}">
                <a16:creationId xmlns:a16="http://schemas.microsoft.com/office/drawing/2014/main" id="{70CA2B4D-E512-2DA3-98FC-A05382843FA4}"/>
              </a:ext>
            </a:extLst>
          </p:cNvPr>
          <p:cNvSpPr>
            <a:spLocks noGrp="1"/>
          </p:cNvSpPr>
          <p:nvPr>
            <p:ph type="subTitle" idx="1"/>
          </p:nvPr>
        </p:nvSpPr>
        <p:spPr>
          <a:xfrm>
            <a:off x="1124888" y="3833038"/>
            <a:ext cx="4210390" cy="1063256"/>
          </a:xfrm>
        </p:spPr>
        <p:txBody>
          <a:bodyPr>
            <a:normAutofit/>
          </a:bodyPr>
          <a:lstStyle/>
          <a:p>
            <a:r>
              <a:rPr lang="en-US" sz="1800">
                <a:latin typeface="+mj-lt"/>
              </a:rPr>
              <a:t>2025-2026</a:t>
            </a:r>
          </a:p>
        </p:txBody>
      </p:sp>
      <p:pic>
        <p:nvPicPr>
          <p:cNvPr id="6" name="Picture 5" descr="A blue airplane with text&#10;&#10;AI-generated content may be incorrect.">
            <a:extLst>
              <a:ext uri="{FF2B5EF4-FFF2-40B4-BE49-F238E27FC236}">
                <a16:creationId xmlns:a16="http://schemas.microsoft.com/office/drawing/2014/main" id="{D65A56CA-F48A-A0E4-F88A-EE466868DC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6722" y="1067319"/>
            <a:ext cx="4522411" cy="3828975"/>
          </a:xfrm>
          <a:prstGeom prst="rect">
            <a:avLst/>
          </a:prstGeom>
        </p:spPr>
      </p:pic>
    </p:spTree>
    <p:extLst>
      <p:ext uri="{BB962C8B-B14F-4D97-AF65-F5344CB8AC3E}">
        <p14:creationId xmlns:p14="http://schemas.microsoft.com/office/powerpoint/2010/main" val="2853114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0807-B8B4-A5EF-C254-99393DDD851F}"/>
              </a:ext>
            </a:extLst>
          </p:cNvPr>
          <p:cNvSpPr>
            <a:spLocks noGrp="1"/>
          </p:cNvSpPr>
          <p:nvPr>
            <p:ph type="title"/>
          </p:nvPr>
        </p:nvSpPr>
        <p:spPr>
          <a:xfrm>
            <a:off x="572493" y="238539"/>
            <a:ext cx="11018520" cy="913605"/>
          </a:xfrm>
        </p:spPr>
        <p:txBody>
          <a:bodyPr anchor="b">
            <a:normAutofit/>
          </a:bodyPr>
          <a:lstStyle/>
          <a:p>
            <a:r>
              <a:rPr lang="en-US" sz="4600">
                <a:solidFill>
                  <a:srgbClr val="002060"/>
                </a:solidFill>
                <a:latin typeface="Congenial" panose="02000503040000020004" pitchFamily="2" charset="0"/>
              </a:rPr>
              <a:t>School Improvement Planning Process</a:t>
            </a:r>
          </a:p>
        </p:txBody>
      </p:sp>
      <p:sp>
        <p:nvSpPr>
          <p:cNvPr id="3" name="Content Placeholder 2">
            <a:extLst>
              <a:ext uri="{FF2B5EF4-FFF2-40B4-BE49-F238E27FC236}">
                <a16:creationId xmlns:a16="http://schemas.microsoft.com/office/drawing/2014/main" id="{0079B9E8-7488-C9F1-3B5D-A0FBDED1CA41}"/>
              </a:ext>
            </a:extLst>
          </p:cNvPr>
          <p:cNvSpPr>
            <a:spLocks noGrp="1"/>
          </p:cNvSpPr>
          <p:nvPr>
            <p:ph idx="1"/>
          </p:nvPr>
        </p:nvSpPr>
        <p:spPr>
          <a:xfrm>
            <a:off x="457083" y="1976018"/>
            <a:ext cx="6840361" cy="4548145"/>
          </a:xfrm>
        </p:spPr>
        <p:txBody>
          <a:bodyPr anchor="t">
            <a:normAutofit lnSpcReduction="10000"/>
          </a:bodyPr>
          <a:lstStyle/>
          <a:p>
            <a:r>
              <a:rPr lang="en-US" sz="2200"/>
              <a:t>Aligned to District Improvement Goals. (</a:t>
            </a:r>
            <a:r>
              <a:rPr lang="en-US" sz="2200" i="1"/>
              <a:t>on-going)</a:t>
            </a:r>
            <a:br>
              <a:rPr lang="en-US" sz="2200" i="1"/>
            </a:br>
            <a:r>
              <a:rPr lang="en-US" sz="2200"/>
              <a:t> </a:t>
            </a:r>
          </a:p>
          <a:p>
            <a:r>
              <a:rPr lang="en-US" sz="2200"/>
              <a:t>Continuous and collaborative process. </a:t>
            </a:r>
            <a:br>
              <a:rPr lang="en-US" sz="2200"/>
            </a:br>
            <a:endParaRPr lang="en-US" sz="2200"/>
          </a:p>
          <a:p>
            <a:r>
              <a:rPr lang="en-US" sz="2200"/>
              <a:t>Reviewed annually, monitored throughout the year- </a:t>
            </a:r>
            <a:r>
              <a:rPr lang="en-US" sz="2200" i="1"/>
              <a:t>QPS uses quarterly check-in cycles.  </a:t>
            </a:r>
            <a:br>
              <a:rPr lang="en-US" sz="2200" i="1"/>
            </a:br>
            <a:endParaRPr lang="en-US" sz="2200" i="1"/>
          </a:p>
          <a:p>
            <a:r>
              <a:rPr lang="en-US" sz="2200"/>
              <a:t>Plan identifies strengths and weaknesses in school level systems. Staff uses the information to making deliberate, positive, cohesive, and observable changes.</a:t>
            </a:r>
            <a:br>
              <a:rPr lang="en-US" sz="2200"/>
            </a:br>
            <a:endParaRPr lang="en-US" sz="2200"/>
          </a:p>
          <a:p>
            <a:r>
              <a:rPr lang="en-US" sz="2200"/>
              <a:t>Unique to each schools needs while staying in line with District Goals/Strategic Plan</a:t>
            </a:r>
          </a:p>
          <a:p>
            <a:endParaRPr lang="en-US" sz="2200"/>
          </a:p>
        </p:txBody>
      </p:sp>
      <p:pic>
        <p:nvPicPr>
          <p:cNvPr id="5" name="Picture 4">
            <a:extLst>
              <a:ext uri="{FF2B5EF4-FFF2-40B4-BE49-F238E27FC236}">
                <a16:creationId xmlns:a16="http://schemas.microsoft.com/office/drawing/2014/main" id="{2635FF31-9557-1F6E-1008-5AD5F0E8A883}"/>
              </a:ext>
            </a:extLst>
          </p:cNvPr>
          <p:cNvPicPr>
            <a:picLocks noChangeAspect="1"/>
          </p:cNvPicPr>
          <p:nvPr/>
        </p:nvPicPr>
        <p:blipFill rotWithShape="1">
          <a:blip r:embed="rId2"/>
          <a:srcRect l="10350" r="9075" b="-3"/>
          <a:stretch/>
        </p:blipFill>
        <p:spPr>
          <a:xfrm>
            <a:off x="7616275" y="1642343"/>
            <a:ext cx="4118642" cy="4281094"/>
          </a:xfrm>
          <a:prstGeom prst="rect">
            <a:avLst/>
          </a:prstGeom>
        </p:spPr>
      </p:pic>
    </p:spTree>
    <p:extLst>
      <p:ext uri="{BB962C8B-B14F-4D97-AF65-F5344CB8AC3E}">
        <p14:creationId xmlns:p14="http://schemas.microsoft.com/office/powerpoint/2010/main" val="4087283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nvGraphicFramePr>
        <p:xfrm>
          <a:off x="350982" y="369823"/>
          <a:ext cx="11490036" cy="4788318"/>
        </p:xfrm>
        <a:graphic>
          <a:graphicData uri="http://schemas.openxmlformats.org/drawingml/2006/table">
            <a:tbl>
              <a:tblPr firstRow="1" bandRow="1">
                <a:tableStyleId>{F5AB1C69-6EDB-4FF4-983F-18BD219EF322}</a:tableStyleId>
              </a:tblPr>
              <a:tblGrid>
                <a:gridCol w="2887675">
                  <a:extLst>
                    <a:ext uri="{9D8B030D-6E8A-4147-A177-3AD203B41FA5}">
                      <a16:colId xmlns:a16="http://schemas.microsoft.com/office/drawing/2014/main" val="1574478064"/>
                    </a:ext>
                  </a:extLst>
                </a:gridCol>
                <a:gridCol w="8602361">
                  <a:extLst>
                    <a:ext uri="{9D8B030D-6E8A-4147-A177-3AD203B41FA5}">
                      <a16:colId xmlns:a16="http://schemas.microsoft.com/office/drawing/2014/main" val="1607175495"/>
                    </a:ext>
                  </a:extLst>
                </a:gridCol>
              </a:tblGrid>
              <a:tr h="1270370">
                <a:tc rowSpan="4">
                  <a:txBody>
                    <a:bodyPr/>
                    <a:lstStyle/>
                    <a:p>
                      <a:pPr lvl="0" algn="ctr"/>
                      <a:r>
                        <a:rPr lang="en-US" sz="2500" i="0">
                          <a:solidFill>
                            <a:schemeClr val="bg1"/>
                          </a:solidFill>
                          <a:latin typeface="Aptos"/>
                        </a:rPr>
                        <a:t>Q Commitment Goal 1</a:t>
                      </a:r>
                    </a:p>
                    <a:p>
                      <a:pPr lvl="0" algn="ctr"/>
                      <a:endParaRPr lang="en-US" sz="2500" i="0">
                        <a:solidFill>
                          <a:schemeClr val="bg1"/>
                        </a:solidFill>
                        <a:latin typeface="Aptos" panose="020B0004020202020204" pitchFamily="34" charset="0"/>
                      </a:endParaRPr>
                    </a:p>
                    <a:p>
                      <a:pPr lvl="0" algn="ctr"/>
                      <a:r>
                        <a:rPr lang="en-US" sz="2500" i="0">
                          <a:solidFill>
                            <a:schemeClr val="bg1"/>
                          </a:solidFill>
                          <a:latin typeface="Aptos"/>
                        </a:rPr>
                        <a:t>STUDENT SUCCESS</a:t>
                      </a:r>
                    </a:p>
                    <a:p>
                      <a:pPr lvl="0" algn="ctr"/>
                      <a:endParaRPr lang="en-US" sz="25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lvl="0"/>
                      <a:r>
                        <a:rPr lang="en-US" b="1">
                          <a:solidFill>
                            <a:schemeClr val="tx1"/>
                          </a:solidFill>
                        </a:rPr>
                        <a:t>Priority 1: </a:t>
                      </a:r>
                      <a:r>
                        <a:rPr lang="en-US" sz="1800" b="1">
                          <a:solidFill>
                            <a:schemeClr val="tx1"/>
                          </a:solidFill>
                        </a:rPr>
                        <a:t>Guaranteed and viable curriculum </a:t>
                      </a:r>
                      <a:br>
                        <a:rPr lang="en-US" sz="1800" b="1">
                          <a:solidFill>
                            <a:srgbClr val="000000"/>
                          </a:solidFill>
                        </a:rPr>
                      </a:br>
                      <a:r>
                        <a:rPr lang="en-US" sz="1800" b="0">
                          <a:solidFill>
                            <a:schemeClr val="tx1"/>
                          </a:solidFill>
                        </a:rPr>
                        <a:t>Clear expectations in all content areas so all students have an equal opportunity to learn essential content and skills identified for each grade level and course.</a:t>
                      </a:r>
                      <a:br>
                        <a:rPr lang="en-US" sz="1800">
                          <a:solidFill>
                            <a:srgbClr val="000000"/>
                          </a:solidFill>
                        </a:rPr>
                      </a:br>
                      <a:endParaRPr lang="en-US" sz="1800" i="1">
                        <a:solidFill>
                          <a:srgbClr val="000000"/>
                        </a:solidFill>
                        <a:latin typeface="Aptos" panose="020B00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2: Multi-tiered System of Support Framework</a:t>
                      </a:r>
                      <a:br>
                        <a:rPr lang="en-US"/>
                      </a:br>
                      <a:r>
                        <a:rPr lang="en-US"/>
                        <a:t>Responsive to student learning needs through intervention, strategies, and supports. </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27037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a:t>Priority 3: Multiple Pathways to Graduation</a:t>
                      </a:r>
                      <a:br>
                        <a:rPr lang="en-US"/>
                      </a:br>
                      <a:r>
                        <a:rPr lang="en-US"/>
                        <a:t>Reflecting opportunities for success in college and/or the workforce upon graduation.</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977208">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b="1"/>
                        <a:t>Priority 4: Professional Development</a:t>
                      </a:r>
                      <a:br>
                        <a:rPr lang="en-US"/>
                      </a:br>
                      <a:r>
                        <a:rPr lang="en-US"/>
                        <a:t>Targeted professional learning for staff aligned to best practice to ensure equitable access to high quality instruction for students.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96312415"/>
                  </a:ext>
                </a:extLst>
              </a:tr>
            </a:tbl>
          </a:graphicData>
        </a:graphic>
      </p:graphicFrame>
      <p:sp>
        <p:nvSpPr>
          <p:cNvPr id="4" name="Rectangle 3">
            <a:extLst>
              <a:ext uri="{FF2B5EF4-FFF2-40B4-BE49-F238E27FC236}">
                <a16:creationId xmlns:a16="http://schemas.microsoft.com/office/drawing/2014/main" id="{D3ACC95A-4E9E-948B-D484-224A9A33FBB4}"/>
              </a:ext>
            </a:extLst>
          </p:cNvPr>
          <p:cNvSpPr/>
          <p:nvPr/>
        </p:nvSpPr>
        <p:spPr>
          <a:xfrm>
            <a:off x="2032000" y="5420717"/>
            <a:ext cx="9171709" cy="1661841"/>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rgbClr val="008000"/>
                </a:solidFill>
                <a:latin typeface="Aptos"/>
              </a:rPr>
              <a:t>Q Commitment Goal 1: Guiding Question(s) for SIP</a:t>
            </a:r>
            <a:br>
              <a:rPr lang="en-US" sz="2950" b="1">
                <a:ln/>
                <a:latin typeface="Aptos" panose="020B0004020202020204" pitchFamily="34" charset="0"/>
              </a:rPr>
            </a:br>
            <a:r>
              <a:rPr lang="en-US" sz="1600" b="1" i="1">
                <a:ln/>
                <a:solidFill>
                  <a:srgbClr val="008000"/>
                </a:solidFill>
                <a:latin typeface="Aptos"/>
              </a:rPr>
              <a:t>Who is demonstrating success in our school? Who is not?</a:t>
            </a:r>
          </a:p>
          <a:p>
            <a:pPr algn="ctr"/>
            <a:r>
              <a:rPr lang="en-US" sz="1200" i="1">
                <a:ln/>
                <a:latin typeface="Aptos"/>
              </a:rPr>
              <a:t>What does the data tell us about our progress toward student success and areas of concern?</a:t>
            </a:r>
          </a:p>
          <a:p>
            <a:pPr algn="ctr"/>
            <a:r>
              <a:rPr lang="en-US" sz="1200" i="1">
                <a:ln/>
                <a:latin typeface="Aptos"/>
              </a:rPr>
              <a:t>What does the data tell us about our progress toward Q Goal 1success?</a:t>
            </a:r>
          </a:p>
          <a:p>
            <a:pPr algn="ctr"/>
            <a:r>
              <a:rPr lang="en-US" sz="1200" i="1">
                <a:ln/>
                <a:latin typeface="Aptos"/>
              </a:rPr>
              <a:t>What are the staff needs to achieve Q Commitment Goal 1 success? (Consider: PD, systems alignment, staff alignment, etc.)</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2345974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2358869189"/>
              </p:ext>
            </p:extLst>
          </p:nvPr>
        </p:nvGraphicFramePr>
        <p:xfrm>
          <a:off x="179410" y="96466"/>
          <a:ext cx="11833181" cy="6559442"/>
        </p:xfrm>
        <a:graphic>
          <a:graphicData uri="http://schemas.openxmlformats.org/drawingml/2006/table">
            <a:tbl>
              <a:tblPr firstRow="1" bandRow="1">
                <a:tableStyleId>{073A0DAA-6AF3-43AB-8588-CEC1D06C72B9}</a:tableStyleId>
              </a:tblPr>
              <a:tblGrid>
                <a:gridCol w="1439078">
                  <a:extLst>
                    <a:ext uri="{9D8B030D-6E8A-4147-A177-3AD203B41FA5}">
                      <a16:colId xmlns:a16="http://schemas.microsoft.com/office/drawing/2014/main" val="1776901933"/>
                    </a:ext>
                  </a:extLst>
                </a:gridCol>
                <a:gridCol w="429768">
                  <a:extLst>
                    <a:ext uri="{9D8B030D-6E8A-4147-A177-3AD203B41FA5}">
                      <a16:colId xmlns:a16="http://schemas.microsoft.com/office/drawing/2014/main" val="441817138"/>
                    </a:ext>
                  </a:extLst>
                </a:gridCol>
                <a:gridCol w="1089449">
                  <a:extLst>
                    <a:ext uri="{9D8B030D-6E8A-4147-A177-3AD203B41FA5}">
                      <a16:colId xmlns:a16="http://schemas.microsoft.com/office/drawing/2014/main" val="4055515337"/>
                    </a:ext>
                  </a:extLst>
                </a:gridCol>
                <a:gridCol w="2958296">
                  <a:extLst>
                    <a:ext uri="{9D8B030D-6E8A-4147-A177-3AD203B41FA5}">
                      <a16:colId xmlns:a16="http://schemas.microsoft.com/office/drawing/2014/main" val="2958696576"/>
                    </a:ext>
                  </a:extLst>
                </a:gridCol>
                <a:gridCol w="2958295">
                  <a:extLst>
                    <a:ext uri="{9D8B030D-6E8A-4147-A177-3AD203B41FA5}">
                      <a16:colId xmlns:a16="http://schemas.microsoft.com/office/drawing/2014/main" val="1662312933"/>
                    </a:ext>
                  </a:extLst>
                </a:gridCol>
                <a:gridCol w="333968">
                  <a:extLst>
                    <a:ext uri="{9D8B030D-6E8A-4147-A177-3AD203B41FA5}">
                      <a16:colId xmlns:a16="http://schemas.microsoft.com/office/drawing/2014/main" val="3542588076"/>
                    </a:ext>
                  </a:extLst>
                </a:gridCol>
                <a:gridCol w="2624327">
                  <a:extLst>
                    <a:ext uri="{9D8B030D-6E8A-4147-A177-3AD203B41FA5}">
                      <a16:colId xmlns:a16="http://schemas.microsoft.com/office/drawing/2014/main" val="1874351673"/>
                    </a:ext>
                  </a:extLst>
                </a:gridCol>
              </a:tblGrid>
              <a:tr h="430298">
                <a:tc gridSpan="7">
                  <a:txBody>
                    <a:bodyPr/>
                    <a:lstStyle/>
                    <a:p>
                      <a:pPr algn="ctr"/>
                      <a:r>
                        <a:rPr lang="en-US"/>
                        <a:t>THOMAS S. BALDWIN SCHOOL IMPROVEMENT PLAN 2025-2026</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30298">
                <a:tc gridSpan="7">
                  <a:txBody>
                    <a:bodyPr/>
                    <a:lstStyle/>
                    <a:p>
                      <a:r>
                        <a:rPr lang="en-US" sz="1600">
                          <a:solidFill>
                            <a:schemeClr val="bg1">
                              <a:lumMod val="95000"/>
                            </a:schemeClr>
                          </a:solidFill>
                        </a:rPr>
                        <a:t>Q COMMITMENT GOAL 1: STUDENT SUCCESS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828324">
                <a:tc>
                  <a:txBody>
                    <a:bodyPr/>
                    <a:lstStyle/>
                    <a:p>
                      <a:pPr lvl="0" algn="ctr">
                        <a:buNone/>
                      </a:pPr>
                      <a:r>
                        <a:rPr lang="en-US" sz="1200" b="0" i="0" u="none" strike="noStrike" noProof="0">
                          <a:solidFill>
                            <a:srgbClr val="000000"/>
                          </a:solidFill>
                          <a:latin typeface="Aptos"/>
                        </a:rPr>
                        <a:t>LITERACY</a:t>
                      </a:r>
                    </a:p>
                  </a:txBody>
                  <a:tcPr anchor="ctr"/>
                </a:tc>
                <a:tc gridSpan="5">
                  <a:txBody>
                    <a:bodyPr/>
                    <a:lstStyle/>
                    <a:p>
                      <a:endParaRPr lang="en-US" sz="1200" i="1"/>
                    </a:p>
                    <a:p>
                      <a:r>
                        <a:rPr lang="en-US" sz="1200" b="0" i="0" kern="1200">
                          <a:solidFill>
                            <a:schemeClr val="dk1"/>
                          </a:solidFill>
                          <a:effectLst/>
                          <a:latin typeface="+mn-lt"/>
                          <a:ea typeface="+mn-ea"/>
                          <a:cs typeface="+mn-cs"/>
                        </a:rPr>
                        <a:t>By June 2026, students will increase academic growth and achievement on NWEA Growth Assessment (Reading). </a:t>
                      </a:r>
                      <a:endParaRPr lang="en-US" sz="120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968171">
                <a:tc>
                  <a:txBody>
                    <a:bodyPr/>
                    <a:lstStyle/>
                    <a:p>
                      <a:pPr lvl="0" algn="ctr">
                        <a:buNone/>
                      </a:pPr>
                      <a:r>
                        <a:rPr lang="en-US" sz="1200" b="0" i="0" u="none" strike="noStrike" noProof="0">
                          <a:solidFill>
                            <a:srgbClr val="000000"/>
                          </a:solidFill>
                          <a:latin typeface="Aptos"/>
                        </a:rPr>
                        <a:t>MATH</a:t>
                      </a:r>
                    </a:p>
                  </a:txBody>
                  <a:tcPr anchor="ctr"/>
                </a:tc>
                <a:tc gridSpan="5">
                  <a:txBody>
                    <a:bodyPr/>
                    <a:lstStyle/>
                    <a:p>
                      <a:r>
                        <a:rPr lang="en-US" sz="1200" b="0" i="0" kern="1200">
                          <a:solidFill>
                            <a:schemeClr val="dk1"/>
                          </a:solidFill>
                          <a:effectLst/>
                          <a:latin typeface="+mn-lt"/>
                          <a:ea typeface="+mn-ea"/>
                          <a:cs typeface="+mn-cs"/>
                        </a:rPr>
                        <a:t>By June 2026, students will increase academic growth and achievement on NWEA Growth Assessment (Math).</a:t>
                      </a:r>
                      <a:endParaRPr lang="en-US" sz="120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3825941918"/>
                  </a:ext>
                </a:extLst>
              </a:tr>
              <a:tr h="354996">
                <a:tc gridSpan="7">
                  <a:txBody>
                    <a:bodyPr/>
                    <a:lstStyle/>
                    <a:p>
                      <a:r>
                        <a:rPr lang="en-US" sz="1400">
                          <a:solidFill>
                            <a:schemeClr val="bg1">
                              <a:lumMod val="95000"/>
                            </a:schemeClr>
                          </a:solidFill>
                        </a:rPr>
                        <a:t>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1307999">
                <a:tc gridSpan="3">
                  <a:txBody>
                    <a:bodyPr/>
                    <a:lstStyle/>
                    <a:p>
                      <a:pPr rtl="0" fontAlgn="base"/>
                      <a:r>
                        <a:rPr lang="en-US" sz="1200" b="1" i="0" kern="1200">
                          <a:solidFill>
                            <a:schemeClr val="dk1"/>
                          </a:solidFill>
                          <a:effectLst/>
                          <a:latin typeface="+mn-lt"/>
                          <a:ea typeface="+mn-ea"/>
                          <a:cs typeface="+mn-cs"/>
                        </a:rPr>
                        <a:t>NWEA MAP- ELA/MATH</a:t>
                      </a:r>
                      <a:r>
                        <a:rPr lang="en-US" sz="1200" b="0" i="0" kern="1200">
                          <a:solidFill>
                            <a:schemeClr val="dk1"/>
                          </a:solidFill>
                          <a:effectLst/>
                          <a:latin typeface="+mn-lt"/>
                          <a:ea typeface="+mn-ea"/>
                          <a:cs typeface="+mn-cs"/>
                        </a:rPr>
                        <a:t>​​</a:t>
                      </a:r>
                    </a:p>
                    <a:p>
                      <a:pPr rtl="0" fontAlgn="base"/>
                      <a:r>
                        <a:rPr lang="en-US" sz="1000" b="0" i="1" kern="1200">
                          <a:solidFill>
                            <a:schemeClr val="dk1"/>
                          </a:solidFill>
                          <a:effectLst/>
                          <a:latin typeface="+mn-lt"/>
                          <a:ea typeface="+mn-ea"/>
                          <a:cs typeface="+mn-cs"/>
                        </a:rPr>
                        <a:t>Hi Avg and Hi &gt;60th percentile</a:t>
                      </a:r>
                      <a:r>
                        <a:rPr lang="en-US" sz="1000" b="0" i="0" kern="1200">
                          <a:solidFill>
                            <a:schemeClr val="dk1"/>
                          </a:solidFill>
                          <a:effectLst/>
                          <a:latin typeface="+mn-lt"/>
                          <a:ea typeface="+mn-ea"/>
                          <a:cs typeface="+mn-cs"/>
                        </a:rPr>
                        <a:t> ​</a:t>
                      </a:r>
                    </a:p>
                    <a:p>
                      <a:pPr rtl="0" fontAlgn="base"/>
                      <a:r>
                        <a:rPr lang="en-US" sz="1000" b="0" i="0" kern="1200">
                          <a:solidFill>
                            <a:schemeClr val="dk1"/>
                          </a:solidFill>
                          <a:effectLst/>
                          <a:latin typeface="+mn-lt"/>
                          <a:ea typeface="+mn-ea"/>
                          <a:cs typeface="+mn-cs"/>
                        </a:rPr>
                        <a:t>MAP School Profile Report- </a:t>
                      </a:r>
                    </a:p>
                    <a:p>
                      <a:pPr rtl="0" fontAlgn="base"/>
                      <a:r>
                        <a:rPr lang="en-US" sz="1000" b="0" i="0" kern="1200">
                          <a:solidFill>
                            <a:schemeClr val="dk1"/>
                          </a:solidFill>
                          <a:effectLst/>
                          <a:latin typeface="+mn-lt"/>
                          <a:ea typeface="+mn-ea"/>
                          <a:cs typeface="+mn-cs"/>
                        </a:rPr>
                        <a:t>Fall – Math ?   Reading ?  LA ?</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000" b="0" i="0" kern="1200">
                          <a:solidFill>
                            <a:schemeClr val="dk1"/>
                          </a:solidFill>
                          <a:effectLst/>
                          <a:latin typeface="+mn-lt"/>
                          <a:ea typeface="+mn-ea"/>
                          <a:cs typeface="+mn-cs"/>
                        </a:rPr>
                        <a:t>Winter - Math ?   Reading ?  LA ?</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000" b="0" i="0" kern="1200">
                          <a:solidFill>
                            <a:schemeClr val="dk1"/>
                          </a:solidFill>
                          <a:effectLst/>
                          <a:latin typeface="+mn-lt"/>
                          <a:ea typeface="+mn-ea"/>
                          <a:cs typeface="+mn-cs"/>
                        </a:rPr>
                        <a:t>Spring - Math ?   Reading ?  LA ?</a:t>
                      </a:r>
                    </a:p>
                  </a:txBody>
                  <a:tcPr/>
                </a:tc>
                <a:tc hMerge="1">
                  <a:txBody>
                    <a:bodyPr/>
                    <a:lstStyle/>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hMerge="1">
                  <a:txBody>
                    <a:bodyPr/>
                    <a:lstStyle/>
                    <a:p>
                      <a:pPr marL="171450" lvl="0" indent="-171450">
                        <a:buFont typeface="Arial" panose="020B0604020202020204" pitchFamily="34" charset="0"/>
                        <a:buChar char="•"/>
                      </a:pPr>
                      <a:endParaRPr lang="en-US" sz="1000" b="0" i="1" kern="1200">
                        <a:solidFill>
                          <a:schemeClr val="dk1"/>
                        </a:solidFill>
                        <a:effectLst/>
                        <a:latin typeface="+mn-lt"/>
                        <a:ea typeface="+mn-ea"/>
                        <a:cs typeface="+mn-cs"/>
                      </a:endParaRPr>
                    </a:p>
                  </a:txBody>
                  <a:tcPr/>
                </a:tc>
                <a:tc>
                  <a:txBody>
                    <a:bodyPr/>
                    <a:lstStyle/>
                    <a:p>
                      <a:pPr rtl="0" fontAlgn="base"/>
                      <a:r>
                        <a:rPr lang="en-US" sz="1100" b="1" i="0" kern="1200">
                          <a:solidFill>
                            <a:schemeClr val="dk1"/>
                          </a:solidFill>
                          <a:effectLst/>
                          <a:latin typeface="+mn-lt"/>
                          <a:ea typeface="+mn-ea"/>
                          <a:cs typeface="+mn-cs"/>
                        </a:rPr>
                        <a:t>ILLINOIS ASSESSMENT OF READINESS- ELA/MATH</a:t>
                      </a:r>
                      <a:r>
                        <a:rPr lang="en-US" sz="1100" b="0" i="0" kern="1200">
                          <a:solidFill>
                            <a:schemeClr val="dk1"/>
                          </a:solidFill>
                          <a:effectLst/>
                          <a:latin typeface="+mn-lt"/>
                          <a:ea typeface="+mn-ea"/>
                          <a:cs typeface="+mn-cs"/>
                        </a:rPr>
                        <a:t>​</a:t>
                      </a:r>
                      <a:br>
                        <a:rPr lang="en-US" sz="1100" b="0" i="0" kern="1200">
                          <a:solidFill>
                            <a:schemeClr val="dk1"/>
                          </a:solidFill>
                          <a:effectLst/>
                          <a:latin typeface="+mn-lt"/>
                          <a:ea typeface="+mn-ea"/>
                          <a:cs typeface="+mn-cs"/>
                        </a:rPr>
                      </a:br>
                      <a:r>
                        <a:rPr lang="en-US" sz="1100" b="0" i="0" kern="1200">
                          <a:solidFill>
                            <a:schemeClr val="dk1"/>
                          </a:solidFill>
                          <a:effectLst/>
                          <a:latin typeface="+mn-lt"/>
                          <a:ea typeface="+mn-ea"/>
                          <a:cs typeface="+mn-cs"/>
                        </a:rPr>
                        <a:t>Spring 2025 </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100" b="0" i="0" kern="1200">
                          <a:solidFill>
                            <a:schemeClr val="dk1"/>
                          </a:solidFill>
                          <a:effectLst/>
                          <a:latin typeface="+mn-lt"/>
                          <a:ea typeface="+mn-ea"/>
                          <a:cs typeface="+mn-cs"/>
                        </a:rPr>
                        <a:t>Math:  </a:t>
                      </a:r>
                      <a:r>
                        <a:rPr lang="en-US" sz="1100" b="0" i="1" kern="1200">
                          <a:solidFill>
                            <a:schemeClr val="dk1"/>
                          </a:solidFill>
                          <a:effectLst/>
                          <a:latin typeface="+mn-lt"/>
                          <a:ea typeface="+mn-ea"/>
                          <a:cs typeface="+mn-cs"/>
                        </a:rPr>
                        <a:t>Hi Avg and Hi &gt;60th percentile-</a:t>
                      </a:r>
                      <a:r>
                        <a:rPr lang="en-US" sz="1100" b="0" i="0" kern="1200">
                          <a:solidFill>
                            <a:schemeClr val="dk1"/>
                          </a:solidFill>
                          <a:effectLst/>
                          <a:latin typeface="+mn-lt"/>
                          <a:ea typeface="+mn-ea"/>
                          <a:cs typeface="+mn-cs"/>
                        </a:rPr>
                        <a:t> ​ 42%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a:solidFill>
                            <a:schemeClr val="dk1"/>
                          </a:solidFill>
                          <a:effectLst/>
                          <a:latin typeface="+mn-lt"/>
                          <a:ea typeface="+mn-ea"/>
                          <a:cs typeface="+mn-cs"/>
                        </a:rPr>
                        <a:t>ELA: ​</a:t>
                      </a:r>
                      <a:r>
                        <a:rPr lang="en-US" sz="1000" b="0" i="1" kern="1200">
                          <a:solidFill>
                            <a:schemeClr val="dk1"/>
                          </a:solidFill>
                          <a:effectLst/>
                          <a:latin typeface="+mn-lt"/>
                          <a:ea typeface="+mn-ea"/>
                          <a:cs typeface="+mn-cs"/>
                        </a:rPr>
                        <a:t>Hi Avg and Hi &gt;60th percentile-</a:t>
                      </a:r>
                      <a:r>
                        <a:rPr lang="en-US" sz="1000" b="0" i="0" kern="1200">
                          <a:solidFill>
                            <a:schemeClr val="dk1"/>
                          </a:solidFill>
                          <a:effectLst/>
                          <a:latin typeface="+mn-lt"/>
                          <a:ea typeface="+mn-ea"/>
                          <a:cs typeface="+mn-cs"/>
                        </a:rPr>
                        <a:t> -35%</a:t>
                      </a:r>
                      <a:endParaRPr lang="en-US" sz="1000" b="0" i="1" kern="1200">
                        <a:solidFill>
                          <a:schemeClr val="dk1"/>
                        </a:solidFill>
                        <a:effectLst/>
                        <a:latin typeface="+mn-lt"/>
                        <a:ea typeface="+mn-ea"/>
                        <a:cs typeface="+mn-cs"/>
                      </a:endParaRPr>
                    </a:p>
                  </a:txBody>
                  <a:tcPr/>
                </a:tc>
                <a:tc>
                  <a:txBody>
                    <a:bodyPr/>
                    <a:lstStyle/>
                    <a:p>
                      <a:pPr rtl="0" fontAlgn="base"/>
                      <a:r>
                        <a:rPr lang="en-US" sz="1200" b="1" i="0" kern="1200">
                          <a:solidFill>
                            <a:schemeClr val="dk1"/>
                          </a:solidFill>
                          <a:effectLst/>
                          <a:latin typeface="+mn-lt"/>
                          <a:ea typeface="+mn-ea"/>
                          <a:cs typeface="+mn-cs"/>
                        </a:rPr>
                        <a:t>CLASSROOM ASSESSMENTS- ELA/MATH</a:t>
                      </a:r>
                      <a:r>
                        <a:rPr lang="en-US" sz="1200" b="0" i="0" kern="1200">
                          <a:solidFill>
                            <a:schemeClr val="dk1"/>
                          </a:solidFill>
                          <a:effectLst/>
                          <a:latin typeface="+mn-lt"/>
                          <a:ea typeface="+mn-ea"/>
                          <a:cs typeface="+mn-cs"/>
                        </a:rPr>
                        <a:t>​</a:t>
                      </a:r>
                    </a:p>
                    <a:p>
                      <a:pPr rtl="0" fontAlgn="base"/>
                      <a:r>
                        <a:rPr lang="en-US" sz="1000" b="0" i="0" kern="1200">
                          <a:solidFill>
                            <a:schemeClr val="dk1"/>
                          </a:solidFill>
                          <a:effectLst/>
                          <a:latin typeface="+mn-lt"/>
                          <a:ea typeface="+mn-ea"/>
                          <a:cs typeface="+mn-cs"/>
                        </a:rPr>
                        <a:t>Weekly, Monthly, Trimester</a:t>
                      </a:r>
                    </a:p>
                    <a:p>
                      <a:pPr marL="0" lvl="0" indent="0">
                        <a:buFont typeface="Arial" panose="020B0604020202020204" pitchFamily="34" charset="0"/>
                        <a:buNone/>
                      </a:pPr>
                      <a:endParaRPr lang="en-US" sz="1000" b="0" i="1" kern="1200">
                        <a:solidFill>
                          <a:schemeClr val="dk1"/>
                        </a:solidFill>
                        <a:effectLst/>
                        <a:latin typeface="+mn-lt"/>
                        <a:ea typeface="+mn-ea"/>
                        <a:cs typeface="+mn-cs"/>
                      </a:endParaRPr>
                    </a:p>
                  </a:txBody>
                  <a:tcPr/>
                </a:tc>
                <a:tc gridSpan="2">
                  <a:txBody>
                    <a:bodyPr/>
                    <a:lstStyle/>
                    <a:p>
                      <a:pPr rtl="0" fontAlgn="base"/>
                      <a:r>
                        <a:rPr lang="en-US" sz="1200" b="1" i="0" kern="1200">
                          <a:solidFill>
                            <a:schemeClr val="dk1"/>
                          </a:solidFill>
                          <a:effectLst/>
                          <a:latin typeface="+mn-lt"/>
                          <a:ea typeface="+mn-ea"/>
                          <a:cs typeface="+mn-cs"/>
                        </a:rPr>
                        <a:t>Classroom Implementation Walkthrough Checklists </a:t>
                      </a:r>
                      <a:r>
                        <a:rPr lang="en-US" sz="1200" b="0" i="0" kern="1200">
                          <a:solidFill>
                            <a:schemeClr val="dk1"/>
                          </a:solidFill>
                          <a:effectLst/>
                          <a:latin typeface="+mn-lt"/>
                          <a:ea typeface="+mn-ea"/>
                          <a:cs typeface="+mn-cs"/>
                        </a:rPr>
                        <a:t>​</a:t>
                      </a:r>
                    </a:p>
                    <a:p>
                      <a:pPr rtl="0" fontAlgn="base"/>
                      <a:r>
                        <a:rPr lang="en-US" sz="1200" b="0" i="0" kern="1200">
                          <a:solidFill>
                            <a:schemeClr val="dk1"/>
                          </a:solidFill>
                          <a:effectLst/>
                          <a:latin typeface="+mn-lt"/>
                          <a:ea typeface="+mn-ea"/>
                          <a:cs typeface="+mn-cs"/>
                        </a:rPr>
                        <a:t>F</a:t>
                      </a:r>
                      <a:r>
                        <a:rPr lang="en-US" sz="1000" b="0" i="0" kern="1200">
                          <a:solidFill>
                            <a:schemeClr val="dk1"/>
                          </a:solidFill>
                          <a:effectLst/>
                          <a:latin typeface="+mn-lt"/>
                          <a:ea typeface="+mn-ea"/>
                          <a:cs typeface="+mn-cs"/>
                        </a:rPr>
                        <a:t>all, Winter, Spring</a:t>
                      </a:r>
                    </a:p>
                    <a:p>
                      <a:pPr marL="0" lvl="0" indent="0">
                        <a:buFont typeface="Arial" panose="020B0604020202020204" pitchFamily="34" charset="0"/>
                        <a:buNone/>
                      </a:pPr>
                      <a:endParaRPr lang="en-US" sz="1000" b="0" i="0" kern="1200">
                        <a:solidFill>
                          <a:schemeClr val="dk1"/>
                        </a:solidFill>
                        <a:effectLst/>
                        <a:latin typeface="+mn-lt"/>
                        <a:ea typeface="+mn-ea"/>
                        <a:cs typeface="+mn-cs"/>
                      </a:endParaRPr>
                    </a:p>
                  </a:txBody>
                  <a:tcPr/>
                </a:tc>
                <a:tc hMerge="1">
                  <a:txBody>
                    <a:bodyPr/>
                    <a:lstStyle/>
                    <a:p>
                      <a:endParaRPr lang="en-US"/>
                    </a:p>
                  </a:txBody>
                  <a:tcPr/>
                </a:tc>
                <a:extLst>
                  <a:ext uri="{0D108BD9-81ED-4DB2-BD59-A6C34878D82A}">
                    <a16:rowId xmlns:a16="http://schemas.microsoft.com/office/drawing/2014/main" val="544834922"/>
                  </a:ext>
                </a:extLst>
              </a:tr>
              <a:tr h="354996">
                <a:tc gridSpan="7">
                  <a:txBody>
                    <a:bodyPr/>
                    <a:lstStyle/>
                    <a:p>
                      <a:r>
                        <a:rPr lang="en-US" sz="1400">
                          <a:solidFill>
                            <a:schemeClr val="bg1">
                              <a:lumMod val="95000"/>
                            </a:schemeClr>
                          </a:solidFill>
                        </a:rPr>
                        <a:t>SCHOOL LEVEL STRATEGIES (Actions/Tasks)</a:t>
                      </a:r>
                    </a:p>
                  </a:txBody>
                  <a:tcPr>
                    <a:solidFill>
                      <a:schemeClr val="accent6">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591660">
                <a:tc gridSpan="2">
                  <a:txBody>
                    <a:bodyPr/>
                    <a:lstStyle/>
                    <a:p>
                      <a:pPr lvl="0">
                        <a:buNone/>
                      </a:pPr>
                      <a:r>
                        <a:rPr lang="en-US" sz="1600" b="0" i="0" kern="1200">
                          <a:solidFill>
                            <a:schemeClr val="dk1"/>
                          </a:solidFill>
                          <a:effectLst/>
                          <a:latin typeface="+mn-lt"/>
                          <a:ea typeface="+mn-ea"/>
                          <a:cs typeface="+mn-cs"/>
                        </a:rPr>
                        <a:t>PROFESSIONAL DEVELOPMENT</a:t>
                      </a:r>
                      <a:endParaRPr lang="en-US" sz="1600"/>
                    </a:p>
                  </a:txBody>
                  <a:tcPr/>
                </a:tc>
                <a:tc hMerge="1">
                  <a:txBody>
                    <a:bodyPr/>
                    <a:lstStyle/>
                    <a:p>
                      <a:endParaRPr lang="en-US"/>
                    </a:p>
                  </a:txBody>
                  <a:tcPr/>
                </a:tc>
                <a:tc gridSpan="5">
                  <a:txBody>
                    <a:bodyPr/>
                    <a:lstStyle/>
                    <a:p>
                      <a:r>
                        <a:rPr lang="en-US" sz="1400" b="0" i="0" kern="1200">
                          <a:solidFill>
                            <a:schemeClr val="dk1"/>
                          </a:solidFill>
                          <a:effectLst/>
                          <a:latin typeface="+mn-lt"/>
                          <a:ea typeface="+mn-ea"/>
                          <a:cs typeface="+mn-cs"/>
                        </a:rPr>
                        <a:t>Classroom teachers will engage in professional learning to improve evidence-based and high-leverage literacy practices aligned to standards through implementation of Benchmark Workshop. Checklist walkthroughs and peer observations. </a:t>
                      </a:r>
                      <a:endParaRPr lang="en-US" sz="1400"/>
                    </a:p>
                  </a:txBody>
                  <a:tcPr/>
                </a:tc>
                <a:tc hMerge="1">
                  <a:txBody>
                    <a:bodyPr/>
                    <a:lstStyle/>
                    <a:p>
                      <a:endParaRPr lang="en-US"/>
                    </a:p>
                  </a:txBody>
                  <a:tcPr/>
                </a:tc>
                <a:tc hMerge="1">
                  <a:txBody>
                    <a:bodyPr/>
                    <a:lstStyle/>
                    <a:p>
                      <a:pPr lvl="0">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591660">
                <a:tc gridSpan="2">
                  <a:txBody>
                    <a:bodyPr/>
                    <a:lstStyle/>
                    <a:p>
                      <a:pPr lvl="0">
                        <a:buNone/>
                      </a:pPr>
                      <a:r>
                        <a:rPr lang="en-US" sz="1600" b="0" i="0" kern="1200">
                          <a:solidFill>
                            <a:schemeClr val="dk1"/>
                          </a:solidFill>
                          <a:effectLst/>
                          <a:latin typeface="+mn-lt"/>
                          <a:ea typeface="+mn-ea"/>
                          <a:cs typeface="+mn-cs"/>
                        </a:rPr>
                        <a:t>PROFESSIONAL DEVELOPMENT</a:t>
                      </a:r>
                      <a:endParaRPr lang="en-US" sz="1600"/>
                    </a:p>
                  </a:txBody>
                  <a:tcPr/>
                </a:tc>
                <a:tc hMerge="1">
                  <a:txBody>
                    <a:bodyPr/>
                    <a:lstStyle/>
                    <a:p>
                      <a:endParaRPr lang="en-US"/>
                    </a:p>
                  </a:txBody>
                  <a:tcPr/>
                </a:tc>
                <a:tc gridSpan="5">
                  <a:txBody>
                    <a:bodyPr/>
                    <a:lstStyle/>
                    <a:p>
                      <a:r>
                        <a:rPr lang="en-US" sz="1400" b="0" i="0" kern="1200">
                          <a:solidFill>
                            <a:schemeClr val="dk1"/>
                          </a:solidFill>
                          <a:effectLst/>
                          <a:latin typeface="+mn-lt"/>
                          <a:ea typeface="+mn-ea"/>
                          <a:cs typeface="+mn-cs"/>
                        </a:rPr>
                        <a:t>Classroom teachers will engage in professional learning to improve evidence-based and high-leverage mathematical practices aligned to standards through implementation of Reveal Math. Checklist walkthroughs and peer observations. </a:t>
                      </a:r>
                      <a:br>
                        <a:rPr lang="en-US" sz="1800" b="0" i="0" kern="1200">
                          <a:solidFill>
                            <a:schemeClr val="dk1"/>
                          </a:solidFill>
                          <a:effectLst/>
                          <a:latin typeface="+mn-lt"/>
                          <a:ea typeface="+mn-ea"/>
                          <a:cs typeface="+mn-cs"/>
                        </a:rPr>
                      </a:br>
                      <a:endParaRPr lang="en-US" sz="1200"/>
                    </a:p>
                  </a:txBody>
                  <a:tcPr/>
                </a:tc>
                <a:tc hMerge="1">
                  <a:txBody>
                    <a:bodyPr/>
                    <a:lstStyle/>
                    <a:p>
                      <a:endParaRPr lang="en-US"/>
                    </a:p>
                  </a:txBody>
                  <a:tcPr/>
                </a:tc>
                <a:tc hMerge="1">
                  <a:txBody>
                    <a:bodyPr/>
                    <a:lstStyle/>
                    <a:p>
                      <a:pPr lvl="0">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9319255"/>
                  </a:ext>
                </a:extLst>
              </a:tr>
              <a:tr h="591660">
                <a:tc gridSpan="2">
                  <a:txBody>
                    <a:bodyPr/>
                    <a:lstStyle/>
                    <a:p>
                      <a:pPr lvl="0">
                        <a:buNone/>
                      </a:pPr>
                      <a:r>
                        <a:rPr lang="en-US" sz="1600" b="0" i="0" kern="1200">
                          <a:solidFill>
                            <a:schemeClr val="dk1"/>
                          </a:solidFill>
                          <a:effectLst/>
                          <a:latin typeface="+mn-lt"/>
                          <a:ea typeface="+mn-ea"/>
                          <a:cs typeface="+mn-cs"/>
                        </a:rPr>
                        <a:t>INSTRUCTIONAL PRACTICES</a:t>
                      </a:r>
                      <a:endParaRPr lang="en-US" sz="1600"/>
                    </a:p>
                  </a:txBody>
                  <a:tcPr/>
                </a:tc>
                <a:tc hMerge="1">
                  <a:txBody>
                    <a:bodyPr/>
                    <a:lstStyle/>
                    <a:p>
                      <a:endParaRPr lang="en-US"/>
                    </a:p>
                  </a:txBody>
                  <a:tcPr/>
                </a:tc>
                <a:tc gridSpan="5">
                  <a:txBody>
                    <a:bodyPr/>
                    <a:lstStyle/>
                    <a:p>
                      <a:r>
                        <a:rPr lang="en-US" sz="1200"/>
                        <a:t>Grade level common planning to focus on grade level goals </a:t>
                      </a:r>
                    </a:p>
                  </a:txBody>
                  <a:tcPr/>
                </a:tc>
                <a:tc hMerge="1">
                  <a:txBody>
                    <a:bodyPr/>
                    <a:lstStyle/>
                    <a:p>
                      <a:endParaRPr lang="en-US"/>
                    </a:p>
                  </a:txBody>
                  <a:tcPr/>
                </a:tc>
                <a:tc hMerge="1">
                  <a:txBody>
                    <a:bodyPr/>
                    <a:lstStyle/>
                    <a:p>
                      <a:pPr lvl="0">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1747759"/>
                  </a:ext>
                </a:extLst>
              </a:tr>
            </a:tbl>
          </a:graphicData>
        </a:graphic>
      </p:graphicFrame>
      <p:pic>
        <p:nvPicPr>
          <p:cNvPr id="4" name="Picture 3" descr="A blue airplane with text&#10;&#10;AI-generated content may be incorrect.">
            <a:extLst>
              <a:ext uri="{FF2B5EF4-FFF2-40B4-BE49-F238E27FC236}">
                <a16:creationId xmlns:a16="http://schemas.microsoft.com/office/drawing/2014/main" id="{7941C7D7-CFD9-EE29-2387-9CC636044D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0037" y="1046226"/>
            <a:ext cx="1947707" cy="1649059"/>
          </a:xfrm>
          <a:prstGeom prst="rect">
            <a:avLst/>
          </a:prstGeom>
        </p:spPr>
      </p:pic>
    </p:spTree>
    <p:extLst>
      <p:ext uri="{BB962C8B-B14F-4D97-AF65-F5344CB8AC3E}">
        <p14:creationId xmlns:p14="http://schemas.microsoft.com/office/powerpoint/2010/main" val="294459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3714726374"/>
              </p:ext>
            </p:extLst>
          </p:nvPr>
        </p:nvGraphicFramePr>
        <p:xfrm>
          <a:off x="267855" y="258283"/>
          <a:ext cx="11203709" cy="3975518"/>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361995">
                <a:tc rowSpan="3">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2</a:t>
                      </a:r>
                    </a:p>
                    <a:p>
                      <a:pPr lvl="0" algn="ctr"/>
                      <a:endParaRPr lang="en-US" sz="2500" i="0">
                        <a:solidFill>
                          <a:schemeClr val="bg1"/>
                        </a:solidFill>
                        <a:latin typeface="Aptos" panose="020B0004020202020204" pitchFamily="34" charset="0"/>
                      </a:endParaRPr>
                    </a:p>
                    <a:p>
                      <a:pPr lvl="0" algn="ctr"/>
                      <a:r>
                        <a:rPr lang="en-US" sz="1800" i="0">
                          <a:solidFill>
                            <a:schemeClr val="bg1"/>
                          </a:solidFill>
                          <a:latin typeface="Aptos"/>
                        </a:rPr>
                        <a:t>SUPPORTIVE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indent="0" rtl="0" fontAlgn="base">
                        <a:buFont typeface="Arial" panose="020B0604020202020204" pitchFamily="34" charset="0"/>
                        <a:buNone/>
                      </a:pPr>
                      <a:r>
                        <a:rPr lang="en-US" sz="1800" b="1" i="0" u="none" strike="noStrike" kern="1200">
                          <a:solidFill>
                            <a:schemeClr val="dk1"/>
                          </a:solidFill>
                          <a:effectLst/>
                          <a:latin typeface="+mn-lt"/>
                          <a:ea typeface="+mn-ea"/>
                          <a:cs typeface="+mn-cs"/>
                        </a:rPr>
                        <a:t>Priority 1: Safety &amp; Security </a:t>
                      </a:r>
                      <a:br>
                        <a:rPr lang="en-US" sz="1800" b="0"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Clear expectations for school behavior and a systematic approach to student discipline so that all have an equal opportunity to learn, belong, and succeed.</a:t>
                      </a:r>
                      <a:r>
                        <a:rPr lang="en-US" sz="1800" b="0" i="1" kern="1200">
                          <a:solidFill>
                            <a:schemeClr val="dk1"/>
                          </a:solidFill>
                          <a:effectLst/>
                          <a:latin typeface="+mn-lt"/>
                          <a:ea typeface="+mn-ea"/>
                          <a:cs typeface="+mn-cs"/>
                        </a:rPr>
                        <a:t>​</a:t>
                      </a:r>
                      <a:br>
                        <a:rPr lang="en-US" sz="1800" b="0" i="0" kern="1200">
                          <a:solidFill>
                            <a:srgbClr val="000000"/>
                          </a:solidFill>
                          <a:effectLst/>
                          <a:latin typeface="+mn-lt"/>
                          <a:ea typeface="+mn-ea"/>
                          <a:cs typeface="+mn-cs"/>
                        </a:rPr>
                      </a:br>
                      <a:r>
                        <a:rPr lang="en-US" sz="1800" b="0" i="0" kern="1200">
                          <a:solidFill>
                            <a:schemeClr val="dk1"/>
                          </a:solidFill>
                          <a:effectLst/>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260949">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1800" b="1" i="0" u="none" strike="noStrike" kern="1200">
                          <a:solidFill>
                            <a:schemeClr val="dk1"/>
                          </a:solidFill>
                          <a:effectLst/>
                          <a:latin typeface="+mn-lt"/>
                          <a:ea typeface="+mn-ea"/>
                          <a:cs typeface="+mn-cs"/>
                        </a:rPr>
                        <a:t>Priority 2: Multi-tiered System of Support</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Responsive to student social and emotional needs through intervention, strategies and supports.</a:t>
                      </a:r>
                      <a:r>
                        <a:rPr lang="en-US" sz="1800" b="0" i="1" kern="1200">
                          <a:solidFill>
                            <a:schemeClr val="dk1"/>
                          </a:solidFill>
                          <a:effectLst/>
                          <a:latin typeface="+mn-lt"/>
                          <a:ea typeface="+mn-ea"/>
                          <a:cs typeface="+mn-cs"/>
                        </a:rPr>
                        <a:t>​</a:t>
                      </a:r>
                      <a:br>
                        <a:rPr lang="en-US"/>
                      </a:b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53297981"/>
                  </a:ext>
                </a:extLst>
              </a:tr>
              <a:tr h="135257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Staff Recruitment &amp; Retention</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A systematic approach that encourages staff support and professional growth while focusing on recruitment and retention of a highly qualified and diverse staff.</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bl>
          </a:graphicData>
        </a:graphic>
      </p:graphicFrame>
      <p:sp>
        <p:nvSpPr>
          <p:cNvPr id="2" name="Rectangle 1">
            <a:extLst>
              <a:ext uri="{FF2B5EF4-FFF2-40B4-BE49-F238E27FC236}">
                <a16:creationId xmlns:a16="http://schemas.microsoft.com/office/drawing/2014/main" id="{F82CEE9C-F688-4D10-414B-0D6E08E40625}"/>
              </a:ext>
            </a:extLst>
          </p:cNvPr>
          <p:cNvSpPr/>
          <p:nvPr/>
        </p:nvSpPr>
        <p:spPr>
          <a:xfrm>
            <a:off x="1182255" y="4989706"/>
            <a:ext cx="10289309" cy="1754174"/>
          </a:xfrm>
          <a:prstGeom prst="rect">
            <a:avLst/>
          </a:prstGeom>
          <a:noFill/>
        </p:spPr>
        <p:txBody>
          <a:bodyPr wrap="squar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accent5">
                    <a:lumMod val="75000"/>
                  </a:schemeClr>
                </a:solidFill>
                <a:latin typeface="Aptos"/>
              </a:rPr>
              <a:t>Q Commitment Goal 2: Guiding Question(s) for SIP</a:t>
            </a:r>
            <a:br>
              <a:rPr lang="en-US" sz="2950" b="1">
                <a:ln/>
              </a:rPr>
            </a:br>
            <a:r>
              <a:rPr lang="en-US" sz="1600" b="1" i="1">
                <a:ln/>
                <a:solidFill>
                  <a:schemeClr val="accent5">
                    <a:lumMod val="75000"/>
                  </a:schemeClr>
                </a:solidFill>
              </a:rPr>
              <a:t>Who is thriving in our school? Who is not?</a:t>
            </a:r>
          </a:p>
          <a:p>
            <a:pPr algn="ctr"/>
            <a:r>
              <a:rPr lang="en-US" sz="1400" i="1">
                <a:ln/>
                <a:latin typeface="Aptos"/>
              </a:rPr>
              <a:t>What does the data tell us about our progress toward supportive environment and areas of concern?</a:t>
            </a:r>
          </a:p>
          <a:p>
            <a:pPr algn="ctr"/>
            <a:r>
              <a:rPr lang="en-US" sz="1400" i="1">
                <a:ln/>
                <a:latin typeface="Aptos"/>
              </a:rPr>
              <a:t>What does the data tell us about our progress toward Q Goal 2 success?</a:t>
            </a:r>
          </a:p>
          <a:p>
            <a:pPr algn="ctr"/>
            <a:r>
              <a:rPr lang="en-US" sz="1400" i="1">
                <a:ln/>
                <a:latin typeface="Aptos"/>
              </a:rPr>
              <a:t>What are the needs of our staff to achieve Q Commitment Goal 2 success? (Consider: PD, systems alignment, staff alignment, etc.)</a:t>
            </a:r>
            <a:br>
              <a:rPr lang="en-US" sz="2950" b="1">
                <a:ln/>
              </a:rPr>
            </a:br>
            <a:endParaRPr lang="en-US" sz="2999" b="1">
              <a:ln/>
              <a:solidFill>
                <a:srgbClr val="00B0F0"/>
              </a:solidFill>
            </a:endParaRPr>
          </a:p>
        </p:txBody>
      </p:sp>
    </p:spTree>
    <p:extLst>
      <p:ext uri="{BB962C8B-B14F-4D97-AF65-F5344CB8AC3E}">
        <p14:creationId xmlns:p14="http://schemas.microsoft.com/office/powerpoint/2010/main" val="357850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4248404515"/>
              </p:ext>
            </p:extLst>
          </p:nvPr>
        </p:nvGraphicFramePr>
        <p:xfrm>
          <a:off x="210313" y="201168"/>
          <a:ext cx="11795761" cy="6446522"/>
        </p:xfrm>
        <a:graphic>
          <a:graphicData uri="http://schemas.openxmlformats.org/drawingml/2006/table">
            <a:tbl>
              <a:tblPr firstRow="1" bandRow="1">
                <a:tableStyleId>{073A0DAA-6AF3-43AB-8588-CEC1D06C72B9}</a:tableStyleId>
              </a:tblPr>
              <a:tblGrid>
                <a:gridCol w="1338894">
                  <a:extLst>
                    <a:ext uri="{9D8B030D-6E8A-4147-A177-3AD203B41FA5}">
                      <a16:colId xmlns:a16="http://schemas.microsoft.com/office/drawing/2014/main" val="1776901933"/>
                    </a:ext>
                  </a:extLst>
                </a:gridCol>
                <a:gridCol w="364432">
                  <a:extLst>
                    <a:ext uri="{9D8B030D-6E8A-4147-A177-3AD203B41FA5}">
                      <a16:colId xmlns:a16="http://schemas.microsoft.com/office/drawing/2014/main" val="3522712291"/>
                    </a:ext>
                  </a:extLst>
                </a:gridCol>
                <a:gridCol w="1245614">
                  <a:extLst>
                    <a:ext uri="{9D8B030D-6E8A-4147-A177-3AD203B41FA5}">
                      <a16:colId xmlns:a16="http://schemas.microsoft.com/office/drawing/2014/main" val="4171065528"/>
                    </a:ext>
                  </a:extLst>
                </a:gridCol>
                <a:gridCol w="2948940">
                  <a:extLst>
                    <a:ext uri="{9D8B030D-6E8A-4147-A177-3AD203B41FA5}">
                      <a16:colId xmlns:a16="http://schemas.microsoft.com/office/drawing/2014/main" val="4228202649"/>
                    </a:ext>
                  </a:extLst>
                </a:gridCol>
                <a:gridCol w="2948940">
                  <a:extLst>
                    <a:ext uri="{9D8B030D-6E8A-4147-A177-3AD203B41FA5}">
                      <a16:colId xmlns:a16="http://schemas.microsoft.com/office/drawing/2014/main" val="3131512088"/>
                    </a:ext>
                  </a:extLst>
                </a:gridCol>
                <a:gridCol w="334745">
                  <a:extLst>
                    <a:ext uri="{9D8B030D-6E8A-4147-A177-3AD203B41FA5}">
                      <a16:colId xmlns:a16="http://schemas.microsoft.com/office/drawing/2014/main" val="1389836953"/>
                    </a:ext>
                  </a:extLst>
                </a:gridCol>
                <a:gridCol w="2614196">
                  <a:extLst>
                    <a:ext uri="{9D8B030D-6E8A-4147-A177-3AD203B41FA5}">
                      <a16:colId xmlns:a16="http://schemas.microsoft.com/office/drawing/2014/main" val="1874351673"/>
                    </a:ext>
                  </a:extLst>
                </a:gridCol>
              </a:tblGrid>
              <a:tr h="527444">
                <a:tc gridSpan="7">
                  <a:txBody>
                    <a:bodyPr/>
                    <a:lstStyle/>
                    <a:p>
                      <a:pPr algn="ctr"/>
                      <a:r>
                        <a:rPr lang="en-US"/>
                        <a:t>THOMAS S. BALDWIN SCHOOL IMPROVEMENT PLAN 2025-2026</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68839">
                <a:tc gridSpan="7">
                  <a:txBody>
                    <a:bodyPr/>
                    <a:lstStyle/>
                    <a:p>
                      <a:r>
                        <a:rPr lang="en-US" sz="1600">
                          <a:solidFill>
                            <a:schemeClr val="bg1">
                              <a:lumMod val="95000"/>
                            </a:schemeClr>
                          </a:solidFill>
                        </a:rPr>
                        <a:t>Q COMMITMENT GOAL 2: SUPPORTIVE ENVIRONMENT</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1570611">
                <a:tc>
                  <a:txBody>
                    <a:bodyPr/>
                    <a:lstStyle/>
                    <a:p>
                      <a:r>
                        <a:rPr lang="en-US" sz="1200"/>
                        <a:t>STUDENT DISCIPLINE</a:t>
                      </a:r>
                    </a:p>
                  </a:txBody>
                  <a:tcPr anchor="ctr"/>
                </a:tc>
                <a:tc gridSpan="5">
                  <a:txBody>
                    <a:bodyPr/>
                    <a:lstStyle/>
                    <a:p>
                      <a:r>
                        <a:rPr lang="en-US" sz="1400" i="1"/>
                        <a:t>District Goal: By June 1, 2026, 85% of QPS students will be “on track” with behavior. </a:t>
                      </a:r>
                      <a:br>
                        <a:rPr lang="en-US" sz="1400" i="1"/>
                      </a:br>
                      <a:r>
                        <a:rPr lang="en-US" sz="1400" i="1"/>
                        <a:t>On Track = behavior incidents on 2% or less of school days attended</a:t>
                      </a:r>
                    </a:p>
                    <a:p>
                      <a:endParaRPr lang="en-US" sz="1400" i="1"/>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a:t>By June 1, 2026, 85% of TSB students will be “on track” with behavior. </a:t>
                      </a:r>
                    </a:p>
                    <a:p>
                      <a:endParaRPr lang="en-US" sz="1000" i="1"/>
                    </a:p>
                    <a:p>
                      <a:r>
                        <a:rPr lang="en-US" sz="1800" b="0" i="1" kern="1200">
                          <a:solidFill>
                            <a:schemeClr val="dk1"/>
                          </a:solidFill>
                          <a:effectLst/>
                          <a:latin typeface="+mn-lt"/>
                          <a:ea typeface="+mn-ea"/>
                          <a:cs typeface="+mn-cs"/>
                        </a:rPr>
                        <a:t>*</a:t>
                      </a:r>
                      <a:r>
                        <a:rPr lang="en-US" sz="1400" b="0" i="1" kern="1200">
                          <a:solidFill>
                            <a:schemeClr val="dk1"/>
                          </a:solidFill>
                          <a:effectLst/>
                          <a:latin typeface="+mn-lt"/>
                          <a:ea typeface="+mn-ea"/>
                          <a:cs typeface="+mn-cs"/>
                        </a:rPr>
                        <a:t>2024-2025 students on track discipline= 81%</a:t>
                      </a:r>
                      <a:endParaRPr lang="en-US" sz="1400" i="1"/>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000"/>
                    </a:p>
                    <a:p>
                      <a:pPr algn="ctr"/>
                      <a:endParaRPr lang="en-US" sz="1000"/>
                    </a:p>
                    <a:p>
                      <a:pPr algn="ctr"/>
                      <a:endParaRPr lang="en-US" sz="1000"/>
                    </a:p>
                    <a:p>
                      <a:pPr algn="ctr"/>
                      <a:endParaRPr lang="en-US" sz="1000"/>
                    </a:p>
                  </a:txBody>
                  <a:tcPr>
                    <a:solidFill>
                      <a:schemeClr val="bg1">
                        <a:lumMod val="75000"/>
                      </a:schemeClr>
                    </a:solidFill>
                  </a:tcPr>
                </a:tc>
                <a:extLst>
                  <a:ext uri="{0D108BD9-81ED-4DB2-BD59-A6C34878D82A}">
                    <a16:rowId xmlns:a16="http://schemas.microsoft.com/office/drawing/2014/main" val="892663658"/>
                  </a:ext>
                </a:extLst>
              </a:tr>
              <a:tr h="390699">
                <a:tc gridSpan="7">
                  <a:txBody>
                    <a:bodyPr/>
                    <a:lstStyle/>
                    <a:p>
                      <a:r>
                        <a:rPr lang="en-US" sz="1400">
                          <a:solidFill>
                            <a:schemeClr val="bg1">
                              <a:lumMod val="95000"/>
                            </a:schemeClr>
                          </a:solidFill>
                        </a:rPr>
                        <a:t>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1175268">
                <a:tc gridSpan="3">
                  <a:txBody>
                    <a:bodyPr/>
                    <a:lstStyle/>
                    <a:p>
                      <a:pPr rtl="0" fontAlgn="base"/>
                      <a:r>
                        <a:rPr lang="en-US" sz="1400" b="0" i="0" kern="1200">
                          <a:solidFill>
                            <a:schemeClr val="dk1"/>
                          </a:solidFill>
                          <a:effectLst/>
                          <a:latin typeface="+mn-lt"/>
                          <a:ea typeface="+mn-ea"/>
                          <a:cs typeface="+mn-cs"/>
                        </a:rPr>
                        <a:t>SKYWARD DISCIPLINE DATA​</a:t>
                      </a:r>
                    </a:p>
                    <a:p>
                      <a:pPr rtl="0" fontAlgn="base"/>
                      <a:r>
                        <a:rPr lang="en-US" sz="1400" b="0" i="1" kern="1200">
                          <a:solidFill>
                            <a:schemeClr val="dk1"/>
                          </a:solidFill>
                          <a:effectLst/>
                          <a:latin typeface="+mn-lt"/>
                          <a:ea typeface="+mn-ea"/>
                          <a:cs typeface="+mn-cs"/>
                        </a:rPr>
                        <a:t>Referrals by incident</a:t>
                      </a:r>
                      <a:r>
                        <a:rPr lang="en-US" sz="1400" b="0" i="0" kern="1200">
                          <a:solidFill>
                            <a:schemeClr val="dk1"/>
                          </a:solidFill>
                          <a:effectLst/>
                          <a:latin typeface="+mn-lt"/>
                          <a:ea typeface="+mn-ea"/>
                          <a:cs typeface="+mn-cs"/>
                        </a:rPr>
                        <a:t>​</a:t>
                      </a:r>
                    </a:p>
                    <a:p>
                      <a:pPr rtl="0" fontAlgn="base"/>
                      <a:r>
                        <a:rPr lang="en-US" sz="1400" b="0" i="1" kern="1200">
                          <a:solidFill>
                            <a:schemeClr val="dk1"/>
                          </a:solidFill>
                          <a:effectLst/>
                          <a:latin typeface="+mn-lt"/>
                          <a:ea typeface="+mn-ea"/>
                          <a:cs typeface="+mn-cs"/>
                        </a:rPr>
                        <a:t>Total number ODRs</a:t>
                      </a:r>
                      <a:r>
                        <a:rPr lang="en-US" sz="1400" b="0" i="0" kern="1200">
                          <a:solidFill>
                            <a:schemeClr val="dk1"/>
                          </a:solidFill>
                          <a:effectLst/>
                          <a:latin typeface="+mn-lt"/>
                          <a:ea typeface="+mn-ea"/>
                          <a:cs typeface="+mn-cs"/>
                        </a:rPr>
                        <a:t>​</a:t>
                      </a:r>
                    </a:p>
                    <a:p>
                      <a:pPr rtl="0" fontAlgn="base"/>
                      <a:r>
                        <a:rPr lang="en-US" sz="1400" b="0" i="1" kern="1200">
                          <a:solidFill>
                            <a:schemeClr val="dk1"/>
                          </a:solidFill>
                          <a:effectLst/>
                          <a:latin typeface="+mn-lt"/>
                          <a:ea typeface="+mn-ea"/>
                          <a:cs typeface="+mn-cs"/>
                        </a:rPr>
                        <a:t>OSS/ISS Days</a:t>
                      </a:r>
                      <a:endParaRPr lang="en-US" sz="1400" b="0" i="0" kern="1200">
                        <a:solidFill>
                          <a:schemeClr val="dk1"/>
                        </a:solidFill>
                        <a:effectLst/>
                        <a:latin typeface="+mn-lt"/>
                        <a:ea typeface="+mn-ea"/>
                        <a:cs typeface="+mn-cs"/>
                      </a:endParaRPr>
                    </a:p>
                    <a:p>
                      <a:pPr marL="0" indent="0" rtl="0" fontAlgn="base">
                        <a:buFont typeface="Arial" panose="020B0604020202020204" pitchFamily="34" charset="0"/>
                        <a:buNone/>
                      </a:pPr>
                      <a:endParaRPr lang="en-US" sz="1000" b="0" i="0" kern="1200">
                        <a:solidFill>
                          <a:schemeClr val="dk1"/>
                        </a:solidFill>
                        <a:effectLst/>
                        <a:latin typeface="+mn-lt"/>
                        <a:ea typeface="+mn-ea"/>
                        <a:cs typeface="+mn-cs"/>
                      </a:endParaRPr>
                    </a:p>
                  </a:txBody>
                  <a:tcPr/>
                </a:tc>
                <a:tc hMerge="1">
                  <a:txBody>
                    <a:bodyPr/>
                    <a:lstStyle/>
                    <a:p>
                      <a:endParaRPr lang="en-US"/>
                    </a:p>
                  </a:txBody>
                  <a:tcPr/>
                </a:tc>
                <a:tc hMerge="1">
                  <a:txBody>
                    <a:bodyPr/>
                    <a:lstStyle/>
                    <a:p>
                      <a:pPr marL="0" indent="0" rtl="0" fontAlgn="base">
                        <a:buFont typeface="Arial" panose="020B0604020202020204" pitchFamily="34" charset="0"/>
                        <a:buNone/>
                      </a:pPr>
                      <a:endParaRPr lang="en-US" sz="1000" b="0" i="0" kern="1200">
                        <a:solidFill>
                          <a:schemeClr val="dk1"/>
                        </a:solidFill>
                        <a:effectLst/>
                        <a:latin typeface="+mn-lt"/>
                        <a:ea typeface="+mn-ea"/>
                        <a:cs typeface="+mn-cs"/>
                      </a:endParaRPr>
                    </a:p>
                  </a:txBody>
                  <a:tcPr/>
                </a:tc>
                <a:tc>
                  <a:txBody>
                    <a:bodyPr/>
                    <a:lstStyle/>
                    <a:p>
                      <a:pPr rtl="0" fontAlgn="base"/>
                      <a:r>
                        <a:rPr lang="en-US" sz="1400" b="0" i="0" kern="1200">
                          <a:solidFill>
                            <a:schemeClr val="dk1"/>
                          </a:solidFill>
                          <a:effectLst/>
                          <a:latin typeface="+mn-lt"/>
                          <a:ea typeface="+mn-ea"/>
                          <a:cs typeface="+mn-cs"/>
                        </a:rPr>
                        <a:t>PANORAMA BEHAVIOR DATA​</a:t>
                      </a:r>
                    </a:p>
                    <a:p>
                      <a:pPr rtl="0" fontAlgn="base"/>
                      <a:r>
                        <a:rPr lang="en-US" sz="1400" b="0" i="1" kern="1200">
                          <a:solidFill>
                            <a:schemeClr val="dk1"/>
                          </a:solidFill>
                          <a:effectLst/>
                          <a:latin typeface="+mn-lt"/>
                          <a:ea typeface="+mn-ea"/>
                          <a:cs typeface="+mn-cs"/>
                        </a:rPr>
                        <a:t>Critical and At-Risk Behavior Data- Monthly</a:t>
                      </a:r>
                      <a:r>
                        <a:rPr lang="en-US" sz="1400" b="0" i="0" kern="1200">
                          <a:solidFill>
                            <a:schemeClr val="dk1"/>
                          </a:solidFill>
                          <a:effectLst/>
                          <a:latin typeface="+mn-lt"/>
                          <a:ea typeface="+mn-ea"/>
                          <a:cs typeface="+mn-cs"/>
                        </a:rPr>
                        <a:t>​ </a:t>
                      </a:r>
                      <a:r>
                        <a:rPr lang="en-US" sz="1400" b="0" i="1" kern="1200">
                          <a:solidFill>
                            <a:schemeClr val="dk1"/>
                          </a:solidFill>
                          <a:effectLst/>
                          <a:latin typeface="+mn-lt"/>
                          <a:ea typeface="+mn-ea"/>
                          <a:cs typeface="+mn-cs"/>
                        </a:rPr>
                        <a:t>Intervention Data</a:t>
                      </a:r>
                      <a:endParaRPr lang="en-US" sz="1400" b="0" i="0" kern="1200">
                        <a:solidFill>
                          <a:schemeClr val="dk1"/>
                        </a:solidFill>
                        <a:effectLst/>
                        <a:latin typeface="+mn-lt"/>
                        <a:ea typeface="+mn-ea"/>
                        <a:cs typeface="+mn-cs"/>
                      </a:endParaRPr>
                    </a:p>
                    <a:p>
                      <a:pPr marL="0" lvl="0" indent="0">
                        <a:buFont typeface="Arial" panose="020B0604020202020204" pitchFamily="34" charset="0"/>
                        <a:buNone/>
                      </a:pPr>
                      <a:endParaRPr lang="en-US" sz="1000" b="0" i="0" u="none" strike="noStrike" kern="1200" noProof="0">
                        <a:solidFill>
                          <a:schemeClr val="dk1"/>
                        </a:solidFill>
                        <a:effectLst/>
                      </a:endParaRPr>
                    </a:p>
                  </a:txBody>
                  <a:tcPr/>
                </a:tc>
                <a:tc>
                  <a:txBody>
                    <a:bodyPr/>
                    <a:lstStyle/>
                    <a:p>
                      <a:pPr rtl="0" fontAlgn="base"/>
                      <a:r>
                        <a:rPr lang="en-US" sz="1400" b="0" i="0" kern="1200">
                          <a:solidFill>
                            <a:schemeClr val="dk1"/>
                          </a:solidFill>
                          <a:effectLst/>
                          <a:latin typeface="+mn-lt"/>
                          <a:ea typeface="+mn-ea"/>
                          <a:cs typeface="+mn-cs"/>
                        </a:rPr>
                        <a:t>SEL INTERVENTION DATA​</a:t>
                      </a:r>
                    </a:p>
                    <a:p>
                      <a:pPr rtl="0" fontAlgn="base"/>
                      <a:r>
                        <a:rPr lang="en-US" sz="1400" b="0" i="1" kern="1200">
                          <a:solidFill>
                            <a:schemeClr val="dk1"/>
                          </a:solidFill>
                          <a:effectLst/>
                          <a:latin typeface="+mn-lt"/>
                          <a:ea typeface="+mn-ea"/>
                          <a:cs typeface="+mn-cs"/>
                        </a:rPr>
                        <a:t>Monthly,  Trimester</a:t>
                      </a:r>
                      <a:endParaRPr lang="en-US" sz="1400" b="0" i="0" kern="1200">
                        <a:solidFill>
                          <a:schemeClr val="dk1"/>
                        </a:solidFill>
                        <a:effectLst/>
                        <a:latin typeface="+mn-lt"/>
                        <a:ea typeface="+mn-ea"/>
                        <a:cs typeface="+mn-cs"/>
                      </a:endParaRPr>
                    </a:p>
                    <a:p>
                      <a:pPr marL="0" lvl="0" indent="0">
                        <a:buFont typeface="Arial" panose="020B0604020202020204" pitchFamily="34" charset="0"/>
                        <a:buNone/>
                      </a:pPr>
                      <a:endParaRPr lang="en-US" sz="1000" b="0" i="0" u="none" strike="noStrike" kern="1200" noProof="0">
                        <a:solidFill>
                          <a:schemeClr val="dk1"/>
                        </a:solidFill>
                        <a:effectLst/>
                      </a:endParaRPr>
                    </a:p>
                  </a:txBody>
                  <a:tcPr/>
                </a:tc>
                <a:tc gridSpan="2">
                  <a:txBody>
                    <a:bodyPr/>
                    <a:lstStyle/>
                    <a:p>
                      <a:pPr rtl="0" fontAlgn="base"/>
                      <a:r>
                        <a:rPr lang="en-US" sz="1400" b="0" i="0" kern="1200">
                          <a:solidFill>
                            <a:schemeClr val="dk1"/>
                          </a:solidFill>
                          <a:effectLst/>
                          <a:latin typeface="+mn-lt"/>
                          <a:ea typeface="+mn-ea"/>
                          <a:cs typeface="+mn-cs"/>
                        </a:rPr>
                        <a:t>STAFF DISCIPLINE SURVEY​</a:t>
                      </a:r>
                    </a:p>
                    <a:p>
                      <a:pPr marL="0" lvl="0" indent="0">
                        <a:buFont typeface="Arial" panose="020B0604020202020204" pitchFamily="34" charset="0"/>
                        <a:buNone/>
                      </a:pPr>
                      <a:endParaRPr lang="en-US" sz="1000" b="0" i="0" u="none" strike="noStrike" kern="1200" noProof="0">
                        <a:solidFill>
                          <a:schemeClr val="dk1"/>
                        </a:solidFill>
                        <a:effectLst/>
                      </a:endParaRPr>
                    </a:p>
                  </a:txBody>
                  <a:tcPr/>
                </a:tc>
                <a:tc hMerge="1">
                  <a:txBody>
                    <a:bodyPr/>
                    <a:lstStyle/>
                    <a:p>
                      <a:endParaRPr lang="en-US"/>
                    </a:p>
                  </a:txBody>
                  <a:tcPr/>
                </a:tc>
                <a:extLst>
                  <a:ext uri="{0D108BD9-81ED-4DB2-BD59-A6C34878D82A}">
                    <a16:rowId xmlns:a16="http://schemas.microsoft.com/office/drawing/2014/main" val="544834922"/>
                  </a:ext>
                </a:extLst>
              </a:tr>
              <a:tr h="390699">
                <a:tc gridSpan="7">
                  <a:txBody>
                    <a:bodyPr/>
                    <a:lstStyle/>
                    <a:p>
                      <a:r>
                        <a:rPr lang="en-US" sz="1400">
                          <a:solidFill>
                            <a:schemeClr val="bg1">
                              <a:lumMod val="95000"/>
                            </a:schemeClr>
                          </a:solidFill>
                        </a:rPr>
                        <a:t>SCHOOL LEVEL STRATEGIES (Actions/Tasks)</a:t>
                      </a:r>
                    </a:p>
                  </a:txBody>
                  <a:tcPr>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586048">
                <a:tc gridSpan="2">
                  <a:txBody>
                    <a:bodyPr/>
                    <a:lstStyle/>
                    <a:p>
                      <a:pPr marL="0" lvl="0" indent="0">
                        <a:buFont typeface="Arial"/>
                        <a:buNone/>
                      </a:pPr>
                      <a:r>
                        <a:rPr lang="en-US" sz="1400" b="0" i="0" kern="1200">
                          <a:solidFill>
                            <a:schemeClr val="dk1"/>
                          </a:solidFill>
                          <a:effectLst/>
                          <a:latin typeface="+mn-lt"/>
                          <a:ea typeface="+mn-ea"/>
                          <a:cs typeface="+mn-cs"/>
                        </a:rPr>
                        <a:t>INSTRUCTIONAL PRACTICE/MTSS</a:t>
                      </a:r>
                      <a:endParaRPr lang="en-US" sz="1400"/>
                    </a:p>
                  </a:txBody>
                  <a:tcPr/>
                </a:tc>
                <a:tc hMerge="1">
                  <a:txBody>
                    <a:bodyPr/>
                    <a:lstStyle/>
                    <a:p>
                      <a:endParaRPr lang="en-US"/>
                    </a:p>
                  </a:txBody>
                  <a:tcPr/>
                </a:tc>
                <a:tc gridSpan="5">
                  <a:txBody>
                    <a:bodyPr/>
                    <a:lstStyle/>
                    <a:p>
                      <a:r>
                        <a:rPr lang="en-US" sz="1400" b="0" i="0" kern="1200">
                          <a:solidFill>
                            <a:schemeClr val="dk1"/>
                          </a:solidFill>
                          <a:effectLst/>
                          <a:latin typeface="+mn-lt"/>
                          <a:ea typeface="+mn-ea"/>
                          <a:cs typeface="+mn-cs"/>
                        </a:rPr>
                        <a:t>PBIS Systems: We will continue to integrate PBIS, RCA House Teams, and TSB Essential 16 for standards to live by. </a:t>
                      </a:r>
                      <a:r>
                        <a:rPr lang="en-US" sz="1800" b="0" i="0" kern="1200">
                          <a:solidFill>
                            <a:schemeClr val="dk1"/>
                          </a:solidFill>
                          <a:effectLst/>
                          <a:latin typeface="+mn-lt"/>
                          <a:ea typeface="+mn-ea"/>
                          <a:cs typeface="+mn-cs"/>
                        </a:rPr>
                        <a:t>​</a:t>
                      </a:r>
                      <a:endParaRPr lang="en-US" sz="1200"/>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750866">
                <a:tc gridSpan="2">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400"/>
                        <a:t>PROFESSIONAL DEVELOPMENT</a:t>
                      </a:r>
                    </a:p>
                    <a:p>
                      <a:pPr marL="0" lvl="0" indent="0">
                        <a:buFont typeface="Arial"/>
                        <a:buNone/>
                      </a:pPr>
                      <a:endParaRPr lang="en-US" sz="1200"/>
                    </a:p>
                  </a:txBody>
                  <a:tcPr/>
                </a:tc>
                <a:tc hMerge="1">
                  <a:txBody>
                    <a:bodyPr/>
                    <a:lstStyle/>
                    <a:p>
                      <a:endParaRPr lang="en-US"/>
                    </a:p>
                  </a:txBody>
                  <a:tcPr/>
                </a:tc>
                <a:tc gridSpan="5">
                  <a:txBody>
                    <a:bodyPr/>
                    <a:lstStyle/>
                    <a:p>
                      <a:r>
                        <a:rPr lang="en-US" sz="1400" b="0" i="0" kern="1200">
                          <a:solidFill>
                            <a:schemeClr val="dk1"/>
                          </a:solidFill>
                          <a:effectLst/>
                          <a:latin typeface="+mn-lt"/>
                          <a:ea typeface="+mn-ea"/>
                          <a:cs typeface="+mn-cs"/>
                        </a:rPr>
                        <a:t>Classroom teachers, support staff and paraeducators will continue to engage in professional development sessions to build capacity around restorative practices in classrooms and throughout the school</a:t>
                      </a:r>
                      <a:endParaRPr lang="en-US" sz="1200"/>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75226042"/>
                  </a:ext>
                </a:extLst>
              </a:tr>
              <a:tr h="586048">
                <a:tc gridSpan="2">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400"/>
                        <a:t>PROFESSIONAL DEVELOPMENT</a:t>
                      </a:r>
                    </a:p>
                  </a:txBody>
                  <a:tcPr/>
                </a:tc>
                <a:tc hMerge="1">
                  <a:txBody>
                    <a:bodyPr/>
                    <a:lstStyle/>
                    <a:p>
                      <a:endParaRPr lang="en-US"/>
                    </a:p>
                  </a:txBody>
                  <a:tcPr/>
                </a:tc>
                <a:tc gridSpan="5">
                  <a:txBody>
                    <a:bodyPr/>
                    <a:lstStyle/>
                    <a:p>
                      <a:r>
                        <a:rPr lang="en-US" sz="1400" b="0" i="0" kern="1200">
                          <a:solidFill>
                            <a:schemeClr val="dk1"/>
                          </a:solidFill>
                          <a:effectLst/>
                          <a:latin typeface="+mn-lt"/>
                          <a:ea typeface="+mn-ea"/>
                          <a:cs typeface="+mn-cs"/>
                        </a:rPr>
                        <a:t>School staff will continue building capacity around trauma informed practices and connect  to classroom management strategies</a:t>
                      </a:r>
                      <a:r>
                        <a:rPr lang="en-US" sz="1800" b="0" i="0" kern="1200">
                          <a:solidFill>
                            <a:schemeClr val="dk1"/>
                          </a:solidFill>
                          <a:effectLst/>
                          <a:latin typeface="+mn-lt"/>
                          <a:ea typeface="+mn-ea"/>
                          <a:cs typeface="+mn-cs"/>
                        </a:rPr>
                        <a:t>. </a:t>
                      </a:r>
                      <a:endParaRPr lang="en-US" sz="1200"/>
                    </a:p>
                  </a:txBody>
                  <a:tcPr/>
                </a:tc>
                <a:tc hMerge="1">
                  <a:txBody>
                    <a:bodyPr/>
                    <a:lstStyle/>
                    <a:p>
                      <a:endParaRPr lang="en-US"/>
                    </a:p>
                  </a:txBody>
                  <a:tcPr/>
                </a:tc>
                <a:tc hMerge="1">
                  <a:txBody>
                    <a:bodyPr/>
                    <a:lstStyle/>
                    <a:p>
                      <a:pPr marL="0" lvl="0" indent="0">
                        <a:buFont typeface="Arial"/>
                        <a:buNone/>
                      </a:pPr>
                      <a:endParaRPr lang="en-US" sz="120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1874786"/>
                  </a:ext>
                </a:extLst>
              </a:tr>
            </a:tbl>
          </a:graphicData>
        </a:graphic>
      </p:graphicFrame>
      <p:pic>
        <p:nvPicPr>
          <p:cNvPr id="3" name="Picture 2" descr="A blue airplane with text&#10;&#10;AI-generated content may be incorrect.">
            <a:extLst>
              <a:ext uri="{FF2B5EF4-FFF2-40B4-BE49-F238E27FC236}">
                <a16:creationId xmlns:a16="http://schemas.microsoft.com/office/drawing/2014/main" id="{088671CC-478D-D5AA-539D-6F305349BF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4664" y="1289791"/>
            <a:ext cx="1627632" cy="1378062"/>
          </a:xfrm>
          <a:prstGeom prst="rect">
            <a:avLst/>
          </a:prstGeom>
        </p:spPr>
      </p:pic>
    </p:spTree>
    <p:extLst>
      <p:ext uri="{BB962C8B-B14F-4D97-AF65-F5344CB8AC3E}">
        <p14:creationId xmlns:p14="http://schemas.microsoft.com/office/powerpoint/2010/main" val="209604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9E99FAC-9A40-575E-8533-CDEACC3903CA}"/>
              </a:ext>
            </a:extLst>
          </p:cNvPr>
          <p:cNvGraphicFramePr>
            <a:graphicFrameLocks noGrp="1"/>
          </p:cNvGraphicFramePr>
          <p:nvPr>
            <p:extLst>
              <p:ext uri="{D42A27DB-BD31-4B8C-83A1-F6EECF244321}">
                <p14:modId xmlns:p14="http://schemas.microsoft.com/office/powerpoint/2010/main" val="2405086943"/>
              </p:ext>
            </p:extLst>
          </p:nvPr>
        </p:nvGraphicFramePr>
        <p:xfrm>
          <a:off x="494145" y="202430"/>
          <a:ext cx="11203709" cy="4812901"/>
        </p:xfrm>
        <a:graphic>
          <a:graphicData uri="http://schemas.openxmlformats.org/drawingml/2006/table">
            <a:tbl>
              <a:tblPr firstRow="1" bandRow="1">
                <a:tableStyleId>{F5AB1C69-6EDB-4FF4-983F-18BD219EF322}</a:tableStyleId>
              </a:tblPr>
              <a:tblGrid>
                <a:gridCol w="2815715">
                  <a:extLst>
                    <a:ext uri="{9D8B030D-6E8A-4147-A177-3AD203B41FA5}">
                      <a16:colId xmlns:a16="http://schemas.microsoft.com/office/drawing/2014/main" val="1574478064"/>
                    </a:ext>
                  </a:extLst>
                </a:gridCol>
                <a:gridCol w="8387994">
                  <a:extLst>
                    <a:ext uri="{9D8B030D-6E8A-4147-A177-3AD203B41FA5}">
                      <a16:colId xmlns:a16="http://schemas.microsoft.com/office/drawing/2014/main" val="1607175495"/>
                    </a:ext>
                  </a:extLst>
                </a:gridCol>
              </a:tblGrid>
              <a:tr h="1266152">
                <a:tc rowSpan="4">
                  <a:txBody>
                    <a:bodyPr/>
                    <a:lstStyle/>
                    <a:p>
                      <a:pPr lvl="0" algn="ctr"/>
                      <a:r>
                        <a:rPr lang="en-US" sz="2500" i="0">
                          <a:solidFill>
                            <a:schemeClr val="bg1"/>
                          </a:solidFill>
                          <a:latin typeface="Aptos"/>
                        </a:rPr>
                        <a:t>Q Commitment</a:t>
                      </a:r>
                      <a:endParaRPr lang="en-US" sz="2500" i="0">
                        <a:solidFill>
                          <a:schemeClr val="bg1"/>
                        </a:solidFill>
                        <a:latin typeface="Aptos" panose="020B0004020202020204" pitchFamily="34" charset="0"/>
                      </a:endParaRPr>
                    </a:p>
                    <a:p>
                      <a:pPr lvl="0" algn="ctr"/>
                      <a:r>
                        <a:rPr lang="en-US" sz="2500" i="0">
                          <a:solidFill>
                            <a:schemeClr val="bg1"/>
                          </a:solidFill>
                          <a:latin typeface="Aptos"/>
                        </a:rPr>
                        <a:t>Goal 3</a:t>
                      </a:r>
                    </a:p>
                    <a:p>
                      <a:pPr lvl="0" algn="ctr"/>
                      <a:endParaRPr lang="en-US" sz="2500" i="0">
                        <a:solidFill>
                          <a:schemeClr val="bg1"/>
                        </a:solidFill>
                        <a:latin typeface="Aptos" panose="020B0004020202020204" pitchFamily="34" charset="0"/>
                      </a:endParaRPr>
                    </a:p>
                    <a:p>
                      <a:pPr lvl="0" algn="ctr"/>
                      <a:r>
                        <a:rPr lang="en-US" sz="1600" i="0">
                          <a:solidFill>
                            <a:schemeClr val="bg1"/>
                          </a:solidFill>
                          <a:latin typeface="Aptos"/>
                        </a:rPr>
                        <a:t>ENGAGING AND COLLABORATIVE PARTNERSHIPS</a:t>
                      </a:r>
                      <a:endParaRPr lang="en-US" sz="1800" i="0">
                        <a:solidFill>
                          <a:schemeClr val="bg1"/>
                        </a:solidFill>
                        <a:latin typeface="Apto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pPr marL="0" indent="0" rtl="0" fontAlgn="base">
                        <a:buFont typeface="Arial" panose="020B0604020202020204" pitchFamily="34" charset="0"/>
                        <a:buNone/>
                      </a:pPr>
                      <a:r>
                        <a:rPr lang="en-US" sz="1800" b="1" i="0" kern="1200">
                          <a:solidFill>
                            <a:schemeClr val="dk1"/>
                          </a:solidFill>
                          <a:effectLst/>
                          <a:latin typeface="+mn-lt"/>
                          <a:ea typeface="+mn-ea"/>
                          <a:cs typeface="+mn-cs"/>
                        </a:rPr>
                        <a:t>Priority 1: ​</a:t>
                      </a:r>
                      <a:r>
                        <a:rPr lang="en-US" sz="1800" b="1" i="0" u="none" strike="noStrike" kern="1200">
                          <a:solidFill>
                            <a:schemeClr val="dk1"/>
                          </a:solidFill>
                          <a:effectLst/>
                          <a:latin typeface="+mn-lt"/>
                          <a:ea typeface="+mn-ea"/>
                          <a:cs typeface="+mn-cs"/>
                        </a:rPr>
                        <a:t>Consistent Student Attendance</a:t>
                      </a:r>
                      <a:br>
                        <a:rPr lang="en-US" sz="1800" b="0" i="1"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Focus on the benefits of regular school attendance and links to student long term success.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4158259"/>
                  </a:ext>
                </a:extLst>
              </a:tr>
              <a:tr h="1133148">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sz="1800" b="1" i="0" u="none" strike="noStrike" kern="1200">
                          <a:solidFill>
                            <a:schemeClr val="dk1"/>
                          </a:solidFill>
                          <a:effectLst/>
                          <a:latin typeface="+mn-lt"/>
                          <a:ea typeface="+mn-ea"/>
                          <a:cs typeface="+mn-cs"/>
                        </a:rPr>
                        <a:t>Priority 2: Effective District/School/Home Communication</a:t>
                      </a:r>
                      <a:br>
                        <a:rPr lang="en-US"/>
                      </a:br>
                      <a:r>
                        <a:rPr lang="en-US" sz="1800" b="0" i="1" u="none" strike="noStrike" kern="1200">
                          <a:solidFill>
                            <a:schemeClr val="dk1"/>
                          </a:solidFill>
                          <a:effectLst/>
                          <a:latin typeface="+mn-lt"/>
                          <a:ea typeface="+mn-ea"/>
                          <a:cs typeface="+mn-cs"/>
                        </a:rPr>
                        <a:t>Ensure parents, students, and families have consistent communication regarding district and school information and clear points of contact when questions arise.</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9066852"/>
                  </a:ext>
                </a:extLst>
              </a:tr>
              <a:tr h="1154546">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a:solidFill>
                            <a:schemeClr val="dk1"/>
                          </a:solidFill>
                          <a:effectLst/>
                          <a:latin typeface="+mn-lt"/>
                          <a:ea typeface="+mn-ea"/>
                          <a:cs typeface="+mn-cs"/>
                        </a:rPr>
                        <a:t>Priority 3: Building Community Partnerships</a:t>
                      </a:r>
                      <a:br>
                        <a:rPr lang="en-US" sz="1800" b="1" i="0" u="none" strike="noStrike" kern="1200">
                          <a:solidFill>
                            <a:srgbClr val="000000"/>
                          </a:solidFill>
                          <a:effectLst/>
                          <a:latin typeface="+mn-lt"/>
                          <a:ea typeface="+mn-ea"/>
                          <a:cs typeface="+mn-cs"/>
                        </a:rPr>
                      </a:br>
                      <a:r>
                        <a:rPr lang="en-US" sz="1800" b="0" i="1" u="none" strike="noStrike" kern="1200">
                          <a:solidFill>
                            <a:schemeClr val="dk1"/>
                          </a:solidFill>
                          <a:effectLst/>
                          <a:latin typeface="+mn-lt"/>
                          <a:ea typeface="+mn-ea"/>
                          <a:cs typeface="+mn-cs"/>
                        </a:rPr>
                        <a:t>Collaborate with local community organizations to expand opportunities for all students.</a:t>
                      </a:r>
                      <a:endParaRPr lang="en-US" sz="1800" b="0" i="1" kern="1200">
                        <a:solidFill>
                          <a:schemeClr val="dk1"/>
                        </a:solidFill>
                        <a:effectLst/>
                        <a:latin typeface="+mn-lt"/>
                        <a:ea typeface="+mn-ea"/>
                        <a:cs typeface="+mn-cs"/>
                      </a:endParaRP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59701"/>
                  </a:ext>
                </a:extLst>
              </a:tr>
              <a:tr h="1224881">
                <a:tc vMerge="1">
                  <a:txBody>
                    <a:bodyPr/>
                    <a:lstStyle/>
                    <a:p>
                      <a:pPr lvl="0" algn="ctr"/>
                      <a:endParaRPr lang="en-US" sz="1800" i="0">
                        <a:solidFill>
                          <a:schemeClr val="bg1"/>
                        </a:solidFill>
                        <a:latin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lumOff val="25000"/>
                      </a:schemeClr>
                    </a:solidFill>
                  </a:tcPr>
                </a:tc>
                <a:tc>
                  <a:txBody>
                    <a:bodyPr/>
                    <a:lstStyle/>
                    <a:p>
                      <a:r>
                        <a:rPr lang="en-US" b="1"/>
                        <a:t>Priority 4: Honoring Diverse Perspectives</a:t>
                      </a:r>
                    </a:p>
                    <a:p>
                      <a:r>
                        <a:rPr lang="en-US"/>
                        <a:t>Recognize the diversity within our schools and community and ensure all voices are represented and heard.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6390878"/>
                  </a:ext>
                </a:extLst>
              </a:tr>
            </a:tbl>
          </a:graphicData>
        </a:graphic>
      </p:graphicFrame>
      <p:sp>
        <p:nvSpPr>
          <p:cNvPr id="2" name="Rectangle 1">
            <a:extLst>
              <a:ext uri="{FF2B5EF4-FFF2-40B4-BE49-F238E27FC236}">
                <a16:creationId xmlns:a16="http://schemas.microsoft.com/office/drawing/2014/main" id="{4F93C0D9-BFBF-175A-6B6E-2EF47F37FDAF}"/>
              </a:ext>
            </a:extLst>
          </p:cNvPr>
          <p:cNvSpPr/>
          <p:nvPr/>
        </p:nvSpPr>
        <p:spPr>
          <a:xfrm>
            <a:off x="1127520" y="5267936"/>
            <a:ext cx="10128750" cy="1754174"/>
          </a:xfrm>
          <a:prstGeom prst="rect">
            <a:avLst/>
          </a:prstGeom>
          <a:noFill/>
        </p:spPr>
        <p:txBody>
          <a:bodyPr wrap="none" lIns="91416" tIns="45708" rIns="91416" bIns="45708" anchor="t">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a:ln/>
                <a:solidFill>
                  <a:schemeClr val="tx2">
                    <a:lumMod val="75000"/>
                    <a:lumOff val="25000"/>
                  </a:schemeClr>
                </a:solidFill>
                <a:latin typeface="Aptos"/>
              </a:rPr>
              <a:t>Q Commitment Goal 3: Guiding Question(s) for SIP</a:t>
            </a:r>
            <a:br>
              <a:rPr lang="en-US" sz="2000" b="1">
                <a:ln/>
                <a:latin typeface="Aptos" panose="020B0004020202020204" pitchFamily="34" charset="0"/>
              </a:rPr>
            </a:br>
            <a:r>
              <a:rPr lang="en-US" sz="1600" b="1" i="1">
                <a:ln/>
                <a:solidFill>
                  <a:schemeClr val="tx2">
                    <a:lumMod val="75000"/>
                    <a:lumOff val="25000"/>
                  </a:schemeClr>
                </a:solidFill>
                <a:latin typeface="Aptos"/>
              </a:rPr>
              <a:t>Who is connected at our school? Who is not?</a:t>
            </a:r>
          </a:p>
          <a:p>
            <a:pPr algn="ctr"/>
            <a:r>
              <a:rPr lang="en-US" sz="1400" i="1">
                <a:ln/>
                <a:latin typeface="Aptos"/>
              </a:rPr>
              <a:t>What does the data tell us about our progress toward engaging and collaborative partnerships and areas of concern?</a:t>
            </a:r>
          </a:p>
          <a:p>
            <a:pPr algn="ctr"/>
            <a:r>
              <a:rPr lang="en-US" sz="1400" i="1">
                <a:ln/>
                <a:latin typeface="Aptos"/>
              </a:rPr>
              <a:t>What does the data tell us about our progress toward Q Goal 3 success?</a:t>
            </a:r>
          </a:p>
          <a:p>
            <a:pPr algn="ctr"/>
            <a:r>
              <a:rPr lang="en-US" sz="1400" i="1">
                <a:ln/>
                <a:latin typeface="Aptos"/>
              </a:rPr>
              <a:t>What are the needs of our staff to achieve Q Commitment Goal 3 success? (Consider: PD, systems alignment, staff alignment, etc.)</a:t>
            </a:r>
          </a:p>
          <a:p>
            <a:pPr algn="ctr"/>
            <a:endParaRPr lang="en-US" sz="2999" b="1">
              <a:ln/>
              <a:solidFill>
                <a:srgbClr val="00B0F0"/>
              </a:solidFill>
            </a:endParaRPr>
          </a:p>
        </p:txBody>
      </p:sp>
    </p:spTree>
    <p:extLst>
      <p:ext uri="{BB962C8B-B14F-4D97-AF65-F5344CB8AC3E}">
        <p14:creationId xmlns:p14="http://schemas.microsoft.com/office/powerpoint/2010/main" val="70227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45BC186-F1B9-D4ED-D632-F04BCEA83CBB}"/>
              </a:ext>
            </a:extLst>
          </p:cNvPr>
          <p:cNvGraphicFramePr>
            <a:graphicFrameLocks noGrp="1"/>
          </p:cNvGraphicFramePr>
          <p:nvPr>
            <p:extLst>
              <p:ext uri="{D42A27DB-BD31-4B8C-83A1-F6EECF244321}">
                <p14:modId xmlns:p14="http://schemas.microsoft.com/office/powerpoint/2010/main" val="2627111778"/>
              </p:ext>
            </p:extLst>
          </p:nvPr>
        </p:nvGraphicFramePr>
        <p:xfrm>
          <a:off x="210312" y="201168"/>
          <a:ext cx="11841480" cy="6535887"/>
        </p:xfrm>
        <a:graphic>
          <a:graphicData uri="http://schemas.openxmlformats.org/drawingml/2006/table">
            <a:tbl>
              <a:tblPr firstRow="1" bandRow="1">
                <a:tableStyleId>{073A0DAA-6AF3-43AB-8588-CEC1D06C72B9}</a:tableStyleId>
              </a:tblPr>
              <a:tblGrid>
                <a:gridCol w="1517904">
                  <a:extLst>
                    <a:ext uri="{9D8B030D-6E8A-4147-A177-3AD203B41FA5}">
                      <a16:colId xmlns:a16="http://schemas.microsoft.com/office/drawing/2014/main" val="1776901933"/>
                    </a:ext>
                  </a:extLst>
                </a:gridCol>
                <a:gridCol w="411480">
                  <a:extLst>
                    <a:ext uri="{9D8B030D-6E8A-4147-A177-3AD203B41FA5}">
                      <a16:colId xmlns:a16="http://schemas.microsoft.com/office/drawing/2014/main" val="3959612091"/>
                    </a:ext>
                  </a:extLst>
                </a:gridCol>
                <a:gridCol w="850392">
                  <a:extLst>
                    <a:ext uri="{9D8B030D-6E8A-4147-A177-3AD203B41FA5}">
                      <a16:colId xmlns:a16="http://schemas.microsoft.com/office/drawing/2014/main" val="9604285"/>
                    </a:ext>
                  </a:extLst>
                </a:gridCol>
                <a:gridCol w="3140964">
                  <a:extLst>
                    <a:ext uri="{9D8B030D-6E8A-4147-A177-3AD203B41FA5}">
                      <a16:colId xmlns:a16="http://schemas.microsoft.com/office/drawing/2014/main" val="1397878235"/>
                    </a:ext>
                  </a:extLst>
                </a:gridCol>
                <a:gridCol w="2839212">
                  <a:extLst>
                    <a:ext uri="{9D8B030D-6E8A-4147-A177-3AD203B41FA5}">
                      <a16:colId xmlns:a16="http://schemas.microsoft.com/office/drawing/2014/main" val="3552003749"/>
                    </a:ext>
                  </a:extLst>
                </a:gridCol>
                <a:gridCol w="457201">
                  <a:extLst>
                    <a:ext uri="{9D8B030D-6E8A-4147-A177-3AD203B41FA5}">
                      <a16:colId xmlns:a16="http://schemas.microsoft.com/office/drawing/2014/main" val="9639798"/>
                    </a:ext>
                  </a:extLst>
                </a:gridCol>
                <a:gridCol w="2624327">
                  <a:extLst>
                    <a:ext uri="{9D8B030D-6E8A-4147-A177-3AD203B41FA5}">
                      <a16:colId xmlns:a16="http://schemas.microsoft.com/office/drawing/2014/main" val="1874351673"/>
                    </a:ext>
                  </a:extLst>
                </a:gridCol>
              </a:tblGrid>
              <a:tr h="489483">
                <a:tc gridSpan="7">
                  <a:txBody>
                    <a:bodyPr/>
                    <a:lstStyle/>
                    <a:p>
                      <a:pPr algn="ctr"/>
                      <a:r>
                        <a:rPr lang="en-US"/>
                        <a:t>THOMAS S. BALDWIN SCHOOL IMPROVEMENT PLAN 2025-2026</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3901693"/>
                  </a:ext>
                </a:extLst>
              </a:tr>
              <a:tr h="435095">
                <a:tc gridSpan="7">
                  <a:txBody>
                    <a:bodyPr/>
                    <a:lstStyle/>
                    <a:p>
                      <a:r>
                        <a:rPr lang="en-US" sz="1600">
                          <a:solidFill>
                            <a:schemeClr val="bg1">
                              <a:lumMod val="95000"/>
                            </a:schemeClr>
                          </a:solidFill>
                        </a:rPr>
                        <a:t>Q COMMITMENT GOAL 3: ENGAGING AND COLLABORATIVE PARTNERSHIPS</a:t>
                      </a:r>
                    </a:p>
                  </a:txBody>
                  <a:tcPr>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tx2">
                        <a:lumMod val="75000"/>
                        <a:lumOff val="25000"/>
                      </a:schemeClr>
                    </a:solidFill>
                  </a:tcPr>
                </a:tc>
                <a:extLst>
                  <a:ext uri="{0D108BD9-81ED-4DB2-BD59-A6C34878D82A}">
                    <a16:rowId xmlns:a16="http://schemas.microsoft.com/office/drawing/2014/main" val="1906123596"/>
                  </a:ext>
                </a:extLst>
              </a:tr>
              <a:tr h="1468445">
                <a:tc>
                  <a:txBody>
                    <a:bodyPr/>
                    <a:lstStyle/>
                    <a:p>
                      <a:pPr lvl="0">
                        <a:buNone/>
                      </a:pPr>
                      <a:endParaRPr lang="en-US" sz="1200"/>
                    </a:p>
                    <a:p>
                      <a:endParaRPr lang="en-US" sz="1200"/>
                    </a:p>
                    <a:p>
                      <a:r>
                        <a:rPr lang="en-US" sz="1400"/>
                        <a:t>STUDENT ATTENDANCE</a:t>
                      </a:r>
                    </a:p>
                    <a:p>
                      <a:endParaRPr lang="en-US" sz="1200"/>
                    </a:p>
                  </a:txBody>
                  <a:tcPr/>
                </a:tc>
                <a:tc gridSpan="5">
                  <a:txBody>
                    <a:bodyPr/>
                    <a:lstStyle/>
                    <a:p>
                      <a:endParaRPr lang="en-US" sz="1400" i="1"/>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By June 1, 2026, 80% of Thomas S. Baldwin students will be on track with student attendance </a:t>
                      </a:r>
                    </a:p>
                    <a:p>
                      <a:r>
                        <a:rPr lang="en-US" sz="1000" b="0" i="1" kern="1200">
                          <a:solidFill>
                            <a:schemeClr val="dk1"/>
                          </a:solidFill>
                          <a:effectLst/>
                          <a:latin typeface="+mn-lt"/>
                          <a:ea typeface="+mn-ea"/>
                          <a:cs typeface="+mn-cs"/>
                        </a:rPr>
                        <a:t>*2024-2025 students on track in school attendance  71%</a:t>
                      </a:r>
                      <a:endParaRPr lang="en-US" sz="1000" i="1"/>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a:p>
                    <a:p>
                      <a:pPr algn="ctr"/>
                      <a:endParaRPr lang="en-US" sz="1000" b="1"/>
                    </a:p>
                  </a:txBody>
                  <a:tcPr>
                    <a:solidFill>
                      <a:schemeClr val="bg1">
                        <a:lumMod val="75000"/>
                      </a:schemeClr>
                    </a:solidFill>
                  </a:tcPr>
                </a:tc>
                <a:extLst>
                  <a:ext uri="{0D108BD9-81ED-4DB2-BD59-A6C34878D82A}">
                    <a16:rowId xmlns:a16="http://schemas.microsoft.com/office/drawing/2014/main" val="892663658"/>
                  </a:ext>
                </a:extLst>
              </a:tr>
              <a:tr h="358953">
                <a:tc gridSpan="7">
                  <a:txBody>
                    <a:bodyPr/>
                    <a:lstStyle/>
                    <a:p>
                      <a:r>
                        <a:rPr lang="en-US" sz="1400">
                          <a:solidFill>
                            <a:schemeClr val="bg1">
                              <a:lumMod val="95000"/>
                            </a:schemeClr>
                          </a:solidFill>
                        </a:rPr>
                        <a:t>MEASURES OF SUCCESS </a:t>
                      </a:r>
                      <a:r>
                        <a:rPr lang="en-US" sz="1400" i="1">
                          <a:solidFill>
                            <a:schemeClr val="bg1">
                              <a:lumMod val="95000"/>
                            </a:schemeClr>
                          </a:solidFill>
                        </a:rPr>
                        <a:t>(Data/Progress Monitoring)</a:t>
                      </a:r>
                      <a:endParaRPr lang="en-US" sz="1400">
                        <a:solidFill>
                          <a:schemeClr val="bg1">
                            <a:lumMod val="95000"/>
                          </a:schemeClr>
                        </a:solidFill>
                      </a:endParaRPr>
                    </a:p>
                  </a:txBody>
                  <a:tcPr>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solidFill>
                      <a:schemeClr val="bg1">
                        <a:lumMod val="75000"/>
                      </a:schemeClr>
                    </a:solidFill>
                  </a:tcPr>
                </a:tc>
                <a:extLst>
                  <a:ext uri="{0D108BD9-81ED-4DB2-BD59-A6C34878D82A}">
                    <a16:rowId xmlns:a16="http://schemas.microsoft.com/office/drawing/2014/main" val="2576978365"/>
                  </a:ext>
                </a:extLst>
              </a:tr>
              <a:tr h="1106792">
                <a:tc gridSpan="3">
                  <a:txBody>
                    <a:bodyPr/>
                    <a:lstStyle/>
                    <a:p>
                      <a:pPr rtl="0" fontAlgn="base"/>
                      <a:r>
                        <a:rPr lang="en-US" sz="1400" b="0" i="0" kern="1200">
                          <a:solidFill>
                            <a:schemeClr val="dk1"/>
                          </a:solidFill>
                          <a:effectLst/>
                          <a:latin typeface="+mn-lt"/>
                          <a:ea typeface="+mn-ea"/>
                          <a:cs typeface="+mn-cs"/>
                        </a:rPr>
                        <a:t>SKYWARD ATTENDANCE DATA​</a:t>
                      </a:r>
                    </a:p>
                    <a:p>
                      <a:pPr rtl="0" fontAlgn="base"/>
                      <a:r>
                        <a:rPr lang="en-US" sz="1000" b="0" i="1" kern="1200">
                          <a:solidFill>
                            <a:schemeClr val="dk1"/>
                          </a:solidFill>
                          <a:effectLst/>
                          <a:latin typeface="+mn-lt"/>
                          <a:ea typeface="+mn-ea"/>
                          <a:cs typeface="+mn-cs"/>
                        </a:rPr>
                        <a:t>Students at 90% or above</a:t>
                      </a:r>
                      <a:r>
                        <a:rPr lang="en-US" sz="1000" b="0" i="0" kern="1200">
                          <a:solidFill>
                            <a:schemeClr val="dk1"/>
                          </a:solidFill>
                          <a:effectLst/>
                          <a:latin typeface="+mn-lt"/>
                          <a:ea typeface="+mn-ea"/>
                          <a:cs typeface="+mn-cs"/>
                        </a:rPr>
                        <a:t>​</a:t>
                      </a:r>
                    </a:p>
                    <a:p>
                      <a:pPr rtl="0" fontAlgn="base"/>
                      <a:r>
                        <a:rPr lang="en-US" sz="1000" b="0" i="1" kern="1200">
                          <a:solidFill>
                            <a:schemeClr val="dk1"/>
                          </a:solidFill>
                          <a:effectLst/>
                          <a:latin typeface="+mn-lt"/>
                          <a:ea typeface="+mn-ea"/>
                          <a:cs typeface="+mn-cs"/>
                        </a:rPr>
                        <a:t>Students below 90% attendance</a:t>
                      </a:r>
                      <a:r>
                        <a:rPr lang="en-US" sz="1000" b="0" i="0" kern="1200">
                          <a:solidFill>
                            <a:schemeClr val="dk1"/>
                          </a:solidFill>
                          <a:effectLst/>
                          <a:latin typeface="+mn-lt"/>
                          <a:ea typeface="+mn-ea"/>
                          <a:cs typeface="+mn-cs"/>
                        </a:rPr>
                        <a:t>​</a:t>
                      </a:r>
                    </a:p>
                    <a:p>
                      <a:pPr rtl="0" fontAlgn="base"/>
                      <a:r>
                        <a:rPr lang="en-US" sz="1000" b="0" i="1" kern="1200">
                          <a:solidFill>
                            <a:schemeClr val="dk1"/>
                          </a:solidFill>
                          <a:effectLst/>
                          <a:latin typeface="+mn-lt"/>
                          <a:ea typeface="+mn-ea"/>
                          <a:cs typeface="+mn-cs"/>
                        </a:rPr>
                        <a:t>9 or more absences</a:t>
                      </a:r>
                      <a:endParaRPr lang="en-US" sz="1000" b="0" i="0" kern="1200">
                        <a:solidFill>
                          <a:schemeClr val="dk1"/>
                        </a:solidFill>
                        <a:effectLst/>
                        <a:latin typeface="+mn-lt"/>
                        <a:ea typeface="+mn-ea"/>
                        <a:cs typeface="+mn-cs"/>
                      </a:endParaRPr>
                    </a:p>
                    <a:p>
                      <a:pPr marL="0" lvl="0" indent="0">
                        <a:buFont typeface="Arial" panose="020B0604020202020204" pitchFamily="34" charset="0"/>
                        <a:buNone/>
                      </a:pPr>
                      <a:endParaRPr lang="en-US" sz="1000" b="0" i="1" kern="1200">
                        <a:solidFill>
                          <a:schemeClr val="dk1"/>
                        </a:solidFill>
                        <a:effectLst/>
                        <a:latin typeface="Aptos Display"/>
                        <a:ea typeface="+mn-ea"/>
                        <a:cs typeface="+mn-cs"/>
                      </a:endParaRPr>
                    </a:p>
                  </a:txBody>
                  <a:tcPr/>
                </a:tc>
                <a:tc hMerge="1">
                  <a:txBody>
                    <a:bodyPr/>
                    <a:lstStyle/>
                    <a:p>
                      <a:endParaRPr lang="en-US"/>
                    </a:p>
                  </a:txBody>
                  <a:tcPr/>
                </a:tc>
                <a:tc hMerge="1">
                  <a:txBody>
                    <a:bodyPr/>
                    <a:lstStyle/>
                    <a:p>
                      <a:pPr marL="0" lvl="0" indent="0">
                        <a:buFont typeface="Arial" panose="020B0604020202020204" pitchFamily="34" charset="0"/>
                        <a:buNone/>
                      </a:pPr>
                      <a:endParaRPr lang="en-US" sz="1000" b="0" i="1" kern="1200">
                        <a:solidFill>
                          <a:schemeClr val="dk1"/>
                        </a:solidFill>
                        <a:effectLst/>
                        <a:latin typeface="+Body"/>
                        <a:ea typeface="+mn-ea"/>
                        <a:cs typeface="+mn-cs"/>
                      </a:endParaRPr>
                    </a:p>
                  </a:txBody>
                  <a:tcPr/>
                </a:tc>
                <a:tc>
                  <a:txBody>
                    <a:bodyPr/>
                    <a:lstStyle/>
                    <a:p>
                      <a:pPr rtl="0" fontAlgn="base"/>
                      <a:r>
                        <a:rPr lang="en-US" sz="1400" b="0" i="0" kern="1200">
                          <a:solidFill>
                            <a:schemeClr val="dk1"/>
                          </a:solidFill>
                          <a:effectLst/>
                          <a:latin typeface="+mn-lt"/>
                          <a:ea typeface="+mn-ea"/>
                          <a:cs typeface="+mn-cs"/>
                        </a:rPr>
                        <a:t>PARENT EVENT ATTENDANCE DATA​</a:t>
                      </a:r>
                    </a:p>
                    <a:p>
                      <a:pPr rtl="0" fontAlgn="base"/>
                      <a:r>
                        <a:rPr lang="en-US" sz="1000" b="0" i="1" kern="1200">
                          <a:solidFill>
                            <a:schemeClr val="dk1"/>
                          </a:solidFill>
                          <a:effectLst/>
                          <a:latin typeface="+mn-lt"/>
                          <a:ea typeface="+mn-ea"/>
                          <a:cs typeface="+mn-cs"/>
                        </a:rPr>
                        <a:t>Number of parents/families per event</a:t>
                      </a:r>
                      <a:endParaRPr lang="en-US" sz="1000" b="0" i="0" kern="1200">
                        <a:solidFill>
                          <a:schemeClr val="dk1"/>
                        </a:solidFill>
                        <a:effectLst/>
                        <a:latin typeface="+mn-lt"/>
                        <a:ea typeface="+mn-ea"/>
                        <a:cs typeface="+mn-cs"/>
                      </a:endParaRPr>
                    </a:p>
                    <a:p>
                      <a:pPr marL="0" lvl="0" indent="0">
                        <a:buFont typeface="Arial" panose="020B0604020202020204" pitchFamily="34" charset="0"/>
                        <a:buNone/>
                      </a:pPr>
                      <a:endParaRPr lang="en-US" sz="1000" b="0" i="0" kern="1200">
                        <a:solidFill>
                          <a:schemeClr val="dk1"/>
                        </a:solidFill>
                        <a:effectLst/>
                        <a:latin typeface="Aptos Display"/>
                        <a:ea typeface="+mn-ea"/>
                        <a:cs typeface="+mn-cs"/>
                      </a:endParaRPr>
                    </a:p>
                  </a:txBody>
                  <a:tcPr/>
                </a:tc>
                <a:tc>
                  <a:txBody>
                    <a:bodyPr/>
                    <a:lstStyle/>
                    <a:p>
                      <a:pPr rtl="0" fontAlgn="base"/>
                      <a:r>
                        <a:rPr lang="en-US" sz="1400" b="0" i="0" kern="1200">
                          <a:solidFill>
                            <a:schemeClr val="dk1"/>
                          </a:solidFill>
                          <a:effectLst/>
                          <a:latin typeface="+mn-lt"/>
                          <a:ea typeface="+mn-ea"/>
                          <a:cs typeface="+mn-cs"/>
                        </a:rPr>
                        <a:t>COMMUNITY ENGAGEMENTS​</a:t>
                      </a:r>
                    </a:p>
                    <a:p>
                      <a:pPr rtl="0" fontAlgn="base"/>
                      <a:r>
                        <a:rPr lang="en-US" sz="1000" b="0" i="1" kern="1200">
                          <a:solidFill>
                            <a:schemeClr val="dk1"/>
                          </a:solidFill>
                          <a:effectLst/>
                          <a:latin typeface="+mn-lt"/>
                          <a:ea typeface="+mn-ea"/>
                          <a:cs typeface="+mn-cs"/>
                        </a:rPr>
                        <a:t>Total number of opportunities per month/trimester</a:t>
                      </a:r>
                      <a:endParaRPr lang="en-US" sz="1000" b="0" i="0" kern="1200">
                        <a:solidFill>
                          <a:schemeClr val="dk1"/>
                        </a:solidFill>
                        <a:effectLst/>
                        <a:latin typeface="+mn-lt"/>
                        <a:ea typeface="+mn-ea"/>
                        <a:cs typeface="+mn-cs"/>
                      </a:endParaRPr>
                    </a:p>
                  </a:txBody>
                  <a:tcPr/>
                </a:tc>
                <a:tc gridSpan="2">
                  <a:txBody>
                    <a:bodyPr/>
                    <a:lstStyle/>
                    <a:p>
                      <a:pPr rtl="0" fontAlgn="base"/>
                      <a:r>
                        <a:rPr lang="en-US" sz="1400" b="0" i="0" kern="1200">
                          <a:solidFill>
                            <a:schemeClr val="dk1"/>
                          </a:solidFill>
                          <a:effectLst/>
                          <a:latin typeface="+mn-lt"/>
                          <a:ea typeface="+mn-ea"/>
                          <a:cs typeface="+mn-cs"/>
                        </a:rPr>
                        <a:t>5ESSENTIALS PARENT SURVEY DATA​</a:t>
                      </a:r>
                    </a:p>
                    <a:p>
                      <a:pPr rtl="0" fontAlgn="base"/>
                      <a:r>
                        <a:rPr lang="en-US" sz="1000" b="0" i="1" kern="1200">
                          <a:solidFill>
                            <a:schemeClr val="dk1"/>
                          </a:solidFill>
                          <a:effectLst/>
                          <a:latin typeface="+mn-lt"/>
                          <a:ea typeface="+mn-ea"/>
                          <a:cs typeface="+mn-cs"/>
                        </a:rPr>
                        <a:t>Supportive Environment</a:t>
                      </a:r>
                      <a:r>
                        <a:rPr lang="en-US" sz="1000" b="0" i="0" kern="1200">
                          <a:solidFill>
                            <a:schemeClr val="dk1"/>
                          </a:solidFill>
                          <a:effectLst/>
                          <a:latin typeface="+mn-lt"/>
                          <a:ea typeface="+mn-ea"/>
                          <a:cs typeface="+mn-cs"/>
                        </a:rPr>
                        <a:t>​</a:t>
                      </a:r>
                    </a:p>
                    <a:p>
                      <a:pPr rtl="0" fontAlgn="base"/>
                      <a:r>
                        <a:rPr lang="en-US" sz="1000" b="0" i="1" kern="1200">
                          <a:solidFill>
                            <a:schemeClr val="dk1"/>
                          </a:solidFill>
                          <a:effectLst/>
                          <a:latin typeface="+mn-lt"/>
                          <a:ea typeface="+mn-ea"/>
                          <a:cs typeface="+mn-cs"/>
                        </a:rPr>
                        <a:t>Ambitious Instruction</a:t>
                      </a:r>
                      <a:r>
                        <a:rPr lang="en-US" sz="1000" b="0" i="0" kern="1200">
                          <a:solidFill>
                            <a:schemeClr val="dk1"/>
                          </a:solidFill>
                          <a:effectLst/>
                          <a:latin typeface="+mn-lt"/>
                          <a:ea typeface="+mn-ea"/>
                          <a:cs typeface="+mn-cs"/>
                        </a:rPr>
                        <a:t>​</a:t>
                      </a:r>
                    </a:p>
                    <a:p>
                      <a:pPr rtl="0" fontAlgn="base"/>
                      <a:r>
                        <a:rPr lang="en-US" sz="1000" b="0" i="1" kern="1200">
                          <a:solidFill>
                            <a:schemeClr val="dk1"/>
                          </a:solidFill>
                          <a:effectLst/>
                          <a:latin typeface="+mn-lt"/>
                          <a:ea typeface="+mn-ea"/>
                          <a:cs typeface="+mn-cs"/>
                        </a:rPr>
                        <a:t>Informed Families</a:t>
                      </a:r>
                      <a:endParaRPr lang="en-US" sz="1000" b="0" i="0" kern="1200">
                        <a:solidFill>
                          <a:schemeClr val="dk1"/>
                        </a:solidFill>
                        <a:effectLst/>
                        <a:latin typeface="+mn-lt"/>
                        <a:ea typeface="+mn-ea"/>
                        <a:cs typeface="+mn-cs"/>
                      </a:endParaRPr>
                    </a:p>
                    <a:p>
                      <a:pPr marL="0" lvl="0" indent="0">
                        <a:buFont typeface="Arial" panose="020B0604020202020204" pitchFamily="34" charset="0"/>
                        <a:buNone/>
                      </a:pPr>
                      <a:endParaRPr lang="en-US" sz="1000" b="0" i="0" kern="1200">
                        <a:solidFill>
                          <a:schemeClr val="dk1"/>
                        </a:solidFill>
                        <a:effectLst/>
                        <a:latin typeface="Aptos Display"/>
                        <a:ea typeface="+mn-ea"/>
                        <a:cs typeface="+mn-cs"/>
                      </a:endParaRPr>
                    </a:p>
                  </a:txBody>
                  <a:tcPr/>
                </a:tc>
                <a:tc hMerge="1">
                  <a:txBody>
                    <a:bodyPr/>
                    <a:lstStyle/>
                    <a:p>
                      <a:endParaRPr lang="en-US"/>
                    </a:p>
                  </a:txBody>
                  <a:tcPr/>
                </a:tc>
                <a:extLst>
                  <a:ext uri="{0D108BD9-81ED-4DB2-BD59-A6C34878D82A}">
                    <a16:rowId xmlns:a16="http://schemas.microsoft.com/office/drawing/2014/main" val="544834922"/>
                  </a:ext>
                </a:extLst>
              </a:tr>
              <a:tr h="358953">
                <a:tc gridSpan="4">
                  <a:txBody>
                    <a:bodyPr/>
                    <a:lstStyle/>
                    <a:p>
                      <a:r>
                        <a:rPr lang="en-US" sz="1400">
                          <a:solidFill>
                            <a:schemeClr val="bg1">
                              <a:lumMod val="95000"/>
                            </a:schemeClr>
                          </a:solidFill>
                        </a:rPr>
                        <a:t>SCHOOL LEVEL STRATEGIES  (Actions/Tasks)</a:t>
                      </a:r>
                    </a:p>
                  </a:txBody>
                  <a:tcPr>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endParaRPr lang="en-US" sz="1400">
                        <a:solidFill>
                          <a:schemeClr val="bg1">
                            <a:lumMod val="95000"/>
                          </a:schemeClr>
                        </a:solidFill>
                      </a:endParaRPr>
                    </a:p>
                  </a:txBody>
                  <a:tcPr>
                    <a:solidFill>
                      <a:srgbClr val="0070C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7331794"/>
                  </a:ext>
                </a:extLst>
              </a:tr>
              <a:tr h="641766">
                <a:tc gridSpan="2">
                  <a:txBody>
                    <a:bodyPr/>
                    <a:lstStyle/>
                    <a:p>
                      <a:pPr lvl="0">
                        <a:buNone/>
                      </a:pPr>
                      <a:r>
                        <a:rPr lang="en-US" sz="1400" b="0" i="0" kern="1200">
                          <a:solidFill>
                            <a:schemeClr val="dk1"/>
                          </a:solidFill>
                          <a:effectLst/>
                          <a:latin typeface="+mn-lt"/>
                          <a:ea typeface="+mn-ea"/>
                          <a:cs typeface="+mn-cs"/>
                        </a:rPr>
                        <a:t>FAMILY ENGAGEMENT</a:t>
                      </a:r>
                      <a:endParaRPr lang="en-US" sz="1400"/>
                    </a:p>
                  </a:txBody>
                  <a:tcPr/>
                </a:tc>
                <a:tc hMerge="1">
                  <a:txBody>
                    <a:bodyPr/>
                    <a:lstStyle/>
                    <a:p>
                      <a:endParaRPr lang="en-US"/>
                    </a:p>
                  </a:txBody>
                  <a:tcPr/>
                </a:tc>
                <a:tc gridSpan="5">
                  <a:txBody>
                    <a:bodyPr/>
                    <a:lstStyle/>
                    <a:p>
                      <a:r>
                        <a:rPr lang="en-US" sz="1400" b="0" i="0" kern="1200">
                          <a:solidFill>
                            <a:schemeClr val="dk1"/>
                          </a:solidFill>
                          <a:effectLst/>
                          <a:latin typeface="+mn-lt"/>
                          <a:ea typeface="+mn-ea"/>
                          <a:cs typeface="+mn-cs"/>
                        </a:rPr>
                        <a:t>Enhance current parent engagement activities and opportunities for parents to engage with their child’s academics at school and at home.  Continue partnerships with PTO, church affiliates, QHS clubs, and seek other community  partners to provide opportunities for positive interactions and activities.</a:t>
                      </a:r>
                      <a:endParaRPr lang="en-US" sz="140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100792"/>
                  </a:ext>
                </a:extLst>
              </a:tr>
              <a:tr h="641766">
                <a:tc gridSpan="2">
                  <a:txBody>
                    <a:bodyPr/>
                    <a:lstStyle/>
                    <a:p>
                      <a:pPr lvl="0">
                        <a:buNone/>
                      </a:pPr>
                      <a:r>
                        <a:rPr lang="en-US" sz="1400" b="0" i="0" kern="1200">
                          <a:solidFill>
                            <a:schemeClr val="dk1"/>
                          </a:solidFill>
                          <a:effectLst/>
                          <a:latin typeface="+mn-lt"/>
                          <a:ea typeface="+mn-ea"/>
                          <a:cs typeface="+mn-cs"/>
                        </a:rPr>
                        <a:t>MTSS- INTERVENTION/ SUPPORTS</a:t>
                      </a:r>
                      <a:endParaRPr lang="en-US" sz="1400"/>
                    </a:p>
                  </a:txBody>
                  <a:tcPr/>
                </a:tc>
                <a:tc hMerge="1">
                  <a:txBody>
                    <a:bodyPr/>
                    <a:lstStyle/>
                    <a:p>
                      <a:endParaRPr lang="en-US"/>
                    </a:p>
                  </a:txBody>
                  <a:tcPr/>
                </a:tc>
                <a:tc gridSpan="5">
                  <a:txBody>
                    <a:bodyPr/>
                    <a:lstStyle/>
                    <a:p>
                      <a:r>
                        <a:rPr lang="en-US" sz="1400" b="0" i="0" kern="1200">
                          <a:solidFill>
                            <a:schemeClr val="dk1"/>
                          </a:solidFill>
                          <a:effectLst/>
                          <a:latin typeface="+mn-lt"/>
                          <a:ea typeface="+mn-ea"/>
                          <a:cs typeface="+mn-cs"/>
                        </a:rPr>
                        <a:t>Schedule attendance action planning meetings for students who are not attending school regularly. Partner with ROE and/or other community organizations to enhance support for action planning with families. Celebrate students and staff monthly who are in attendance 95% or more of the time. Provide increased opportunities for student leadership to increase sense of belonging.</a:t>
                      </a:r>
                      <a:endParaRPr lang="en-US" sz="140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71263080"/>
                  </a:ext>
                </a:extLst>
              </a:tr>
              <a:tr h="641766">
                <a:tc gridSpan="2">
                  <a:txBody>
                    <a:bodyPr/>
                    <a:lstStyle/>
                    <a:p>
                      <a:pPr lvl="0">
                        <a:buNone/>
                      </a:pPr>
                      <a:r>
                        <a:rPr lang="en-US" sz="1400" b="0" i="0" kern="1200">
                          <a:solidFill>
                            <a:schemeClr val="dk1"/>
                          </a:solidFill>
                          <a:effectLst/>
                          <a:latin typeface="+mn-lt"/>
                          <a:ea typeface="+mn-ea"/>
                          <a:cs typeface="+mn-cs"/>
                        </a:rPr>
                        <a:t>PARENT COMMUNICATION</a:t>
                      </a:r>
                      <a:endParaRPr lang="en-US" sz="1400"/>
                    </a:p>
                  </a:txBody>
                  <a:tcPr/>
                </a:tc>
                <a:tc hMerge="1">
                  <a:txBody>
                    <a:bodyPr/>
                    <a:lstStyle/>
                    <a:p>
                      <a:endParaRPr lang="en-US"/>
                    </a:p>
                  </a:txBody>
                  <a:tcPr/>
                </a:tc>
                <a:tc gridSpan="5">
                  <a:txBody>
                    <a:bodyPr/>
                    <a:lstStyle/>
                    <a:p>
                      <a:r>
                        <a:rPr lang="en-US" sz="1400" b="0" i="0" kern="1200">
                          <a:solidFill>
                            <a:schemeClr val="dk1"/>
                          </a:solidFill>
                          <a:effectLst/>
                          <a:latin typeface="+mn-lt"/>
                          <a:ea typeface="+mn-ea"/>
                          <a:cs typeface="+mn-cs"/>
                        </a:rPr>
                        <a:t>Parent outreach communication (via school social media sites, Skyward, etc.) outlining the importance of school attendance using current research. Inform families of ongoing attendance rates, challenges, and celebrations.</a:t>
                      </a:r>
                      <a:endParaRPr lang="en-US" sz="140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81170253"/>
                  </a:ext>
                </a:extLst>
              </a:tr>
            </a:tbl>
          </a:graphicData>
        </a:graphic>
      </p:graphicFrame>
      <p:pic>
        <p:nvPicPr>
          <p:cNvPr id="3" name="Picture 2" descr="A blue airplane with text&#10;&#10;AI-generated content may be incorrect.">
            <a:extLst>
              <a:ext uri="{FF2B5EF4-FFF2-40B4-BE49-F238E27FC236}">
                <a16:creationId xmlns:a16="http://schemas.microsoft.com/office/drawing/2014/main" id="{95411195-8182-CF83-1A3A-61B9C7E788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2645" y="1238250"/>
            <a:ext cx="1463075" cy="1238737"/>
          </a:xfrm>
          <a:prstGeom prst="rect">
            <a:avLst/>
          </a:prstGeom>
        </p:spPr>
      </p:pic>
    </p:spTree>
    <p:extLst>
      <p:ext uri="{BB962C8B-B14F-4D97-AF65-F5344CB8AC3E}">
        <p14:creationId xmlns:p14="http://schemas.microsoft.com/office/powerpoint/2010/main" val="8447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B691A91F0F774F86158912237FCEBD" ma:contentTypeVersion="18" ma:contentTypeDescription="Create a new document." ma:contentTypeScope="" ma:versionID="e119369a3234959f6a1c795552154542">
  <xsd:schema xmlns:xsd="http://www.w3.org/2001/XMLSchema" xmlns:xs="http://www.w3.org/2001/XMLSchema" xmlns:p="http://schemas.microsoft.com/office/2006/metadata/properties" xmlns:ns2="9693bd2b-26f7-49b0-a370-341f76daf375" xmlns:ns3="9a2cc60b-89dd-4105-962a-e09ec6187428" targetNamespace="http://schemas.microsoft.com/office/2006/metadata/properties" ma:root="true" ma:fieldsID="f88bd8d82cc9e72a84bf9e1a53d38ffe" ns2:_="" ns3:_="">
    <xsd:import namespace="9693bd2b-26f7-49b0-a370-341f76daf375"/>
    <xsd:import namespace="9a2cc60b-89dd-4105-962a-e09ec61874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93bd2b-26f7-49b0-a370-341f76daf3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4884c34-ffc2-45f3-b40e-b1353545da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a2cc60b-89dd-4105-962a-e09ec618742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01a3def-4ed1-4b46-8a5a-163507710c9c}" ma:internalName="TaxCatchAll" ma:showField="CatchAllData" ma:web="9a2cc60b-89dd-4105-962a-e09ec61874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a2cc60b-89dd-4105-962a-e09ec6187428" xsi:nil="true"/>
    <lcf76f155ced4ddcb4097134ff3c332f xmlns="9693bd2b-26f7-49b0-a370-341f76daf375">
      <Terms xmlns="http://schemas.microsoft.com/office/infopath/2007/PartnerControls"/>
    </lcf76f155ced4ddcb4097134ff3c332f>
    <SharedWithUsers xmlns="9a2cc60b-89dd-4105-962a-e09ec6187428">
      <UserInfo>
        <DisplayName/>
        <AccountId xsi:nil="true"/>
        <AccountType/>
      </UserInfo>
    </SharedWithUsers>
  </documentManagement>
</p:properties>
</file>

<file path=customXml/itemProps1.xml><?xml version="1.0" encoding="utf-8"?>
<ds:datastoreItem xmlns:ds="http://schemas.openxmlformats.org/officeDocument/2006/customXml" ds:itemID="{842CD5EE-1938-4E83-9AB0-76DB9672952D}">
  <ds:schemaRefs>
    <ds:schemaRef ds:uri="9693bd2b-26f7-49b0-a370-341f76daf375"/>
    <ds:schemaRef ds:uri="9a2cc60b-89dd-4105-962a-e09ec618742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0E7F35C-C77E-4BF1-B6A6-4660D7E21BA2}">
  <ds:schemaRefs>
    <ds:schemaRef ds:uri="http://schemas.microsoft.com/sharepoint/v3/contenttype/forms"/>
  </ds:schemaRefs>
</ds:datastoreItem>
</file>

<file path=customXml/itemProps3.xml><?xml version="1.0" encoding="utf-8"?>
<ds:datastoreItem xmlns:ds="http://schemas.openxmlformats.org/officeDocument/2006/customXml" ds:itemID="{F5D2F849-D9A9-4264-B8C7-174DF6EA5EAD}">
  <ds:schemaRefs>
    <ds:schemaRef ds:uri="9693bd2b-26f7-49b0-a370-341f76daf375"/>
    <ds:schemaRef ds:uri="9a2cc60b-89dd-4105-962a-e09ec618742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Thomas S. Baldwin IMPROVEMENT PLAN</vt:lpstr>
      <vt:lpstr>School Improvement Planning Process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Dinkheller, Kimberly</dc:creator>
  <cp:revision>1</cp:revision>
  <dcterms:created xsi:type="dcterms:W3CDTF">2025-03-07T19:29:14Z</dcterms:created>
  <dcterms:modified xsi:type="dcterms:W3CDTF">2025-07-28T15:51:30Z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0x01010082B691A91F0F774F86158912237FCEBD</vt:lpwstr>
  </property>
  <property fmtid="{D5CDD505-2E9C-101B-9397-08002B2CF9AE}" pid="3" name="Order">
    <vt:r8>3911000</vt:r8>
  </property>
  <property fmtid="{D5CDD505-2E9C-101B-9397-08002B2CF9AE}" pid="4" name="TriggerFlowInfo">
    <vt:lpwstr/>
  </property>
  <property fmtid="{D5CDD505-2E9C-101B-9397-08002B2CF9AE}" pid="5" name="ComplianceAssetId">
    <vt:lpwstr/>
  </property>
  <property fmtid="{D5CDD505-2E9C-101B-9397-08002B2CF9AE}" pid="6" name="_ExtendedDescription">
    <vt:lpwstr/>
  </property>
  <property fmtid="{D5CDD505-2E9C-101B-9397-08002B2CF9AE}" pid="7" name="MediaServiceImageTags">
    <vt:lpwstr/>
  </property>
</Properties>
</file>