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90" d="100"/>
          <a:sy n="90"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42784-13BE-4184-90A2-73D60A8C36E3}" type="datetimeFigureOut">
              <a:rPr lang="en-US" smtClean="0"/>
              <a:t>9/3/2019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968F73-B44D-4A0C-BFE5-51775DD5F215}" type="slidenum">
              <a:rPr lang="en-US" smtClean="0"/>
              <a:t>‹#›</a:t>
            </a:fld>
            <a:endParaRPr lang="en-US"/>
          </a:p>
        </p:txBody>
      </p:sp>
    </p:spTree>
    <p:extLst>
      <p:ext uri="{BB962C8B-B14F-4D97-AF65-F5344CB8AC3E}">
        <p14:creationId xmlns:p14="http://schemas.microsoft.com/office/powerpoint/2010/main" val="2434695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B79A63-83D1-4B03-82A2-533BED7A4AA1}"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0838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Lisa</a:t>
            </a:r>
          </a:p>
        </p:txBody>
      </p:sp>
      <p:sp>
        <p:nvSpPr>
          <p:cNvPr id="4" name="Slide Number Placeholder 3"/>
          <p:cNvSpPr>
            <a:spLocks noGrp="1"/>
          </p:cNvSpPr>
          <p:nvPr>
            <p:ph type="sldNum" sz="quarter" idx="5"/>
          </p:nvPr>
        </p:nvSpPr>
        <p:spPr/>
        <p:txBody>
          <a:bodyPr/>
          <a:lstStyle/>
          <a:p>
            <a:fld id="{53B79A63-83D1-4B03-82A2-533BED7A4AA1}" type="slidenum">
              <a:rPr lang="en-US"/>
              <a:t>10</a:t>
            </a:fld>
            <a:endParaRPr lang="en-US"/>
          </a:p>
        </p:txBody>
      </p:sp>
    </p:spTree>
    <p:extLst>
      <p:ext uri="{BB962C8B-B14F-4D97-AF65-F5344CB8AC3E}">
        <p14:creationId xmlns:p14="http://schemas.microsoft.com/office/powerpoint/2010/main" val="3525957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Lynne</a:t>
            </a:r>
          </a:p>
        </p:txBody>
      </p:sp>
      <p:sp>
        <p:nvSpPr>
          <p:cNvPr id="4" name="Slide Number Placeholder 3"/>
          <p:cNvSpPr>
            <a:spLocks noGrp="1"/>
          </p:cNvSpPr>
          <p:nvPr>
            <p:ph type="sldNum" sz="quarter" idx="5"/>
          </p:nvPr>
        </p:nvSpPr>
        <p:spPr/>
        <p:txBody>
          <a:bodyPr/>
          <a:lstStyle/>
          <a:p>
            <a:fld id="{53B79A63-83D1-4B03-82A2-533BED7A4AA1}" type="slidenum">
              <a:rPr lang="en-US"/>
              <a:t>11</a:t>
            </a:fld>
            <a:endParaRPr lang="en-US"/>
          </a:p>
        </p:txBody>
      </p:sp>
    </p:spTree>
    <p:extLst>
      <p:ext uri="{BB962C8B-B14F-4D97-AF65-F5344CB8AC3E}">
        <p14:creationId xmlns:p14="http://schemas.microsoft.com/office/powerpoint/2010/main" val="2091037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Lynne</a:t>
            </a:r>
          </a:p>
        </p:txBody>
      </p:sp>
      <p:sp>
        <p:nvSpPr>
          <p:cNvPr id="4" name="Slide Number Placeholder 3"/>
          <p:cNvSpPr>
            <a:spLocks noGrp="1"/>
          </p:cNvSpPr>
          <p:nvPr>
            <p:ph type="sldNum" sz="quarter" idx="5"/>
          </p:nvPr>
        </p:nvSpPr>
        <p:spPr/>
        <p:txBody>
          <a:bodyPr/>
          <a:lstStyle/>
          <a:p>
            <a:fld id="{53B79A63-83D1-4B03-82A2-533BED7A4AA1}" type="slidenum">
              <a:rPr lang="en-US"/>
              <a:t>12</a:t>
            </a:fld>
            <a:endParaRPr lang="en-US"/>
          </a:p>
        </p:txBody>
      </p:sp>
    </p:spTree>
    <p:extLst>
      <p:ext uri="{BB962C8B-B14F-4D97-AF65-F5344CB8AC3E}">
        <p14:creationId xmlns:p14="http://schemas.microsoft.com/office/powerpoint/2010/main" val="4097089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Lisa</a:t>
            </a:r>
          </a:p>
        </p:txBody>
      </p:sp>
      <p:sp>
        <p:nvSpPr>
          <p:cNvPr id="4" name="Slide Number Placeholder 3"/>
          <p:cNvSpPr>
            <a:spLocks noGrp="1"/>
          </p:cNvSpPr>
          <p:nvPr>
            <p:ph type="sldNum" sz="quarter" idx="5"/>
          </p:nvPr>
        </p:nvSpPr>
        <p:spPr/>
        <p:txBody>
          <a:bodyPr/>
          <a:lstStyle/>
          <a:p>
            <a:fld id="{53B79A63-83D1-4B03-82A2-533BED7A4AA1}" type="slidenum">
              <a:rPr lang="en-US"/>
              <a:t>13</a:t>
            </a:fld>
            <a:endParaRPr lang="en-US"/>
          </a:p>
        </p:txBody>
      </p:sp>
    </p:spTree>
    <p:extLst>
      <p:ext uri="{BB962C8B-B14F-4D97-AF65-F5344CB8AC3E}">
        <p14:creationId xmlns:p14="http://schemas.microsoft.com/office/powerpoint/2010/main" val="3149445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Chrissy</a:t>
            </a:r>
          </a:p>
        </p:txBody>
      </p:sp>
      <p:sp>
        <p:nvSpPr>
          <p:cNvPr id="4" name="Slide Number Placeholder 3"/>
          <p:cNvSpPr>
            <a:spLocks noGrp="1"/>
          </p:cNvSpPr>
          <p:nvPr>
            <p:ph type="sldNum" sz="quarter" idx="5"/>
          </p:nvPr>
        </p:nvSpPr>
        <p:spPr/>
        <p:txBody>
          <a:bodyPr/>
          <a:lstStyle/>
          <a:p>
            <a:fld id="{53B79A63-83D1-4B03-82A2-533BED7A4AA1}" type="slidenum">
              <a:rPr lang="en-US"/>
              <a:t>2</a:t>
            </a:fld>
            <a:endParaRPr lang="en-US"/>
          </a:p>
        </p:txBody>
      </p:sp>
    </p:spTree>
    <p:extLst>
      <p:ext uri="{BB962C8B-B14F-4D97-AF65-F5344CB8AC3E}">
        <p14:creationId xmlns:p14="http://schemas.microsoft.com/office/powerpoint/2010/main" val="1976989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Chrissy</a:t>
            </a:r>
          </a:p>
        </p:txBody>
      </p:sp>
      <p:sp>
        <p:nvSpPr>
          <p:cNvPr id="4" name="Slide Number Placeholder 3"/>
          <p:cNvSpPr>
            <a:spLocks noGrp="1"/>
          </p:cNvSpPr>
          <p:nvPr>
            <p:ph type="sldNum" sz="quarter" idx="5"/>
          </p:nvPr>
        </p:nvSpPr>
        <p:spPr/>
        <p:txBody>
          <a:bodyPr/>
          <a:lstStyle/>
          <a:p>
            <a:fld id="{53B79A63-83D1-4B03-82A2-533BED7A4AA1}" type="slidenum">
              <a:rPr lang="en-US"/>
              <a:t>3</a:t>
            </a:fld>
            <a:endParaRPr lang="en-US"/>
          </a:p>
        </p:txBody>
      </p:sp>
    </p:spTree>
    <p:extLst>
      <p:ext uri="{BB962C8B-B14F-4D97-AF65-F5344CB8AC3E}">
        <p14:creationId xmlns:p14="http://schemas.microsoft.com/office/powerpoint/2010/main" val="1652543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Chrissy</a:t>
            </a:r>
          </a:p>
        </p:txBody>
      </p:sp>
      <p:sp>
        <p:nvSpPr>
          <p:cNvPr id="4" name="Slide Number Placeholder 3"/>
          <p:cNvSpPr>
            <a:spLocks noGrp="1"/>
          </p:cNvSpPr>
          <p:nvPr>
            <p:ph type="sldNum" sz="quarter" idx="5"/>
          </p:nvPr>
        </p:nvSpPr>
        <p:spPr/>
        <p:txBody>
          <a:bodyPr/>
          <a:lstStyle/>
          <a:p>
            <a:fld id="{53B79A63-83D1-4B03-82A2-533BED7A4AA1}" type="slidenum">
              <a:rPr lang="en-US"/>
              <a:t>4</a:t>
            </a:fld>
            <a:endParaRPr lang="en-US"/>
          </a:p>
        </p:txBody>
      </p:sp>
    </p:spTree>
    <p:extLst>
      <p:ext uri="{BB962C8B-B14F-4D97-AF65-F5344CB8AC3E}">
        <p14:creationId xmlns:p14="http://schemas.microsoft.com/office/powerpoint/2010/main" val="1587053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Chrissy</a:t>
            </a:r>
          </a:p>
        </p:txBody>
      </p:sp>
      <p:sp>
        <p:nvSpPr>
          <p:cNvPr id="4" name="Slide Number Placeholder 3"/>
          <p:cNvSpPr>
            <a:spLocks noGrp="1"/>
          </p:cNvSpPr>
          <p:nvPr>
            <p:ph type="sldNum" sz="quarter" idx="5"/>
          </p:nvPr>
        </p:nvSpPr>
        <p:spPr/>
        <p:txBody>
          <a:bodyPr/>
          <a:lstStyle/>
          <a:p>
            <a:fld id="{53B79A63-83D1-4B03-82A2-533BED7A4AA1}" type="slidenum">
              <a:rPr lang="en-US"/>
              <a:t>5</a:t>
            </a:fld>
            <a:endParaRPr lang="en-US"/>
          </a:p>
        </p:txBody>
      </p:sp>
    </p:spTree>
    <p:extLst>
      <p:ext uri="{BB962C8B-B14F-4D97-AF65-F5344CB8AC3E}">
        <p14:creationId xmlns:p14="http://schemas.microsoft.com/office/powerpoint/2010/main" val="1337827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Lisa- Reading, Math,</a:t>
            </a:r>
          </a:p>
        </p:txBody>
      </p:sp>
      <p:sp>
        <p:nvSpPr>
          <p:cNvPr id="4" name="Slide Number Placeholder 3"/>
          <p:cNvSpPr>
            <a:spLocks noGrp="1"/>
          </p:cNvSpPr>
          <p:nvPr>
            <p:ph type="sldNum" sz="quarter" idx="5"/>
          </p:nvPr>
        </p:nvSpPr>
        <p:spPr/>
        <p:txBody>
          <a:bodyPr/>
          <a:lstStyle/>
          <a:p>
            <a:fld id="{53B79A63-83D1-4B03-82A2-533BED7A4AA1}" type="slidenum">
              <a:rPr lang="en-US"/>
              <a:t>6</a:t>
            </a:fld>
            <a:endParaRPr lang="en-US"/>
          </a:p>
        </p:txBody>
      </p:sp>
    </p:spTree>
    <p:extLst>
      <p:ext uri="{BB962C8B-B14F-4D97-AF65-F5344CB8AC3E}">
        <p14:creationId xmlns:p14="http://schemas.microsoft.com/office/powerpoint/2010/main" val="3291754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Lisa- Writing</a:t>
            </a:r>
          </a:p>
          <a:p>
            <a:r>
              <a:rPr lang="en-US" dirty="0">
                <a:cs typeface="Calibri"/>
              </a:rPr>
              <a:t>Lynne- Attendance and referrals</a:t>
            </a:r>
          </a:p>
          <a:p>
            <a:r>
              <a:rPr lang="en-US" dirty="0">
                <a:cs typeface="Calibri"/>
              </a:rPr>
              <a:t>Chrissy- SLO</a:t>
            </a:r>
          </a:p>
        </p:txBody>
      </p:sp>
      <p:sp>
        <p:nvSpPr>
          <p:cNvPr id="4" name="Slide Number Placeholder 3"/>
          <p:cNvSpPr>
            <a:spLocks noGrp="1"/>
          </p:cNvSpPr>
          <p:nvPr>
            <p:ph type="sldNum" sz="quarter" idx="5"/>
          </p:nvPr>
        </p:nvSpPr>
        <p:spPr/>
        <p:txBody>
          <a:bodyPr/>
          <a:lstStyle/>
          <a:p>
            <a:fld id="{53B79A63-83D1-4B03-82A2-533BED7A4AA1}" type="slidenum">
              <a:rPr lang="en-US"/>
              <a:t>7</a:t>
            </a:fld>
            <a:endParaRPr lang="en-US"/>
          </a:p>
        </p:txBody>
      </p:sp>
    </p:spTree>
    <p:extLst>
      <p:ext uri="{BB962C8B-B14F-4D97-AF65-F5344CB8AC3E}">
        <p14:creationId xmlns:p14="http://schemas.microsoft.com/office/powerpoint/2010/main" val="1778820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Chrissy</a:t>
            </a:r>
          </a:p>
        </p:txBody>
      </p:sp>
      <p:sp>
        <p:nvSpPr>
          <p:cNvPr id="4" name="Slide Number Placeholder 3"/>
          <p:cNvSpPr>
            <a:spLocks noGrp="1"/>
          </p:cNvSpPr>
          <p:nvPr>
            <p:ph type="sldNum" sz="quarter" idx="5"/>
          </p:nvPr>
        </p:nvSpPr>
        <p:spPr/>
        <p:txBody>
          <a:bodyPr/>
          <a:lstStyle/>
          <a:p>
            <a:fld id="{53B79A63-83D1-4B03-82A2-533BED7A4AA1}" type="slidenum">
              <a:rPr lang="en-US"/>
              <a:t>8</a:t>
            </a:fld>
            <a:endParaRPr lang="en-US"/>
          </a:p>
        </p:txBody>
      </p:sp>
    </p:spTree>
    <p:extLst>
      <p:ext uri="{BB962C8B-B14F-4D97-AF65-F5344CB8AC3E}">
        <p14:creationId xmlns:p14="http://schemas.microsoft.com/office/powerpoint/2010/main" val="3733889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Lisa</a:t>
            </a:r>
          </a:p>
        </p:txBody>
      </p:sp>
      <p:sp>
        <p:nvSpPr>
          <p:cNvPr id="4" name="Slide Number Placeholder 3"/>
          <p:cNvSpPr>
            <a:spLocks noGrp="1"/>
          </p:cNvSpPr>
          <p:nvPr>
            <p:ph type="sldNum" sz="quarter" idx="5"/>
          </p:nvPr>
        </p:nvSpPr>
        <p:spPr/>
        <p:txBody>
          <a:bodyPr/>
          <a:lstStyle/>
          <a:p>
            <a:fld id="{53B79A63-83D1-4B03-82A2-533BED7A4AA1}" type="slidenum">
              <a:rPr lang="en-US"/>
              <a:t>9</a:t>
            </a:fld>
            <a:endParaRPr lang="en-US"/>
          </a:p>
        </p:txBody>
      </p:sp>
    </p:spTree>
    <p:extLst>
      <p:ext uri="{BB962C8B-B14F-4D97-AF65-F5344CB8AC3E}">
        <p14:creationId xmlns:p14="http://schemas.microsoft.com/office/powerpoint/2010/main" val="89716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039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87870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64382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54247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94778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4961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84170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044737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0676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78242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062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9/3/2019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52293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D124E-8756-407F-8A2B-3AB5BDF2D50A}"/>
              </a:ext>
            </a:extLst>
          </p:cNvPr>
          <p:cNvSpPr>
            <a:spLocks noGrp="1"/>
          </p:cNvSpPr>
          <p:nvPr>
            <p:ph type="ctrTitle"/>
          </p:nvPr>
        </p:nvSpPr>
        <p:spPr/>
        <p:txBody>
          <a:bodyPr/>
          <a:lstStyle/>
          <a:p>
            <a:r>
              <a:rPr lang="en-US" dirty="0"/>
              <a:t>Denman Elementary </a:t>
            </a:r>
            <a:br>
              <a:rPr lang="en-US" dirty="0"/>
            </a:br>
            <a:r>
              <a:rPr lang="en-US" dirty="0"/>
              <a:t>School improvement plan</a:t>
            </a:r>
          </a:p>
        </p:txBody>
      </p:sp>
      <p:sp>
        <p:nvSpPr>
          <p:cNvPr id="3" name="Subtitle 2">
            <a:extLst>
              <a:ext uri="{FF2B5EF4-FFF2-40B4-BE49-F238E27FC236}">
                <a16:creationId xmlns:a16="http://schemas.microsoft.com/office/drawing/2014/main" id="{9B02D668-882A-4DF9-A091-266A8322F79F}"/>
              </a:ext>
            </a:extLst>
          </p:cNvPr>
          <p:cNvSpPr>
            <a:spLocks noGrp="1"/>
          </p:cNvSpPr>
          <p:nvPr>
            <p:ph type="subTitle" idx="1"/>
          </p:nvPr>
        </p:nvSpPr>
        <p:spPr/>
        <p:txBody>
          <a:bodyPr/>
          <a:lstStyle/>
          <a:p>
            <a:r>
              <a:rPr lang="en-US" dirty="0"/>
              <a:t>June 2019</a:t>
            </a:r>
          </a:p>
        </p:txBody>
      </p:sp>
      <p:sp>
        <p:nvSpPr>
          <p:cNvPr id="4" name="TextBox 3">
            <a:extLst>
              <a:ext uri="{FF2B5EF4-FFF2-40B4-BE49-F238E27FC236}">
                <a16:creationId xmlns:a16="http://schemas.microsoft.com/office/drawing/2014/main" id="{98911CF6-4073-40E9-90F3-199C63DE2C6C}"/>
              </a:ext>
            </a:extLst>
          </p:cNvPr>
          <p:cNvSpPr txBox="1"/>
          <p:nvPr/>
        </p:nvSpPr>
        <p:spPr>
          <a:xfrm>
            <a:off x="1863754" y="4353886"/>
            <a:ext cx="8615494"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Freestyle Script" panose="030804020302050B0404" pitchFamily="66" charset="0"/>
                <a:ea typeface="+mn-ea"/>
                <a:cs typeface="+mn-cs"/>
              </a:rPr>
              <a:t>Until you spread your wings, you’ll have no idea how far you can fly.</a:t>
            </a:r>
          </a:p>
        </p:txBody>
      </p:sp>
      <p:pic>
        <p:nvPicPr>
          <p:cNvPr id="1026" name="Picture 2" descr="flock-of-birds-clip-art">
            <a:extLst>
              <a:ext uri="{FF2B5EF4-FFF2-40B4-BE49-F238E27FC236}">
                <a16:creationId xmlns:a16="http://schemas.microsoft.com/office/drawing/2014/main" id="{FB312DE6-6DDF-411B-8394-0505754064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4268" y="780177"/>
            <a:ext cx="3428655" cy="211203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756551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0E5E-7C10-4914-9FE0-34FDF286CC00}"/>
              </a:ext>
            </a:extLst>
          </p:cNvPr>
          <p:cNvSpPr>
            <a:spLocks noGrp="1"/>
          </p:cNvSpPr>
          <p:nvPr>
            <p:ph type="title"/>
          </p:nvPr>
        </p:nvSpPr>
        <p:spPr/>
        <p:txBody>
          <a:bodyPr/>
          <a:lstStyle/>
          <a:p>
            <a:r>
              <a:rPr lang="en-US" dirty="0"/>
              <a:t>Systems hot rocks</a:t>
            </a:r>
          </a:p>
        </p:txBody>
      </p:sp>
      <p:sp>
        <p:nvSpPr>
          <p:cNvPr id="3" name="Content Placeholder 2">
            <a:extLst>
              <a:ext uri="{FF2B5EF4-FFF2-40B4-BE49-F238E27FC236}">
                <a16:creationId xmlns:a16="http://schemas.microsoft.com/office/drawing/2014/main" id="{B1101003-3448-4487-B113-834D94FEEEF4}"/>
              </a:ext>
            </a:extLst>
          </p:cNvPr>
          <p:cNvSpPr>
            <a:spLocks noGrp="1"/>
          </p:cNvSpPr>
          <p:nvPr>
            <p:ph idx="1"/>
          </p:nvPr>
        </p:nvSpPr>
        <p:spPr/>
        <p:txBody>
          <a:bodyPr/>
          <a:lstStyle/>
          <a:p>
            <a:r>
              <a:rPr lang="en-US" dirty="0"/>
              <a:t>Walkthroughs</a:t>
            </a:r>
          </a:p>
          <a:p>
            <a:r>
              <a:rPr lang="en-US" dirty="0"/>
              <a:t>School Based Instructional Rounds</a:t>
            </a:r>
          </a:p>
          <a:p>
            <a:r>
              <a:rPr lang="en-US" dirty="0"/>
              <a:t>Standards Based Grading and Reporting</a:t>
            </a:r>
          </a:p>
          <a:p>
            <a:r>
              <a:rPr lang="en-US" dirty="0"/>
              <a:t>MTSS (WIN Time and MTSS problem solving teams)</a:t>
            </a:r>
          </a:p>
          <a:p>
            <a:r>
              <a:rPr lang="en-US" dirty="0"/>
              <a:t>Data Analysis</a:t>
            </a:r>
          </a:p>
        </p:txBody>
      </p:sp>
    </p:spTree>
    <p:extLst>
      <p:ext uri="{BB962C8B-B14F-4D97-AF65-F5344CB8AC3E}">
        <p14:creationId xmlns:p14="http://schemas.microsoft.com/office/powerpoint/2010/main" val="72421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0E5E-7C10-4914-9FE0-34FDF286CC00}"/>
              </a:ext>
            </a:extLst>
          </p:cNvPr>
          <p:cNvSpPr>
            <a:spLocks noGrp="1"/>
          </p:cNvSpPr>
          <p:nvPr>
            <p:ph type="title"/>
          </p:nvPr>
        </p:nvSpPr>
        <p:spPr/>
        <p:txBody>
          <a:bodyPr/>
          <a:lstStyle/>
          <a:p>
            <a:r>
              <a:rPr lang="en-US" dirty="0"/>
              <a:t>Leadership hot rocks</a:t>
            </a:r>
          </a:p>
        </p:txBody>
      </p:sp>
      <p:sp>
        <p:nvSpPr>
          <p:cNvPr id="3" name="Content Placeholder 2">
            <a:extLst>
              <a:ext uri="{FF2B5EF4-FFF2-40B4-BE49-F238E27FC236}">
                <a16:creationId xmlns:a16="http://schemas.microsoft.com/office/drawing/2014/main" id="{B1101003-3448-4487-B113-834D94FEEEF4}"/>
              </a:ext>
            </a:extLst>
          </p:cNvPr>
          <p:cNvSpPr>
            <a:spLocks noGrp="1"/>
          </p:cNvSpPr>
          <p:nvPr>
            <p:ph idx="1"/>
          </p:nvPr>
        </p:nvSpPr>
        <p:spPr/>
        <p:txBody>
          <a:bodyPr/>
          <a:lstStyle/>
          <a:p>
            <a:r>
              <a:rPr lang="en-US" dirty="0"/>
              <a:t>Student &amp; Staff Leadership Capacity</a:t>
            </a:r>
          </a:p>
          <a:p>
            <a:r>
              <a:rPr lang="en-US" dirty="0"/>
              <a:t>High Academic and Social/Emotional Expectations</a:t>
            </a:r>
          </a:p>
          <a:p>
            <a:r>
              <a:rPr lang="en-US" dirty="0"/>
              <a:t>Develop Vision Statement that aligns to the Mission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81919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0E5E-7C10-4914-9FE0-34FDF286CC00}"/>
              </a:ext>
            </a:extLst>
          </p:cNvPr>
          <p:cNvSpPr>
            <a:spLocks noGrp="1"/>
          </p:cNvSpPr>
          <p:nvPr>
            <p:ph type="title"/>
          </p:nvPr>
        </p:nvSpPr>
        <p:spPr/>
        <p:txBody>
          <a:bodyPr/>
          <a:lstStyle/>
          <a:p>
            <a:r>
              <a:rPr lang="en-US" dirty="0"/>
              <a:t>Culture hot rocks</a:t>
            </a:r>
          </a:p>
        </p:txBody>
      </p:sp>
      <p:sp>
        <p:nvSpPr>
          <p:cNvPr id="3" name="Content Placeholder 2">
            <a:extLst>
              <a:ext uri="{FF2B5EF4-FFF2-40B4-BE49-F238E27FC236}">
                <a16:creationId xmlns:a16="http://schemas.microsoft.com/office/drawing/2014/main" id="{B1101003-3448-4487-B113-834D94FEEEF4}"/>
              </a:ext>
            </a:extLst>
          </p:cNvPr>
          <p:cNvSpPr>
            <a:spLocks noGrp="1"/>
          </p:cNvSpPr>
          <p:nvPr>
            <p:ph idx="1"/>
          </p:nvPr>
        </p:nvSpPr>
        <p:spPr>
          <a:xfrm>
            <a:off x="581193" y="2180496"/>
            <a:ext cx="4477368" cy="3678303"/>
          </a:xfrm>
        </p:spPr>
        <p:txBody>
          <a:bodyPr/>
          <a:lstStyle/>
          <a:p>
            <a:pPr marL="0" indent="0">
              <a:buNone/>
            </a:pPr>
            <a:endParaRPr lang="en-US" dirty="0"/>
          </a:p>
          <a:p>
            <a:r>
              <a:rPr lang="en-US" dirty="0"/>
              <a:t>Relational Capacity</a:t>
            </a:r>
          </a:p>
          <a:p>
            <a:r>
              <a:rPr lang="en-US" dirty="0"/>
              <a:t>Core Values</a:t>
            </a:r>
          </a:p>
          <a:p>
            <a:r>
              <a:rPr lang="en-US" dirty="0"/>
              <a:t>Focus on ALL Students</a:t>
            </a:r>
          </a:p>
          <a:p>
            <a:r>
              <a:rPr lang="en-US" dirty="0"/>
              <a:t>Focus on Growth in our Learning Community</a:t>
            </a:r>
          </a:p>
          <a:p>
            <a:pPr marL="0" indent="0">
              <a:buNone/>
            </a:pPr>
            <a:endParaRPr lang="en-US" dirty="0"/>
          </a:p>
          <a:p>
            <a:endParaRPr lang="en-US" dirty="0"/>
          </a:p>
          <a:p>
            <a:pPr marL="0" indent="0">
              <a:buNone/>
            </a:pPr>
            <a:endParaRPr lang="en-US" dirty="0"/>
          </a:p>
        </p:txBody>
      </p:sp>
      <p:sp>
        <p:nvSpPr>
          <p:cNvPr id="4" name="Rectangle 3">
            <a:extLst>
              <a:ext uri="{FF2B5EF4-FFF2-40B4-BE49-F238E27FC236}">
                <a16:creationId xmlns:a16="http://schemas.microsoft.com/office/drawing/2014/main" id="{19C52F1A-35B6-49E9-937F-3CE6CEE7BA81}"/>
              </a:ext>
            </a:extLst>
          </p:cNvPr>
          <p:cNvSpPr/>
          <p:nvPr/>
        </p:nvSpPr>
        <p:spPr>
          <a:xfrm>
            <a:off x="5128469" y="2960672"/>
            <a:ext cx="6096000" cy="1754326"/>
          </a:xfrm>
          <a:prstGeom prst="rect">
            <a:avLst/>
          </a:prstGeom>
        </p:spPr>
        <p:txBody>
          <a:bodyPr>
            <a:spAutoFit/>
          </a:bodyPr>
          <a:lstStyle/>
          <a:p>
            <a:pPr algn="ctr" fontAlgn="base"/>
            <a:r>
              <a:rPr lang="en-US" dirty="0">
                <a:solidFill>
                  <a:srgbClr val="000000"/>
                </a:solidFill>
                <a:latin typeface="Century Gothic" panose="020B0502020202020204" pitchFamily="34" charset="0"/>
              </a:rPr>
              <a:t>"Your </a:t>
            </a:r>
            <a:r>
              <a:rPr lang="en-US" u="sng" dirty="0">
                <a:solidFill>
                  <a:srgbClr val="A53010"/>
                </a:solidFill>
                <a:latin typeface="Century Gothic" panose="020B0502020202020204" pitchFamily="34" charset="0"/>
              </a:rPr>
              <a:t>beliefs</a:t>
            </a:r>
            <a:r>
              <a:rPr lang="en-US" dirty="0">
                <a:solidFill>
                  <a:srgbClr val="A53010"/>
                </a:solidFill>
                <a:latin typeface="Century Gothic" panose="020B0502020202020204" pitchFamily="34" charset="0"/>
              </a:rPr>
              <a:t> </a:t>
            </a:r>
            <a:r>
              <a:rPr lang="en-US" dirty="0">
                <a:solidFill>
                  <a:srgbClr val="000000"/>
                </a:solidFill>
                <a:latin typeface="Century Gothic" panose="020B0502020202020204" pitchFamily="34" charset="0"/>
              </a:rPr>
              <a:t>become your thoughts; your thoughts become your words; your words become your actions; your actions become your habits; your habits become your values;  ​your values become your </a:t>
            </a:r>
            <a:r>
              <a:rPr lang="en-US" u="sng" dirty="0">
                <a:solidFill>
                  <a:srgbClr val="A53010"/>
                </a:solidFill>
                <a:latin typeface="Century Gothic" panose="020B0502020202020204" pitchFamily="34" charset="0"/>
              </a:rPr>
              <a:t>destiny</a:t>
            </a:r>
            <a:r>
              <a:rPr lang="en-US" dirty="0">
                <a:solidFill>
                  <a:srgbClr val="000000"/>
                </a:solidFill>
                <a:latin typeface="Century Gothic" panose="020B0502020202020204" pitchFamily="34" charset="0"/>
              </a:rPr>
              <a:t>."​</a:t>
            </a:r>
            <a:endParaRPr lang="en-US" dirty="0">
              <a:solidFill>
                <a:srgbClr val="000000"/>
              </a:solidFill>
              <a:latin typeface="Segoe UI" panose="020B0502040204020203" pitchFamily="34" charset="0"/>
            </a:endParaRPr>
          </a:p>
          <a:p>
            <a:pPr algn="ctr" fontAlgn="base"/>
            <a:r>
              <a:rPr lang="en-US" dirty="0">
                <a:solidFill>
                  <a:srgbClr val="000000"/>
                </a:solidFill>
                <a:latin typeface="Century Gothic" panose="020B0502020202020204" pitchFamily="34" charset="0"/>
              </a:rPr>
              <a:t>                                                    - Mahatma Gandhi​</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420784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63620-C3FF-4879-9D7E-B9C05843D798}"/>
              </a:ext>
            </a:extLst>
          </p:cNvPr>
          <p:cNvSpPr>
            <a:spLocks noGrp="1"/>
          </p:cNvSpPr>
          <p:nvPr>
            <p:ph type="title"/>
          </p:nvPr>
        </p:nvSpPr>
        <p:spPr/>
        <p:txBody>
          <a:bodyPr/>
          <a:lstStyle/>
          <a:p>
            <a:r>
              <a:rPr lang="en-US" dirty="0"/>
              <a:t>Student growth goals</a:t>
            </a:r>
          </a:p>
        </p:txBody>
      </p:sp>
      <p:sp>
        <p:nvSpPr>
          <p:cNvPr id="3" name="Content Placeholder 2">
            <a:extLst>
              <a:ext uri="{FF2B5EF4-FFF2-40B4-BE49-F238E27FC236}">
                <a16:creationId xmlns:a16="http://schemas.microsoft.com/office/drawing/2014/main" id="{BF166C3E-91B9-4F0E-85FF-B2B47B4F57EE}"/>
              </a:ext>
            </a:extLst>
          </p:cNvPr>
          <p:cNvSpPr>
            <a:spLocks noGrp="1"/>
          </p:cNvSpPr>
          <p:nvPr>
            <p:ph idx="1"/>
          </p:nvPr>
        </p:nvSpPr>
        <p:spPr>
          <a:xfrm>
            <a:off x="581192" y="2180496"/>
            <a:ext cx="11029615" cy="4467845"/>
          </a:xfrm>
        </p:spPr>
        <p:txBody>
          <a:bodyPr>
            <a:normAutofit fontScale="92500" lnSpcReduction="10000"/>
          </a:bodyPr>
          <a:lstStyle/>
          <a:p>
            <a:pPr marL="305435" indent="-305435"/>
            <a:endParaRPr lang="en-US"/>
          </a:p>
          <a:p>
            <a:pPr marL="305435" indent="-305435"/>
            <a:endParaRPr lang="en-US"/>
          </a:p>
          <a:p>
            <a:pPr marL="305435" indent="-305435"/>
            <a:r>
              <a:rPr lang="en-US" dirty="0"/>
              <a:t>By June 1, 2020, the number of students scoring at the 40th percentile and below in the area of Reading will decrease from 48% to 45%  as measured by the NWEA MAP Grade Level Report (Spring 2019 to Spring 2020).</a:t>
            </a:r>
          </a:p>
          <a:p>
            <a:pPr marL="305435" indent="-305435"/>
            <a:r>
              <a:rPr lang="en-US" dirty="0">
                <a:ea typeface="+mn-lt"/>
                <a:cs typeface="+mn-lt"/>
              </a:rPr>
              <a:t>By June 1, 2020, the number of students scoring at the 40th percentile and below in the area of Language Usage will decrease from 46% to 43%  as measured by the NWEA MAP Grade Level Report (Spring 2019 to Spring 2020).</a:t>
            </a:r>
          </a:p>
          <a:p>
            <a:pPr marL="305435" indent="-305435"/>
            <a:r>
              <a:rPr lang="en-US" dirty="0">
                <a:ea typeface="+mn-lt"/>
                <a:cs typeface="+mn-lt"/>
              </a:rPr>
              <a:t>By June 1, 2020, raise student achievement in Reading from 46% to 50% and raise the Median Student Growth from 52nd to 55th Percentile (Spring 2019 to Spring 2020).</a:t>
            </a:r>
          </a:p>
          <a:p>
            <a:pPr marL="305435" indent="-305435"/>
            <a:r>
              <a:rPr lang="en-US" dirty="0"/>
              <a:t>By June 1, 2020, raise student achievement in Language Usage from 40% to 45% and raise the Median Student Growth from 46th  to 49th Percentile (Spring 2019 to Spring 2020).</a:t>
            </a:r>
            <a:endParaRPr lang="en-US" dirty="0">
              <a:ea typeface="+mn-lt"/>
              <a:cs typeface="+mn-lt"/>
            </a:endParaRPr>
          </a:p>
          <a:p>
            <a:pPr marL="305435" indent="-305435"/>
            <a:r>
              <a:rPr lang="en-US" dirty="0"/>
              <a:t>By June 1, 2020, raise student attendance rate from 94.5% to 95%.</a:t>
            </a:r>
          </a:p>
          <a:p>
            <a:pPr marL="305435" indent="-305435"/>
            <a:r>
              <a:rPr lang="en-US" dirty="0"/>
              <a:t>By June 1, 2020, decrease the number of suspensions from 59 to 50.</a:t>
            </a:r>
          </a:p>
          <a:p>
            <a:pPr marL="305435" indent="-305435"/>
            <a:r>
              <a:rPr lang="en-US" dirty="0"/>
              <a:t>By June 1, 2020, increase the number of students who are referral free from 74% to 80%.</a:t>
            </a:r>
          </a:p>
          <a:p>
            <a:pPr marL="305435" indent="-305435"/>
            <a:endParaRPr lang="en-US" dirty="0"/>
          </a:p>
          <a:p>
            <a:pPr marL="305435" indent="-305435"/>
            <a:endParaRPr lang="en-US" dirty="0"/>
          </a:p>
        </p:txBody>
      </p:sp>
    </p:spTree>
    <p:extLst>
      <p:ext uri="{BB962C8B-B14F-4D97-AF65-F5344CB8AC3E}">
        <p14:creationId xmlns:p14="http://schemas.microsoft.com/office/powerpoint/2010/main" val="1919800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4F83E-CC8D-46E3-A624-E4EFE2E3F9EC}"/>
              </a:ext>
            </a:extLst>
          </p:cNvPr>
          <p:cNvSpPr>
            <a:spLocks noGrp="1"/>
          </p:cNvSpPr>
          <p:nvPr>
            <p:ph type="title"/>
          </p:nvPr>
        </p:nvSpPr>
        <p:spPr/>
        <p:txBody>
          <a:bodyPr/>
          <a:lstStyle/>
          <a:p>
            <a:r>
              <a:rPr lang="en-US" dirty="0"/>
              <a:t>situation</a:t>
            </a:r>
          </a:p>
        </p:txBody>
      </p:sp>
      <p:sp>
        <p:nvSpPr>
          <p:cNvPr id="3" name="Content Placeholder 2">
            <a:extLst>
              <a:ext uri="{FF2B5EF4-FFF2-40B4-BE49-F238E27FC236}">
                <a16:creationId xmlns:a16="http://schemas.microsoft.com/office/drawing/2014/main" id="{67D92074-24BB-4B55-90B1-656E4E04A153}"/>
              </a:ext>
            </a:extLst>
          </p:cNvPr>
          <p:cNvSpPr>
            <a:spLocks noGrp="1"/>
          </p:cNvSpPr>
          <p:nvPr>
            <p:ph idx="1"/>
          </p:nvPr>
        </p:nvSpPr>
        <p:spPr>
          <a:xfrm>
            <a:off x="581192" y="1969478"/>
            <a:ext cx="11029615" cy="4403188"/>
          </a:xfrm>
        </p:spPr>
        <p:txBody>
          <a:bodyPr/>
          <a:lstStyle/>
          <a:p>
            <a:r>
              <a:rPr lang="en-US" dirty="0"/>
              <a:t>Sarah Atwater Denman Elementary School was founded in 2018.  Our school developed a new learning community with teachers, staff and students as one school in two buildings.  Our goal was to focus on one community and not allow the walls and distance to divide us.  This concept created many challenges and additional expectations for everyone.  Our team embraced the challenges of not having access to members of the leadership team to support them daily.  Many teachers and support staff embraced the daily traveling between sites.  Our leadership team spent many hours engaging in meetings through Skype and learning how to communicate effectively not being in person.  </a:t>
            </a:r>
            <a:endParaRPr lang="en-US"/>
          </a:p>
          <a:p>
            <a:r>
              <a:rPr lang="en-US"/>
              <a:t>For the 2019-2020 school year, Sarah Atwater Denman Elementary School will have approximately 540 students.  We will be one school in one site. </a:t>
            </a:r>
            <a:r>
              <a:rPr lang="en-US" dirty="0"/>
              <a:t>Our team is excited about opening our new school this year.  Our ultimate goal is to learn to collaborate as a full team to increase student achievement and promote staff morale.</a:t>
            </a:r>
            <a:r>
              <a:rPr lang="en-US"/>
              <a:t> Our goals for the 2019-2020 school year are based upon data from NWEA MAP,  feedback from staff and 5Essentials, as well as local data.    </a:t>
            </a:r>
            <a:endParaRPr lang="en-US" dirty="0"/>
          </a:p>
        </p:txBody>
      </p:sp>
    </p:spTree>
    <p:extLst>
      <p:ext uri="{BB962C8B-B14F-4D97-AF65-F5344CB8AC3E}">
        <p14:creationId xmlns:p14="http://schemas.microsoft.com/office/powerpoint/2010/main" val="1627388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935E7-07D4-4D04-94B3-5CCED957379A}"/>
              </a:ext>
            </a:extLst>
          </p:cNvPr>
          <p:cNvSpPr>
            <a:spLocks noGrp="1"/>
          </p:cNvSpPr>
          <p:nvPr>
            <p:ph type="title"/>
          </p:nvPr>
        </p:nvSpPr>
        <p:spPr/>
        <p:txBody>
          <a:bodyPr/>
          <a:lstStyle/>
          <a:p>
            <a:r>
              <a:rPr lang="en-US" dirty="0"/>
              <a:t>mission</a:t>
            </a:r>
          </a:p>
        </p:txBody>
      </p:sp>
      <p:sp>
        <p:nvSpPr>
          <p:cNvPr id="3" name="Content Placeholder 2">
            <a:extLst>
              <a:ext uri="{FF2B5EF4-FFF2-40B4-BE49-F238E27FC236}">
                <a16:creationId xmlns:a16="http://schemas.microsoft.com/office/drawing/2014/main" id="{FBA55DC6-939B-4E84-B545-CA0A467D1B85}"/>
              </a:ext>
            </a:extLst>
          </p:cNvPr>
          <p:cNvSpPr>
            <a:spLocks noGrp="1"/>
          </p:cNvSpPr>
          <p:nvPr>
            <p:ph idx="1"/>
          </p:nvPr>
        </p:nvSpPr>
        <p:spPr>
          <a:xfrm>
            <a:off x="4774430" y="2132707"/>
            <a:ext cx="3279505" cy="4001548"/>
          </a:xfrm>
        </p:spPr>
        <p:txBody>
          <a:bodyPr/>
          <a:lstStyle/>
          <a:p>
            <a:pPr marL="0" indent="0">
              <a:buNone/>
            </a:pPr>
            <a:r>
              <a:rPr lang="en-US" sz="2800"/>
              <a:t>SOAR</a:t>
            </a:r>
          </a:p>
          <a:p>
            <a:pPr marL="0" indent="0">
              <a:buNone/>
            </a:pPr>
            <a:r>
              <a:rPr lang="en-US" sz="2800"/>
              <a:t>   To New Heights</a:t>
            </a:r>
          </a:p>
          <a:p>
            <a:pPr marL="0" indent="0">
              <a:buNone/>
            </a:pPr>
            <a:r>
              <a:rPr lang="en-US" sz="2800"/>
              <a:t>LEAD</a:t>
            </a:r>
          </a:p>
          <a:p>
            <a:pPr marL="0" indent="0">
              <a:buNone/>
            </a:pPr>
            <a:r>
              <a:rPr lang="en-US" sz="2800"/>
              <a:t>    To Lift Others</a:t>
            </a:r>
          </a:p>
          <a:p>
            <a:pPr marL="0" indent="0">
              <a:buNone/>
            </a:pPr>
            <a:r>
              <a:rPr lang="en-US" sz="2800"/>
              <a:t>ACHIEVE</a:t>
            </a:r>
          </a:p>
          <a:p>
            <a:pPr marL="0" indent="0">
              <a:buNone/>
            </a:pPr>
            <a:r>
              <a:rPr lang="en-US" sz="2800"/>
              <a:t>    Personal Best</a:t>
            </a:r>
          </a:p>
        </p:txBody>
      </p:sp>
    </p:spTree>
    <p:extLst>
      <p:ext uri="{BB962C8B-B14F-4D97-AF65-F5344CB8AC3E}">
        <p14:creationId xmlns:p14="http://schemas.microsoft.com/office/powerpoint/2010/main" val="4179613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D5D7C-F36A-443B-90D5-71CE669A7DF2}"/>
              </a:ext>
            </a:extLst>
          </p:cNvPr>
          <p:cNvSpPr>
            <a:spLocks noGrp="1"/>
          </p:cNvSpPr>
          <p:nvPr>
            <p:ph type="title"/>
          </p:nvPr>
        </p:nvSpPr>
        <p:spPr/>
        <p:txBody>
          <a:bodyPr/>
          <a:lstStyle/>
          <a:p>
            <a:r>
              <a:rPr lang="en-US" dirty="0"/>
              <a:t>strengths</a:t>
            </a:r>
          </a:p>
        </p:txBody>
      </p:sp>
      <p:sp>
        <p:nvSpPr>
          <p:cNvPr id="3" name="Content Placeholder 2">
            <a:extLst>
              <a:ext uri="{FF2B5EF4-FFF2-40B4-BE49-F238E27FC236}">
                <a16:creationId xmlns:a16="http://schemas.microsoft.com/office/drawing/2014/main" id="{2BAC783D-4EA1-434D-93E3-F238D3196B4B}"/>
              </a:ext>
            </a:extLst>
          </p:cNvPr>
          <p:cNvSpPr>
            <a:spLocks noGrp="1"/>
          </p:cNvSpPr>
          <p:nvPr>
            <p:ph idx="1"/>
          </p:nvPr>
        </p:nvSpPr>
        <p:spPr>
          <a:xfrm>
            <a:off x="581192" y="2180496"/>
            <a:ext cx="11029615" cy="5319262"/>
          </a:xfrm>
        </p:spPr>
        <p:txBody>
          <a:bodyPr>
            <a:normAutofit/>
          </a:bodyPr>
          <a:lstStyle/>
          <a:p>
            <a:pPr marL="324000" lvl="1" indent="0">
              <a:buNone/>
            </a:pPr>
            <a:endParaRPr lang="en-US" dirty="0"/>
          </a:p>
          <a:p>
            <a:pPr lvl="1"/>
            <a:r>
              <a:rPr lang="en-US" dirty="0"/>
              <a:t>All stakeholders are invested in the culture of the school community</a:t>
            </a:r>
          </a:p>
          <a:p>
            <a:pPr lvl="1"/>
            <a:r>
              <a:rPr lang="en-US" dirty="0"/>
              <a:t>5Essentials: Parents believe in our school and teachers believe in our leadership</a:t>
            </a:r>
          </a:p>
          <a:p>
            <a:pPr lvl="1"/>
            <a:r>
              <a:rPr lang="en-US" dirty="0"/>
              <a:t>Effective communication for all stakeholders</a:t>
            </a:r>
          </a:p>
          <a:p>
            <a:pPr lvl="1"/>
            <a:r>
              <a:rPr lang="en-US" dirty="0"/>
              <a:t>Understand Poverty and Diverse Populations</a:t>
            </a:r>
          </a:p>
          <a:p>
            <a:pPr lvl="1"/>
            <a:r>
              <a:rPr lang="en-US" dirty="0"/>
              <a:t>Implementation of MTSS for Academics and Social/Emotional</a:t>
            </a:r>
          </a:p>
          <a:p>
            <a:pPr lvl="1"/>
            <a:r>
              <a:rPr lang="en-US" dirty="0"/>
              <a:t>Data Analysis to improve student learning</a:t>
            </a:r>
          </a:p>
          <a:p>
            <a:pPr lvl="1"/>
            <a:r>
              <a:rPr lang="en-US" dirty="0"/>
              <a:t>Growth Mindset was instilled </a:t>
            </a:r>
          </a:p>
          <a:p>
            <a:pPr lvl="1"/>
            <a:r>
              <a:rPr lang="en-US" dirty="0"/>
              <a:t>Parent Involvement opportunities </a:t>
            </a:r>
          </a:p>
          <a:p>
            <a:pPr lvl="1"/>
            <a:endParaRPr lang="en-US" dirty="0"/>
          </a:p>
          <a:p>
            <a:endParaRPr lang="en-US" dirty="0"/>
          </a:p>
          <a:p>
            <a:pPr marL="324000" lvl="1" indent="0">
              <a:buNone/>
            </a:pPr>
            <a:endParaRPr lang="en-US" dirty="0"/>
          </a:p>
        </p:txBody>
      </p:sp>
      <p:sp>
        <p:nvSpPr>
          <p:cNvPr id="6" name="TextBox 5">
            <a:extLst>
              <a:ext uri="{FF2B5EF4-FFF2-40B4-BE49-F238E27FC236}">
                <a16:creationId xmlns:a16="http://schemas.microsoft.com/office/drawing/2014/main" id="{960B3E6F-9DC0-4AA3-A895-E2BDF06AC3B8}"/>
              </a:ext>
            </a:extLst>
          </p:cNvPr>
          <p:cNvSpPr txBox="1"/>
          <p:nvPr/>
        </p:nvSpPr>
        <p:spPr>
          <a:xfrm>
            <a:off x="581192" y="2248250"/>
            <a:ext cx="10886558" cy="646331"/>
          </a:xfrm>
          <a:prstGeom prst="rect">
            <a:avLst/>
          </a:prstGeom>
          <a:noFill/>
        </p:spPr>
        <p:txBody>
          <a:bodyPr wrap="square" rtlCol="0">
            <a:spAutoFit/>
          </a:bodyPr>
          <a:lstStyle/>
          <a:p>
            <a:pPr marL="285750" indent="-285750">
              <a:buFont typeface="Wingdings" panose="05000000000000000000" pitchFamily="2" charset="2"/>
              <a:buChar char="§"/>
            </a:pPr>
            <a:endParaRPr lang="en-US" dirty="0"/>
          </a:p>
          <a:p>
            <a:endParaRPr lang="en-US" dirty="0"/>
          </a:p>
        </p:txBody>
      </p:sp>
    </p:spTree>
    <p:extLst>
      <p:ext uri="{BB962C8B-B14F-4D97-AF65-F5344CB8AC3E}">
        <p14:creationId xmlns:p14="http://schemas.microsoft.com/office/powerpoint/2010/main" val="297153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0D2C-F6C8-45A9-9D42-2292DFE6B767}"/>
              </a:ext>
            </a:extLst>
          </p:cNvPr>
          <p:cNvSpPr>
            <a:spLocks noGrp="1"/>
          </p:cNvSpPr>
          <p:nvPr>
            <p:ph type="title"/>
          </p:nvPr>
        </p:nvSpPr>
        <p:spPr/>
        <p:txBody>
          <a:bodyPr/>
          <a:lstStyle/>
          <a:p>
            <a:r>
              <a:rPr lang="en-US" dirty="0"/>
              <a:t>Areas to improve</a:t>
            </a:r>
          </a:p>
        </p:txBody>
      </p:sp>
      <p:sp>
        <p:nvSpPr>
          <p:cNvPr id="3" name="Content Placeholder 2">
            <a:extLst>
              <a:ext uri="{FF2B5EF4-FFF2-40B4-BE49-F238E27FC236}">
                <a16:creationId xmlns:a16="http://schemas.microsoft.com/office/drawing/2014/main" id="{D1FC06AD-1199-4380-8D3F-963749452B25}"/>
              </a:ext>
            </a:extLst>
          </p:cNvPr>
          <p:cNvSpPr>
            <a:spLocks noGrp="1"/>
          </p:cNvSpPr>
          <p:nvPr>
            <p:ph idx="1"/>
          </p:nvPr>
        </p:nvSpPr>
        <p:spPr/>
        <p:txBody>
          <a:bodyPr/>
          <a:lstStyle/>
          <a:p>
            <a:r>
              <a:rPr lang="en-US" dirty="0"/>
              <a:t>Reduce the number of students in the 40</a:t>
            </a:r>
            <a:r>
              <a:rPr lang="en-US" baseline="30000" dirty="0"/>
              <a:t>th</a:t>
            </a:r>
            <a:r>
              <a:rPr lang="en-US" dirty="0"/>
              <a:t> percentile and below on NWEA MAP </a:t>
            </a:r>
          </a:p>
          <a:p>
            <a:r>
              <a:rPr lang="en-US" dirty="0"/>
              <a:t>Increase academic achievement</a:t>
            </a:r>
          </a:p>
          <a:p>
            <a:r>
              <a:rPr lang="en-US" dirty="0"/>
              <a:t>Reduce the number of referrals and suspensions</a:t>
            </a:r>
          </a:p>
          <a:p>
            <a:r>
              <a:rPr lang="en-US" dirty="0"/>
              <a:t>Increase attendance rate for Tier 2 and Tier 3 students</a:t>
            </a:r>
          </a:p>
          <a:p>
            <a:r>
              <a:rPr lang="en-US"/>
              <a:t>Improve staff retention rate</a:t>
            </a:r>
          </a:p>
          <a:p>
            <a:pPr marL="0" indent="0">
              <a:buNone/>
            </a:pPr>
            <a:endParaRPr lang="en-US" dirty="0"/>
          </a:p>
          <a:p>
            <a:endParaRPr lang="en-US" dirty="0"/>
          </a:p>
        </p:txBody>
      </p:sp>
    </p:spTree>
    <p:extLst>
      <p:ext uri="{BB962C8B-B14F-4D97-AF65-F5344CB8AC3E}">
        <p14:creationId xmlns:p14="http://schemas.microsoft.com/office/powerpoint/2010/main" val="1373185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0D2C-F6C8-45A9-9D42-2292DFE6B767}"/>
              </a:ext>
            </a:extLst>
          </p:cNvPr>
          <p:cNvSpPr>
            <a:spLocks noGrp="1"/>
          </p:cNvSpPr>
          <p:nvPr>
            <p:ph type="title"/>
          </p:nvPr>
        </p:nvSpPr>
        <p:spPr/>
        <p:txBody>
          <a:bodyPr/>
          <a:lstStyle/>
          <a:p>
            <a:r>
              <a:rPr lang="en-US" dirty="0"/>
              <a:t>2018-2019 student growth Data</a:t>
            </a:r>
          </a:p>
        </p:txBody>
      </p:sp>
      <p:sp>
        <p:nvSpPr>
          <p:cNvPr id="3" name="Content Placeholder 2">
            <a:extLst>
              <a:ext uri="{FF2B5EF4-FFF2-40B4-BE49-F238E27FC236}">
                <a16:creationId xmlns:a16="http://schemas.microsoft.com/office/drawing/2014/main" id="{D1FC06AD-1199-4380-8D3F-963749452B25}"/>
              </a:ext>
            </a:extLst>
          </p:cNvPr>
          <p:cNvSpPr>
            <a:spLocks noGrp="1"/>
          </p:cNvSpPr>
          <p:nvPr>
            <p:ph idx="1"/>
          </p:nvPr>
        </p:nvSpPr>
        <p:spPr/>
        <p:txBody>
          <a:bodyPr>
            <a:normAutofit/>
          </a:bodyPr>
          <a:lstStyle/>
          <a:p>
            <a:pPr marL="305435" indent="-305435"/>
            <a:r>
              <a:rPr lang="en-US" dirty="0"/>
              <a:t>Reading</a:t>
            </a:r>
            <a:endParaRPr lang="en-US"/>
          </a:p>
          <a:p>
            <a:pPr marL="629920" lvl="1" indent="-305435"/>
            <a:r>
              <a:rPr lang="en-US" dirty="0"/>
              <a:t>District Reading Proficiency Students Meeting/Exceeding: 1st quarter 64% - 4th quarter 69%</a:t>
            </a:r>
          </a:p>
          <a:p>
            <a:pPr marL="629920" lvl="1" indent="-305435"/>
            <a:r>
              <a:rPr lang="en-US" dirty="0"/>
              <a:t>NWEA MAP 50th percentile and above: Fall 41% - Spring 46% </a:t>
            </a:r>
          </a:p>
          <a:p>
            <a:pPr marL="629920" lvl="1" indent="-305435"/>
            <a:r>
              <a:rPr lang="en-US" dirty="0"/>
              <a:t>NWEA MAP 40th percentile and below: Fall 53% - Spring 48% </a:t>
            </a:r>
            <a:endParaRPr lang="en-US" baseline="30000"/>
          </a:p>
          <a:p>
            <a:pPr marL="305435" indent="-305435"/>
            <a:r>
              <a:rPr lang="en-US" dirty="0"/>
              <a:t>Math</a:t>
            </a:r>
          </a:p>
          <a:p>
            <a:pPr marL="629920" lvl="1" indent="-305435"/>
            <a:r>
              <a:rPr lang="en-US" dirty="0"/>
              <a:t>District Math Proficiency  Students Meeting/Exceeding: 1st quarter 66% - 4th quarter 67% </a:t>
            </a:r>
          </a:p>
          <a:p>
            <a:pPr marL="629920" lvl="1" indent="-305435"/>
            <a:r>
              <a:rPr lang="en-US" dirty="0"/>
              <a:t>NWEA MAP 50th percentile and above: Fall 44% - Spring 47%</a:t>
            </a:r>
          </a:p>
          <a:p>
            <a:pPr marL="629920" lvl="1" indent="-305435"/>
            <a:r>
              <a:rPr lang="en-US" dirty="0"/>
              <a:t>NWEA MAP 40th percentile and below : Fall 47% - Spring 41%</a:t>
            </a:r>
          </a:p>
          <a:p>
            <a:pPr marL="305435" indent="-305435"/>
            <a:endParaRPr lang="en-US" dirty="0"/>
          </a:p>
        </p:txBody>
      </p:sp>
    </p:spTree>
    <p:extLst>
      <p:ext uri="{BB962C8B-B14F-4D97-AF65-F5344CB8AC3E}">
        <p14:creationId xmlns:p14="http://schemas.microsoft.com/office/powerpoint/2010/main" val="4212586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0D2C-F6C8-45A9-9D42-2292DFE6B767}"/>
              </a:ext>
            </a:extLst>
          </p:cNvPr>
          <p:cNvSpPr>
            <a:spLocks noGrp="1"/>
          </p:cNvSpPr>
          <p:nvPr>
            <p:ph type="title"/>
          </p:nvPr>
        </p:nvSpPr>
        <p:spPr/>
        <p:txBody>
          <a:bodyPr/>
          <a:lstStyle/>
          <a:p>
            <a:r>
              <a:rPr lang="en-US" dirty="0"/>
              <a:t>2018-2019 Student Growth Data</a:t>
            </a:r>
          </a:p>
        </p:txBody>
      </p:sp>
      <p:sp>
        <p:nvSpPr>
          <p:cNvPr id="3" name="Content Placeholder 2">
            <a:extLst>
              <a:ext uri="{FF2B5EF4-FFF2-40B4-BE49-F238E27FC236}">
                <a16:creationId xmlns:a16="http://schemas.microsoft.com/office/drawing/2014/main" id="{D1FC06AD-1199-4380-8D3F-963749452B25}"/>
              </a:ext>
            </a:extLst>
          </p:cNvPr>
          <p:cNvSpPr>
            <a:spLocks noGrp="1"/>
          </p:cNvSpPr>
          <p:nvPr>
            <p:ph idx="1"/>
          </p:nvPr>
        </p:nvSpPr>
        <p:spPr/>
        <p:txBody>
          <a:bodyPr>
            <a:normAutofit fontScale="77500" lnSpcReduction="20000"/>
          </a:bodyPr>
          <a:lstStyle/>
          <a:p>
            <a:pPr marL="305435" indent="-305435"/>
            <a:r>
              <a:rPr lang="en-US" dirty="0"/>
              <a:t>Writing</a:t>
            </a:r>
          </a:p>
          <a:p>
            <a:pPr marL="629920" lvl="1" indent="-305435"/>
            <a:r>
              <a:rPr lang="en-US" dirty="0"/>
              <a:t>District Writing Proficiency Students Meeting/Exceeding: 1st quarter 62% - 4th quarter 59% </a:t>
            </a:r>
          </a:p>
          <a:p>
            <a:pPr marL="629920" lvl="1" indent="-305435"/>
            <a:r>
              <a:rPr lang="en-US" dirty="0"/>
              <a:t>NWEA MAP 50th percentile and above: Fall 47% - Spring 40% (2nd – 5th grade)</a:t>
            </a:r>
          </a:p>
          <a:p>
            <a:pPr marL="629920" lvl="1" indent="-305435"/>
            <a:r>
              <a:rPr lang="en-US" dirty="0"/>
              <a:t>NWEA MAP 40th percentile and below: Fall 45% - Spring 46%</a:t>
            </a:r>
          </a:p>
          <a:p>
            <a:pPr marL="305435" indent="-305435"/>
            <a:r>
              <a:rPr lang="en-US" dirty="0"/>
              <a:t>Attendance</a:t>
            </a:r>
          </a:p>
          <a:p>
            <a:pPr marL="629920" lvl="1" indent="-305435"/>
            <a:r>
              <a:rPr lang="en-US" dirty="0"/>
              <a:t>Yearly percentage rate: 94.5%</a:t>
            </a:r>
          </a:p>
          <a:p>
            <a:pPr marL="305435" indent="-305435"/>
            <a:r>
              <a:rPr lang="en-US" dirty="0"/>
              <a:t>Referral</a:t>
            </a:r>
          </a:p>
          <a:p>
            <a:pPr marL="629920" lvl="1" indent="-305435"/>
            <a:r>
              <a:rPr lang="en-US" dirty="0"/>
              <a:t>74% of students were referral free</a:t>
            </a:r>
          </a:p>
          <a:p>
            <a:pPr marL="305435" indent="-305435"/>
            <a:r>
              <a:rPr lang="en-US" dirty="0"/>
              <a:t>SLO</a:t>
            </a:r>
          </a:p>
          <a:p>
            <a:pPr marL="629920" lvl="1" indent="-305435"/>
            <a:r>
              <a:rPr lang="en-US" dirty="0"/>
              <a:t>Of the 470 students that were included in staff SLO data,  345 (74%) met or exceeded the SLO Goal 1 </a:t>
            </a:r>
          </a:p>
          <a:p>
            <a:pPr marL="629920" lvl="1" indent="-305435"/>
            <a:r>
              <a:rPr lang="en-US" dirty="0"/>
              <a:t>Of the 470 students that were included in staff SLO data,  378 (80%) met or exceeded SLO Goal 2</a:t>
            </a:r>
          </a:p>
          <a:p>
            <a:pPr marL="629920" lvl="1" indent="-305435"/>
            <a:r>
              <a:rPr lang="en-US" dirty="0"/>
              <a:t>Overall SLO- 77% of students </a:t>
            </a:r>
            <a:r>
              <a:rPr lang="en-US"/>
              <a:t>met their SLO goals</a:t>
            </a:r>
            <a:endParaRPr lang="en-US" dirty="0"/>
          </a:p>
          <a:p>
            <a:pPr marL="0" indent="0">
              <a:buNone/>
            </a:pPr>
            <a:r>
              <a:rPr lang="en-US" dirty="0"/>
              <a:t>      </a:t>
            </a:r>
          </a:p>
        </p:txBody>
      </p:sp>
    </p:spTree>
    <p:extLst>
      <p:ext uri="{BB962C8B-B14F-4D97-AF65-F5344CB8AC3E}">
        <p14:creationId xmlns:p14="http://schemas.microsoft.com/office/powerpoint/2010/main" val="174978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0E5E-7C10-4914-9FE0-34FDF286CC00}"/>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B1101003-3448-4487-B113-834D94FEEEF4}"/>
              </a:ext>
            </a:extLst>
          </p:cNvPr>
          <p:cNvSpPr>
            <a:spLocks noGrp="1"/>
          </p:cNvSpPr>
          <p:nvPr>
            <p:ph idx="1"/>
          </p:nvPr>
        </p:nvSpPr>
        <p:spPr/>
        <p:txBody>
          <a:bodyPr>
            <a:normAutofit/>
          </a:bodyPr>
          <a:lstStyle/>
          <a:p>
            <a:pPr marL="305435" indent="-305435"/>
            <a:r>
              <a:rPr lang="en-US" dirty="0"/>
              <a:t>Instruction</a:t>
            </a:r>
            <a:endParaRPr lang="en-US"/>
          </a:p>
          <a:p>
            <a:pPr marL="629920" lvl="1" indent="-305435"/>
            <a:r>
              <a:rPr lang="en-US" dirty="0"/>
              <a:t>Create professional learning opportunities, implement </a:t>
            </a:r>
            <a:r>
              <a:rPr lang="en-US"/>
              <a:t>research-based </a:t>
            </a:r>
            <a:r>
              <a:rPr lang="en-US" dirty="0"/>
              <a:t>strategies, commit to success,</a:t>
            </a:r>
            <a:r>
              <a:rPr lang="en-US"/>
              <a:t> </a:t>
            </a:r>
            <a:r>
              <a:rPr lang="en-US" dirty="0"/>
              <a:t> and create a learning environment where all students grow and learn</a:t>
            </a:r>
            <a:endParaRPr lang="en-US"/>
          </a:p>
          <a:p>
            <a:pPr marL="305435" indent="-305435"/>
            <a:r>
              <a:rPr lang="en-US" dirty="0"/>
              <a:t>Systems</a:t>
            </a:r>
            <a:endParaRPr lang="en-US"/>
          </a:p>
          <a:p>
            <a:pPr marL="629920" lvl="1" indent="-305435"/>
            <a:r>
              <a:rPr lang="en-US" dirty="0"/>
              <a:t>Engage in data collection and analysis, opportunities for teachers to learn and refine their instructional practice</a:t>
            </a:r>
            <a:endParaRPr lang="en-US"/>
          </a:p>
          <a:p>
            <a:pPr marL="305435" indent="-305435"/>
            <a:r>
              <a:rPr lang="en-US" dirty="0"/>
              <a:t>Leadership</a:t>
            </a:r>
            <a:endParaRPr lang="en-US"/>
          </a:p>
          <a:p>
            <a:pPr marL="629920" lvl="1" indent="-305435"/>
            <a:r>
              <a:rPr lang="en-US" dirty="0"/>
              <a:t>Implement mission and vision that promotes college and career readiness and high expectations for all students</a:t>
            </a:r>
            <a:endParaRPr lang="en-US"/>
          </a:p>
          <a:p>
            <a:pPr marL="305435" indent="-305435"/>
            <a:r>
              <a:rPr lang="en-US" dirty="0"/>
              <a:t>Culture</a:t>
            </a:r>
            <a:endParaRPr lang="en-US"/>
          </a:p>
          <a:p>
            <a:pPr marL="629920" lvl="1" indent="-305435"/>
            <a:r>
              <a:rPr lang="en-US" dirty="0"/>
              <a:t>Build intentional culture by engaging parents, students, and teachers; focusing on community support; and establishing a mindset that all students can benefit from rigorous tasks</a:t>
            </a:r>
            <a:endParaRPr lang="en-US"/>
          </a:p>
        </p:txBody>
      </p:sp>
    </p:spTree>
    <p:extLst>
      <p:ext uri="{BB962C8B-B14F-4D97-AF65-F5344CB8AC3E}">
        <p14:creationId xmlns:p14="http://schemas.microsoft.com/office/powerpoint/2010/main" val="3631133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0E5E-7C10-4914-9FE0-34FDF286CC00}"/>
              </a:ext>
            </a:extLst>
          </p:cNvPr>
          <p:cNvSpPr>
            <a:spLocks noGrp="1"/>
          </p:cNvSpPr>
          <p:nvPr>
            <p:ph type="title"/>
          </p:nvPr>
        </p:nvSpPr>
        <p:spPr/>
        <p:txBody>
          <a:bodyPr/>
          <a:lstStyle/>
          <a:p>
            <a:r>
              <a:rPr lang="en-US" dirty="0"/>
              <a:t>Instruction Hot rocks</a:t>
            </a:r>
          </a:p>
        </p:txBody>
      </p:sp>
      <p:sp>
        <p:nvSpPr>
          <p:cNvPr id="3" name="Content Placeholder 2">
            <a:extLst>
              <a:ext uri="{FF2B5EF4-FFF2-40B4-BE49-F238E27FC236}">
                <a16:creationId xmlns:a16="http://schemas.microsoft.com/office/drawing/2014/main" id="{B1101003-3448-4487-B113-834D94FEEEF4}"/>
              </a:ext>
            </a:extLst>
          </p:cNvPr>
          <p:cNvSpPr>
            <a:spLocks noGrp="1"/>
          </p:cNvSpPr>
          <p:nvPr>
            <p:ph idx="1"/>
          </p:nvPr>
        </p:nvSpPr>
        <p:spPr>
          <a:xfrm>
            <a:off x="581193" y="2558000"/>
            <a:ext cx="11029615" cy="3678303"/>
          </a:xfrm>
        </p:spPr>
        <p:txBody>
          <a:bodyPr>
            <a:normAutofit/>
          </a:bodyPr>
          <a:lstStyle/>
          <a:p>
            <a:pPr marL="0" indent="0">
              <a:buNone/>
            </a:pPr>
            <a:endParaRPr lang="en-US" dirty="0"/>
          </a:p>
          <a:p>
            <a:r>
              <a:rPr lang="en-US" dirty="0"/>
              <a:t>Focus on Higher Level Thinking</a:t>
            </a:r>
          </a:p>
          <a:p>
            <a:r>
              <a:rPr lang="en-US" dirty="0"/>
              <a:t>Foster Inquiry Based Learning</a:t>
            </a:r>
          </a:p>
          <a:p>
            <a:r>
              <a:rPr lang="en-US" dirty="0"/>
              <a:t>Implement three Core Findings of How People Learn</a:t>
            </a:r>
          </a:p>
          <a:p>
            <a:r>
              <a:rPr lang="en-US" dirty="0"/>
              <a:t>Focus on Reciprocity of Reading and Writing</a:t>
            </a:r>
          </a:p>
          <a:p>
            <a:r>
              <a:rPr lang="en-US" dirty="0"/>
              <a:t>Focus on Collaboration </a:t>
            </a:r>
          </a:p>
          <a:p>
            <a:r>
              <a:rPr lang="en-US" dirty="0"/>
              <a:t>Focus on Restorative Justice</a:t>
            </a:r>
          </a:p>
          <a:p>
            <a:pPr marL="324000" lvl="1" indent="0">
              <a:buNone/>
            </a:pPr>
            <a:endParaRPr lang="en-US" dirty="0"/>
          </a:p>
          <a:p>
            <a:pPr marL="324000" lvl="1" indent="0">
              <a:buNone/>
            </a:pPr>
            <a:endParaRPr lang="en-US" dirty="0"/>
          </a:p>
          <a:p>
            <a:pPr marL="324000" lvl="1" indent="0">
              <a:buNone/>
            </a:pPr>
            <a:endParaRPr lang="en-US" dirty="0"/>
          </a:p>
        </p:txBody>
      </p:sp>
    </p:spTree>
    <p:extLst>
      <p:ext uri="{BB962C8B-B14F-4D97-AF65-F5344CB8AC3E}">
        <p14:creationId xmlns:p14="http://schemas.microsoft.com/office/powerpoint/2010/main" val="43681244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as_Teacher_Only_SectionGroup xmlns="f06c5ff6-36e3-4eb2-ad11-9fcd78bb7e11" xsi:nil="true"/>
    <FolderType xmlns="f06c5ff6-36e3-4eb2-ad11-9fcd78bb7e11" xsi:nil="true"/>
    <Teachers xmlns="f06c5ff6-36e3-4eb2-ad11-9fcd78bb7e11">
      <UserInfo>
        <DisplayName/>
        <AccountId xsi:nil="true"/>
        <AccountType/>
      </UserInfo>
    </Teachers>
    <TeamsChannelId xmlns="f06c5ff6-36e3-4eb2-ad11-9fcd78bb7e11" xsi:nil="true"/>
    <Math_Settings xmlns="f06c5ff6-36e3-4eb2-ad11-9fcd78bb7e11" xsi:nil="true"/>
    <Invited_Teachers xmlns="f06c5ff6-36e3-4eb2-ad11-9fcd78bb7e11" xsi:nil="true"/>
    <Invited_Students xmlns="f06c5ff6-36e3-4eb2-ad11-9fcd78bb7e11" xsi:nil="true"/>
    <DefaultSectionNames xmlns="f06c5ff6-36e3-4eb2-ad11-9fcd78bb7e11" xsi:nil="true"/>
    <Is_Collaboration_Space_Locked xmlns="f06c5ff6-36e3-4eb2-ad11-9fcd78bb7e11" xsi:nil="true"/>
    <Owner xmlns="f06c5ff6-36e3-4eb2-ad11-9fcd78bb7e11">
      <UserInfo>
        <DisplayName/>
        <AccountId xsi:nil="true"/>
        <AccountType/>
      </UserInfo>
    </Owner>
    <Students xmlns="f06c5ff6-36e3-4eb2-ad11-9fcd78bb7e11">
      <UserInfo>
        <DisplayName/>
        <AccountId xsi:nil="true"/>
        <AccountType/>
      </UserInfo>
    </Students>
    <NotebookType xmlns="f06c5ff6-36e3-4eb2-ad11-9fcd78bb7e11" xsi:nil="true"/>
    <CultureName xmlns="f06c5ff6-36e3-4eb2-ad11-9fcd78bb7e11" xsi:nil="true"/>
    <Student_Groups xmlns="f06c5ff6-36e3-4eb2-ad11-9fcd78bb7e11">
      <UserInfo>
        <DisplayName/>
        <AccountId xsi:nil="true"/>
        <AccountType/>
      </UserInfo>
    </Student_Groups>
    <LMS_Mappings xmlns="f06c5ff6-36e3-4eb2-ad11-9fcd78bb7e11" xsi:nil="true"/>
    <IsNotebookLocked xmlns="f06c5ff6-36e3-4eb2-ad11-9fcd78bb7e11" xsi:nil="true"/>
    <Templates xmlns="f06c5ff6-36e3-4eb2-ad11-9fcd78bb7e11" xsi:nil="true"/>
    <Self_Registration_Enabled xmlns="f06c5ff6-36e3-4eb2-ad11-9fcd78bb7e11" xsi:nil="true"/>
    <Distribution_Groups xmlns="f06c5ff6-36e3-4eb2-ad11-9fcd78bb7e11" xsi:nil="true"/>
    <AppVersion xmlns="f06c5ff6-36e3-4eb2-ad11-9fcd78bb7e1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71F5B633C94AA4586ACA5963A6AA9CB" ma:contentTypeVersion="34" ma:contentTypeDescription="Create a new document." ma:contentTypeScope="" ma:versionID="beb3bfafcb7b46a985a192f092f015d1">
  <xsd:schema xmlns:xsd="http://www.w3.org/2001/XMLSchema" xmlns:xs="http://www.w3.org/2001/XMLSchema" xmlns:p="http://schemas.microsoft.com/office/2006/metadata/properties" xmlns:ns3="eaf5836d-9a0d-455a-845a-f1c70d68c7ec" xmlns:ns4="f06c5ff6-36e3-4eb2-ad11-9fcd78bb7e11" targetNamespace="http://schemas.microsoft.com/office/2006/metadata/properties" ma:root="true" ma:fieldsID="e354e74e8a49dbe80a6c557d1c235ced" ns3:_="" ns4:_="">
    <xsd:import namespace="eaf5836d-9a0d-455a-845a-f1c70d68c7ec"/>
    <xsd:import namespace="f06c5ff6-36e3-4eb2-ad11-9fcd78bb7e11"/>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EventHashCode" minOccurs="0"/>
                <xsd:element ref="ns4:MediaServiceGenerationTime" minOccurs="0"/>
                <xsd:element ref="ns4:MediaServiceDateTaken" minOccurs="0"/>
                <xsd:element ref="ns4:MediaServiceAutoTags" minOccurs="0"/>
                <xsd:element ref="ns4:MediaServiceOCR" minOccurs="0"/>
                <xsd:element ref="ns4:MediaServiceAutoKeyPoints" minOccurs="0"/>
                <xsd:element ref="ns4:MediaServiceKeyPoints"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Distribution_Groups" minOccurs="0"/>
                <xsd:element ref="ns4:LMS_Mapping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f5836d-9a0d-455a-845a-f1c70d68c7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06c5ff6-36e3-4eb2-ad11-9fcd78bb7e1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NotebookType" ma:index="22" nillable="true" ma:displayName="Notebook Type" ma:internalName="NotebookType">
      <xsd:simpleType>
        <xsd:restriction base="dms:Text"/>
      </xsd:simpleType>
    </xsd:element>
    <xsd:element name="FolderType" ma:index="23" nillable="true" ma:displayName="Folder Type" ma:internalName="FolderType">
      <xsd:simpleType>
        <xsd:restriction base="dms:Text"/>
      </xsd:simpleType>
    </xsd:element>
    <xsd:element name="CultureName" ma:index="24" nillable="true" ma:displayName="Culture Name" ma:internalName="CultureName">
      <xsd:simpleType>
        <xsd:restriction base="dms:Text"/>
      </xsd:simpleType>
    </xsd:element>
    <xsd:element name="AppVersion" ma:index="25" nillable="true" ma:displayName="App Version" ma:internalName="AppVersion">
      <xsd:simpleType>
        <xsd:restriction base="dms:Text"/>
      </xsd:simpleType>
    </xsd:element>
    <xsd:element name="TeamsChannelId" ma:index="26" nillable="true" ma:displayName="Teams Channel Id" ma:internalName="TeamsChannelId">
      <xsd:simpleType>
        <xsd:restriction base="dms:Text"/>
      </xsd:simpleType>
    </xsd:element>
    <xsd:element name="Owner" ma:index="27"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8" nillable="true" ma:displayName="Math Settings" ma:internalName="Math_Settings">
      <xsd:simpleType>
        <xsd:restriction base="dms:Text"/>
      </xsd:simpleType>
    </xsd:element>
    <xsd:element name="DefaultSectionNames" ma:index="29" nillable="true" ma:displayName="Default Section Names" ma:internalName="DefaultSectionNames">
      <xsd:simpleType>
        <xsd:restriction base="dms:Note">
          <xsd:maxLength value="255"/>
        </xsd:restriction>
      </xsd:simpleType>
    </xsd:element>
    <xsd:element name="Templates" ma:index="30" nillable="true" ma:displayName="Templates" ma:internalName="Templates">
      <xsd:simpleType>
        <xsd:restriction base="dms:Note">
          <xsd:maxLength value="255"/>
        </xsd:restriction>
      </xsd:simpleType>
    </xsd:element>
    <xsd:element name="Teachers" ma:index="3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4" nillable="true" ma:displayName="Distribution Groups" ma:internalName="Distribution_Groups">
      <xsd:simpleType>
        <xsd:restriction base="dms:Note">
          <xsd:maxLength value="255"/>
        </xsd:restriction>
      </xsd:simpleType>
    </xsd:element>
    <xsd:element name="LMS_Mappings" ma:index="35" nillable="true" ma:displayName="LMS Mappings" ma:internalName="LMS_Mappings">
      <xsd:simpleType>
        <xsd:restriction base="dms:Note">
          <xsd:maxLength value="255"/>
        </xsd:restriction>
      </xsd:simpleType>
    </xsd:element>
    <xsd:element name="Invited_Teachers" ma:index="36" nillable="true" ma:displayName="Invited Teachers" ma:internalName="Invited_Teachers">
      <xsd:simpleType>
        <xsd:restriction base="dms:Note">
          <xsd:maxLength value="255"/>
        </xsd:restriction>
      </xsd:simpleType>
    </xsd:element>
    <xsd:element name="Invited_Students" ma:index="37" nillable="true" ma:displayName="Invited Students" ma:internalName="Invited_Students">
      <xsd:simpleType>
        <xsd:restriction base="dms:Note">
          <xsd:maxLength value="255"/>
        </xsd:restriction>
      </xsd:simpleType>
    </xsd:element>
    <xsd:element name="Self_Registration_Enabled" ma:index="38" nillable="true" ma:displayName="Self Registration Enabled" ma:internalName="Self_Registration_Enabled">
      <xsd:simpleType>
        <xsd:restriction base="dms:Boolean"/>
      </xsd:simpleType>
    </xsd:element>
    <xsd:element name="Has_Teacher_Only_SectionGroup" ma:index="39" nillable="true" ma:displayName="Has Teacher Only SectionGroup" ma:internalName="Has_Teacher_Only_SectionGroup">
      <xsd:simpleType>
        <xsd:restriction base="dms:Boolean"/>
      </xsd:simpleType>
    </xsd:element>
    <xsd:element name="Is_Collaboration_Space_Locked" ma:index="40" nillable="true" ma:displayName="Is Collaboration Space Locked" ma:internalName="Is_Collaboration_Space_Locked">
      <xsd:simpleType>
        <xsd:restriction base="dms:Boolean"/>
      </xsd:simpleType>
    </xsd:element>
    <xsd:element name="IsNotebookLocked" ma:index="41" nillable="true" ma:displayName="Is Notebook Locked" ma:internalName="IsNotebookLock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56289F-0ED7-455A-B737-02C02DDB016B}">
  <ds:schemaRefs>
    <ds:schemaRef ds:uri="http://purl.org/dc/elements/1.1/"/>
    <ds:schemaRef ds:uri="http://schemas.microsoft.com/office/2006/documentManagement/types"/>
    <ds:schemaRef ds:uri="eaf5836d-9a0d-455a-845a-f1c70d68c7ec"/>
    <ds:schemaRef ds:uri="http://purl.org/dc/terms/"/>
    <ds:schemaRef ds:uri="f06c5ff6-36e3-4eb2-ad11-9fcd78bb7e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F2783F1-7994-4BAE-8C85-FF1EB3AABE51}">
  <ds:schemaRefs>
    <ds:schemaRef ds:uri="http://schemas.microsoft.com/sharepoint/v3/contenttype/forms"/>
  </ds:schemaRefs>
</ds:datastoreItem>
</file>

<file path=customXml/itemProps3.xml><?xml version="1.0" encoding="utf-8"?>
<ds:datastoreItem xmlns:ds="http://schemas.openxmlformats.org/officeDocument/2006/customXml" ds:itemID="{F0FE20CA-FD80-474A-83B8-64F40B97D7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f5836d-9a0d-455a-845a-f1c70d68c7ec"/>
    <ds:schemaRef ds:uri="f06c5ff6-36e3-4eb2-ad11-9fcd78bb7e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565</Words>
  <Application>Microsoft Office PowerPoint</Application>
  <PresentationFormat>Widescreen</PresentationFormat>
  <Paragraphs>129</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Calibri</vt:lpstr>
      <vt:lpstr>Century Gothic</vt:lpstr>
      <vt:lpstr>Freestyle Script</vt:lpstr>
      <vt:lpstr>Gill Sans MT</vt:lpstr>
      <vt:lpstr>Segoe UI</vt:lpstr>
      <vt:lpstr>Wingdings</vt:lpstr>
      <vt:lpstr>Wingdings 2</vt:lpstr>
      <vt:lpstr>Dividend</vt:lpstr>
      <vt:lpstr>Denman Elementary  School improvement plan</vt:lpstr>
      <vt:lpstr>situation</vt:lpstr>
      <vt:lpstr>mission</vt:lpstr>
      <vt:lpstr>strengths</vt:lpstr>
      <vt:lpstr>Areas to improve</vt:lpstr>
      <vt:lpstr>2018-2019 student growth Data</vt:lpstr>
      <vt:lpstr>2018-2019 Student Growth Data</vt:lpstr>
      <vt:lpstr>goals</vt:lpstr>
      <vt:lpstr>Instruction Hot rocks</vt:lpstr>
      <vt:lpstr>Systems hot rocks</vt:lpstr>
      <vt:lpstr>Leadership hot rocks</vt:lpstr>
      <vt:lpstr>Culture hot rocks</vt:lpstr>
      <vt:lpstr>Student growth goals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Denman Elementary  School improvement plan</dc:title>
  <dc:creator>Maynard, Erica</dc:creator>
  <cp:lastModifiedBy>Cook, Patricia</cp:lastModifiedBy>
  <cp:revision>1</cp:revision>
  <dcterms:created xsi:type="dcterms:W3CDTF">2019-09-03T20:06:04Z</dcterms:created>
  <dcterms:modified xsi:type="dcterms:W3CDTF">2019-09-03T20:22:47Z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0x010100D71F5B633C94AA4586ACA5963A6AA9CB</vt:lpwstr>
  </property>
</Properties>
</file>