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82" r:id="rId3"/>
    <p:sldId id="283" r:id="rId4"/>
    <p:sldId id="28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53078-268F-352C-9D79-C8F51946B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DB7312-45A2-B5CD-F2C0-7EE4C9577C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CAF4AB-F2DE-59F6-1C59-53C8737D4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0CD3F7-6195-B6E8-E8CF-B41F88E16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8CFB2A-1152-5419-AD78-85F3C226B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80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B97CD-56BD-E562-E479-55A63D03C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98EF3A-EE70-C2D8-522D-3A7D2A81CE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A8D1D-E4E9-11DC-E651-A345B0BA7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80788-9AC6-E570-BDA2-90FDE2216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784C79-0F4D-B38C-CA6A-279EBF722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956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5A95CE-4D18-22CA-D5F2-44F43C1B18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6FE4FC-02C7-76CF-E3A3-702541C457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8FF56-0409-5483-F580-A7439FFD9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EC7E72-5DAF-D2E5-543A-F3BC6D3FA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D15774-C303-870C-D679-D8DFB28CB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296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298A3-B4D9-8772-B82E-ACF1A8A13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1B1F1-402B-17DF-B05F-4D88211F4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671FE6-EF6D-25EA-8212-0FF0A2167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6E929-B02C-8C72-6CDB-98F4F408B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114D8-02A6-E702-F794-587301369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072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04E19-FE92-AB38-C145-F8E399D80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DA46C8-E3C7-E2C2-99CA-C287D616A3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882CE0-7C79-A653-DD3C-B1317B47F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805AD9-4CCF-5EE8-35C6-B64B2B366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34EACB-11D6-3D13-A7DE-FBB5148B3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30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049F9-D7DA-4679-61C0-284BB94A9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0AE92A-3669-CBC6-128B-C84C9D2CA1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8926E2-4A00-5B5B-9ED4-3E7457BF48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57E67A-374E-91ED-0146-CD1FA772B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855406-FC8B-DBF7-4E24-4001B9ED2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24178E-8618-E695-B348-66D1739A2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327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1CFBC-3405-15A9-D06C-D7C7E2FEC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512447-6271-9A90-7B3B-EB0403BFD5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4111E6-3325-BED4-DF3A-1F9B806AC8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4943FB-D612-2CDE-067B-6D72C01874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2995A1-B25A-9BFF-FE74-81EED5105E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FE0D3B-D5E3-B7F2-D777-74F694386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27A5BA-E87A-5757-EDA2-3DBCBC07A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102393-C713-20C6-FD4C-DF9492E2B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117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661F9-F4CF-ACBB-7C89-9A29B5D73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BAE6D9-F540-DD1E-68F5-0BEA3DC0E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A0E837-6EEF-FAA7-F661-D27914F1D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2E5AEA-1AA4-E7EE-09F9-B0ADD663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036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413E6E-B847-5F63-020A-78CD82639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FD0259-A3C6-75D5-C05B-AB8F19CFA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D8C94D-0FF2-A257-721A-C390019D8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023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A9211-00FC-9BF5-812F-12946CF0B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E11D8-7AFE-0D36-35A4-29A696362E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9F14B0-E28A-3D74-8550-120B120F7B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5CA3C1-00E0-2A50-F6C8-D14EFB8A3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673813-8D65-2F1D-5E9F-92F86260B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869697-3F14-671D-61EB-7B3C7DB23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49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4789E-9B2E-C651-0D9E-346AE9C91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59AB74-4038-EAD7-9CFC-6EE891E0D2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C916DB-F1CC-18E4-3241-665CE0313F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69E362-3016-6AAB-DF8F-F248D70B6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E1E78F-12D5-FBA1-F85D-4B95FE02E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37E2AB-1641-348E-840E-3C2F9913D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575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49018E-5651-47A7-335C-2E90BE306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B9F7DE-9DF4-8E78-3639-397782F11B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7D591-F044-C3F7-019E-67AC273626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FE08C8-B4D3-89A9-BA4E-6F0AE570C7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A680C2-EC09-4A3E-4EAE-6819F8BA3C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032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FC414CA-3378-4230-8AD7-F15797F05195}"/>
              </a:ext>
            </a:extLst>
          </p:cNvPr>
          <p:cNvGraphicFramePr>
            <a:graphicFrameLocks noGrp="1"/>
          </p:cNvGraphicFramePr>
          <p:nvPr/>
        </p:nvGraphicFramePr>
        <p:xfrm>
          <a:off x="174928" y="208230"/>
          <a:ext cx="11811859" cy="65583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9968">
                  <a:extLst>
                    <a:ext uri="{9D8B030D-6E8A-4147-A177-3AD203B41FA5}">
                      <a16:colId xmlns:a16="http://schemas.microsoft.com/office/drawing/2014/main" val="3012216606"/>
                    </a:ext>
                  </a:extLst>
                </a:gridCol>
                <a:gridCol w="3651891">
                  <a:extLst>
                    <a:ext uri="{9D8B030D-6E8A-4147-A177-3AD203B41FA5}">
                      <a16:colId xmlns:a16="http://schemas.microsoft.com/office/drawing/2014/main" val="3728884743"/>
                    </a:ext>
                  </a:extLst>
                </a:gridCol>
              </a:tblGrid>
              <a:tr h="642622">
                <a:tc gridSpan="2"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Early Childhood and Family Center School </a:t>
                      </a:r>
                      <a:r>
                        <a:rPr lang="en-US"/>
                        <a:t>Improvement 2022-2023</a:t>
                      </a:r>
                      <a:br>
                        <a:rPr lang="en-US"/>
                      </a:br>
                      <a:r>
                        <a:rPr lang="en-US" b="0" i="1">
                          <a:latin typeface="Bookman Old Style"/>
                        </a:rPr>
                        <a:t>Focus for Excellence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466197"/>
                  </a:ext>
                </a:extLst>
              </a:tr>
              <a:tr h="361899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Goal 1- Student Achievement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Alignment to District Q Goal 1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30734"/>
                  </a:ext>
                </a:extLst>
              </a:tr>
              <a:tr h="1456428">
                <a:tc>
                  <a:txBody>
                    <a:bodyPr/>
                    <a:lstStyle/>
                    <a:p>
                      <a:r>
                        <a:rPr lang="en-US" sz="1600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Students will increase letter and number knowledge. Growth of letter and number knowledge will be determined by the September 2022/Beginning of the year benchmark data. 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200" b="0">
                          <a:latin typeface="+mn-lt"/>
                        </a:rPr>
                      </a:br>
                      <a:endParaRPr lang="en-US" sz="1200" b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  <a:t>QPS WILL increase student achievement and growth in grades PK-12.</a:t>
                      </a:r>
                      <a:br>
                        <a:rPr lang="en-US" sz="1400" b="1" i="1">
                          <a:solidFill>
                            <a:srgbClr val="3B3838"/>
                          </a:solidFill>
                          <a:latin typeface="+mn-lt"/>
                        </a:rPr>
                      </a:br>
                      <a:br>
                        <a:rPr lang="en-US" sz="1400" b="1" i="1">
                          <a:solidFill>
                            <a:srgbClr val="3B3838"/>
                          </a:solidFill>
                          <a:latin typeface="+mn-lt"/>
                        </a:rPr>
                      </a:br>
                      <a:r>
                        <a:rPr lang="en-US" sz="1000" b="1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  <a:t>*</a:t>
                      </a:r>
                      <a:r>
                        <a:rPr lang="en-US" sz="1000" b="0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  <a:t>Evidenced by: State and local assessment data and MTSS intervention data.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rgbClr val="548235"/>
                          </a:solidFill>
                          <a:latin typeface="+mn-lt"/>
                        </a:rPr>
                      </a:br>
                      <a:r>
                        <a:rPr lang="en-US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>
                        <a:solidFill>
                          <a:srgbClr val="548235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288193"/>
                  </a:ext>
                </a:extLst>
              </a:tr>
              <a:tr h="361899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Evidenced by: </a:t>
                      </a:r>
                      <a:r>
                        <a:rPr lang="en-US" sz="1400" i="0">
                          <a:solidFill>
                            <a:schemeClr val="bg1"/>
                          </a:solidFill>
                        </a:rPr>
                        <a:t>(Data/Monitoring)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624852"/>
                  </a:ext>
                </a:extLst>
              </a:tr>
              <a:tr h="1227969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6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 identification (Students ID their name from a sample of 3 names)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6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Number count (Students rote count to 5)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6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Weekly classroom tracking- report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6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Reflection on weekly reported data at PLCs- Monthly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438784"/>
                  </a:ext>
                </a:extLst>
              </a:tr>
              <a:tr h="361899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School Tasks and Staff Professional Development to Support Goal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165852"/>
                  </a:ext>
                </a:extLst>
              </a:tr>
              <a:tr h="2141806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6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Instructional coach will teach data collection system and practices at the first PLC meeting and provide support to staff thereafter.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19720"/>
                  </a:ext>
                </a:extLst>
              </a:tr>
            </a:tbl>
          </a:graphicData>
        </a:graphic>
      </p:graphicFrame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AC2EC35-0A7B-48D9-AC32-C35A4BD10C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0936" y="1305531"/>
            <a:ext cx="1342258" cy="993271"/>
          </a:xfrm>
          <a:prstGeom prst="rect">
            <a:avLst/>
          </a:prstGeom>
        </p:spPr>
      </p:pic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78E4BFB4-11FA-0FE0-7A85-C1EDC64E583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06"/>
          <a:stretch/>
        </p:blipFill>
        <p:spPr>
          <a:xfrm>
            <a:off x="8519310" y="4769005"/>
            <a:ext cx="3367888" cy="18807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8787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FC414CA-3378-4230-8AD7-F15797F05195}"/>
              </a:ext>
            </a:extLst>
          </p:cNvPr>
          <p:cNvGraphicFramePr>
            <a:graphicFrameLocks noGrp="1"/>
          </p:cNvGraphicFramePr>
          <p:nvPr/>
        </p:nvGraphicFramePr>
        <p:xfrm>
          <a:off x="289711" y="203705"/>
          <a:ext cx="11660863" cy="64505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55655">
                  <a:extLst>
                    <a:ext uri="{9D8B030D-6E8A-4147-A177-3AD203B41FA5}">
                      <a16:colId xmlns:a16="http://schemas.microsoft.com/office/drawing/2014/main" val="3012216606"/>
                    </a:ext>
                  </a:extLst>
                </a:gridCol>
                <a:gridCol w="3605208">
                  <a:extLst>
                    <a:ext uri="{9D8B030D-6E8A-4147-A177-3AD203B41FA5}">
                      <a16:colId xmlns:a16="http://schemas.microsoft.com/office/drawing/2014/main" val="3728884743"/>
                    </a:ext>
                  </a:extLst>
                </a:gridCol>
              </a:tblGrid>
              <a:tr h="751476">
                <a:tc gridSpan="2"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Early Childhood and Family Center School </a:t>
                      </a:r>
                      <a:r>
                        <a:rPr lang="en-US"/>
                        <a:t>Improvement 2022-2023</a:t>
                      </a:r>
                      <a:br>
                        <a:rPr lang="en-US"/>
                      </a:br>
                      <a:r>
                        <a:rPr lang="en-US" b="0" i="1">
                          <a:latin typeface="Bookman Old Style" panose="02050604050505020204" pitchFamily="18" charset="0"/>
                        </a:rPr>
                        <a:t>Focus for Excellence</a:t>
                      </a:r>
                      <a:endParaRPr lang="en-US" b="0" i="1">
                        <a:latin typeface="+mn-lt"/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466197"/>
                  </a:ext>
                </a:extLst>
              </a:tr>
              <a:tr h="432669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Goal 2- Instructional Practice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Alignment to District Q Goal 2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30734"/>
                  </a:ext>
                </a:extLst>
              </a:tr>
              <a:tr h="12813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 of teachers will teach Second Step lessons daily</a:t>
                      </a:r>
                    </a:p>
                    <a:p>
                      <a:endParaRPr 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200" b="0" i="0">
                          <a:latin typeface="+mn-lt"/>
                        </a:rPr>
                      </a:br>
                      <a:endParaRPr lang="en-US" sz="1200" b="0" i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>
                          <a:latin typeface="+mn-lt"/>
                        </a:rPr>
                        <a:t>QPS WILL utilize standards-based curriculum maps to ensure a guaranteed and viable curriculum is provided for all students and work in professional learning communities to plan for instruction that promotes critical thinking, collaboration, creativity, and engagement.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200" b="1" i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</a:br>
                      <a:br>
                        <a:rPr lang="en-US" sz="1200" b="1" i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</a:br>
                      <a:r>
                        <a:rPr lang="en-US" sz="1000" b="1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  <a:t>*</a:t>
                      </a:r>
                      <a:r>
                        <a:rPr lang="en-US" sz="1000" b="0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  <a:t>Evidenced by: School culture data, instructional practices data, state and local assessment data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200" b="1" i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 sz="1200" i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288193"/>
                  </a:ext>
                </a:extLst>
              </a:tr>
              <a:tr h="432669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Evidenced by: </a:t>
                      </a:r>
                      <a:r>
                        <a:rPr lang="en-US" i="0">
                          <a:solidFill>
                            <a:schemeClr val="bg1"/>
                          </a:solidFill>
                        </a:rPr>
                        <a:t>(Data/Monitoring)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624852"/>
                  </a:ext>
                </a:extLst>
              </a:tr>
              <a:tr h="1502954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Monthly classroom observations data (during Second Step scheduled time)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Analyze MTSS tiered data (Universal tier- monthly, Tiered data-Weekly)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438784"/>
                  </a:ext>
                </a:extLst>
              </a:tr>
              <a:tr h="432669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School Tasks and Staff Professional Development to Support Goal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165852"/>
                  </a:ext>
                </a:extLst>
              </a:tr>
              <a:tr h="1616813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600"/>
                        <a:t>Grounding of Second Step Curriculum with all staff on August 15</a:t>
                      </a:r>
                      <a:r>
                        <a:rPr lang="en-US" sz="1600" baseline="30000"/>
                        <a:t>th</a:t>
                      </a:r>
                      <a:r>
                        <a:rPr lang="en-US" sz="1600"/>
                        <a:t>- Teacher Institute.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600"/>
                        <a:t>SEL Coach will share and teacher staff the Second Step curriculum map/pacing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600"/>
                        <a:t>SEL Coach will support individual staff with implementation and provide on-going support at PLC meetings.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19720"/>
                  </a:ext>
                </a:extLst>
              </a:tr>
            </a:tbl>
          </a:graphicData>
        </a:graphic>
      </p:graphicFrame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AC2EC35-0A7B-48D9-AC32-C35A4BD10C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2614" y="1453716"/>
            <a:ext cx="1342258" cy="993271"/>
          </a:xfrm>
          <a:prstGeom prst="rect">
            <a:avLst/>
          </a:prstGeom>
        </p:spPr>
      </p:pic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DAD9CF1C-D664-A24B-7813-2BBDD6280AD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06"/>
          <a:stretch/>
        </p:blipFill>
        <p:spPr>
          <a:xfrm>
            <a:off x="8558048" y="4662533"/>
            <a:ext cx="3274832" cy="18287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64976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FC414CA-3378-4230-8AD7-F15797F05195}"/>
              </a:ext>
            </a:extLst>
          </p:cNvPr>
          <p:cNvGraphicFramePr>
            <a:graphicFrameLocks noGrp="1"/>
          </p:cNvGraphicFramePr>
          <p:nvPr/>
        </p:nvGraphicFramePr>
        <p:xfrm>
          <a:off x="280657" y="244444"/>
          <a:ext cx="11579383" cy="64098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99367">
                  <a:extLst>
                    <a:ext uri="{9D8B030D-6E8A-4147-A177-3AD203B41FA5}">
                      <a16:colId xmlns:a16="http://schemas.microsoft.com/office/drawing/2014/main" val="3012216606"/>
                    </a:ext>
                  </a:extLst>
                </a:gridCol>
                <a:gridCol w="3580016">
                  <a:extLst>
                    <a:ext uri="{9D8B030D-6E8A-4147-A177-3AD203B41FA5}">
                      <a16:colId xmlns:a16="http://schemas.microsoft.com/office/drawing/2014/main" val="3728884743"/>
                    </a:ext>
                  </a:extLst>
                </a:gridCol>
              </a:tblGrid>
              <a:tr h="746730">
                <a:tc gridSpan="2"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Early Childhood and Family Center School </a:t>
                      </a:r>
                      <a:r>
                        <a:rPr lang="en-US"/>
                        <a:t>Improvement 2022-2023</a:t>
                      </a:r>
                      <a:br>
                        <a:rPr lang="en-US"/>
                      </a:br>
                      <a:r>
                        <a:rPr lang="en-US" b="0" i="1">
                          <a:latin typeface="Bookman Old Style" panose="02050604050505020204" pitchFamily="18" charset="0"/>
                        </a:rPr>
                        <a:t>Focus for Excellence</a:t>
                      </a:r>
                      <a:endParaRPr lang="en-US" b="0" i="1">
                        <a:latin typeface="+mn-lt"/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466197"/>
                  </a:ext>
                </a:extLst>
              </a:tr>
              <a:tr h="429936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Goal 3- School Culture</a:t>
                      </a:r>
                    </a:p>
                  </a:txBody>
                  <a:tcPr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Alignment to District Q Goal 3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30734"/>
                  </a:ext>
                </a:extLst>
              </a:tr>
              <a:tr h="12732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 teachers will participate in peer observations cycles to create a culture of collaboration.</a:t>
                      </a:r>
                    </a:p>
                    <a:p>
                      <a:endParaRPr 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200" b="0">
                          <a:latin typeface="+mn-lt"/>
                        </a:rPr>
                      </a:br>
                      <a:endParaRPr lang="en-US" sz="1200" b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1">
                          <a:latin typeface="+mn-lt"/>
                        </a:rPr>
                        <a:t>QPS WILL maintain and safe, healthy, supportive and equitable environment for all students and staff.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200" b="1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</a:br>
                      <a:br>
                        <a:rPr lang="en-US" sz="1200" b="1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</a:br>
                      <a:r>
                        <a:rPr lang="en-US" sz="1000" b="1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  <a:t>*</a:t>
                      </a:r>
                      <a:r>
                        <a:rPr lang="en-US" sz="1000" b="0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  <a:t>Evidenced by: School Culture Data, Discipline Data, Teacher Retention data, and MTSS data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2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 sz="120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288193"/>
                  </a:ext>
                </a:extLst>
              </a:tr>
              <a:tr h="429936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Evidenced by: </a:t>
                      </a:r>
                      <a:r>
                        <a:rPr lang="en-US" i="0">
                          <a:solidFill>
                            <a:schemeClr val="bg1"/>
                          </a:solidFill>
                        </a:rPr>
                        <a:t>(Data/Monitoring)</a:t>
                      </a:r>
                    </a:p>
                  </a:txBody>
                  <a:tcPr>
                    <a:solidFill>
                      <a:srgbClr val="66006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624852"/>
                  </a:ext>
                </a:extLst>
              </a:tr>
              <a:tr h="1493462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Observation schedule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Observation notes and reflective questions to complete after the observation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6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438784"/>
                  </a:ext>
                </a:extLst>
              </a:tr>
              <a:tr h="429936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School Tasks and Staff Professional Development to Support Goal</a:t>
                      </a:r>
                    </a:p>
                  </a:txBody>
                  <a:tcPr>
                    <a:solidFill>
                      <a:srgbClr val="6600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165852"/>
                  </a:ext>
                </a:extLst>
              </a:tr>
              <a:tr h="1606602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Director/Coaches will share out the plan in August and ongoing, as needed.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Director/Coaches will use staff notes and reflection forms to determine what has been implemented and what areas still need support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PLC time to share observations with colleagues on takeaways from the observations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Observation share outs at staff meeting to expand the culture of collaboration with all staff</a:t>
                      </a:r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19720"/>
                  </a:ext>
                </a:extLst>
              </a:tr>
            </a:tbl>
          </a:graphicData>
        </a:graphic>
      </p:graphicFrame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AC2EC35-0A7B-48D9-AC32-C35A4BD10C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8293" y="1544250"/>
            <a:ext cx="1342258" cy="993271"/>
          </a:xfrm>
          <a:prstGeom prst="rect">
            <a:avLst/>
          </a:prstGeom>
        </p:spPr>
      </p:pic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DAD9CF1C-D664-A24B-7813-2BBDD6280AD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06"/>
          <a:stretch/>
        </p:blipFill>
        <p:spPr>
          <a:xfrm>
            <a:off x="8492778" y="4698748"/>
            <a:ext cx="3258620" cy="18197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60846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FC414CA-3378-4230-8AD7-F15797F05195}"/>
              </a:ext>
            </a:extLst>
          </p:cNvPr>
          <p:cNvGraphicFramePr>
            <a:graphicFrameLocks noGrp="1"/>
          </p:cNvGraphicFramePr>
          <p:nvPr/>
        </p:nvGraphicFramePr>
        <p:xfrm>
          <a:off x="363920" y="188799"/>
          <a:ext cx="11553914" cy="64582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81772">
                  <a:extLst>
                    <a:ext uri="{9D8B030D-6E8A-4147-A177-3AD203B41FA5}">
                      <a16:colId xmlns:a16="http://schemas.microsoft.com/office/drawing/2014/main" val="3012216606"/>
                    </a:ext>
                  </a:extLst>
                </a:gridCol>
                <a:gridCol w="3572142">
                  <a:extLst>
                    <a:ext uri="{9D8B030D-6E8A-4147-A177-3AD203B41FA5}">
                      <a16:colId xmlns:a16="http://schemas.microsoft.com/office/drawing/2014/main" val="3728884743"/>
                    </a:ext>
                  </a:extLst>
                </a:gridCol>
              </a:tblGrid>
              <a:tr h="916793">
                <a:tc gridSpan="2"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Early Childhood and Family Center </a:t>
                      </a:r>
                      <a:r>
                        <a:rPr lang="en-US"/>
                        <a:t>School Improvement 2022-2023</a:t>
                      </a:r>
                      <a:br>
                        <a:rPr lang="en-US"/>
                      </a:br>
                      <a:r>
                        <a:rPr lang="en-US" b="0" i="1">
                          <a:latin typeface="Bookman Old Style"/>
                        </a:rPr>
                        <a:t>Focus for Excellence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466197"/>
                  </a:ext>
                </a:extLst>
              </a:tr>
              <a:tr h="509329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Goal 4- Parent/Community Partnerships</a:t>
                      </a:r>
                    </a:p>
                  </a:txBody>
                  <a:tcP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Alignment to District Q Goal 4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30734"/>
                  </a:ext>
                </a:extLst>
              </a:tr>
              <a:tr h="1018659">
                <a:tc>
                  <a:txBody>
                    <a:bodyPr/>
                    <a:lstStyle/>
                    <a:p>
                      <a:r>
                        <a:rPr lang="en-US" sz="1400" i="1">
                          <a:latin typeface="Century Gothic" panose="020B0502020202020204" pitchFamily="34" charset="0"/>
                        </a:rPr>
                        <a:t>100% of classrooms will report ¼ of student families represented at a minimum of 2 family engagement events and activities.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0" i="0">
                          <a:latin typeface="+mn-lt"/>
                        </a:rPr>
                      </a:br>
                      <a:endParaRPr lang="en-US" sz="1400" b="0" i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0">
                          <a:solidFill>
                            <a:srgbClr val="548235"/>
                          </a:solidFill>
                          <a:latin typeface="+mn-lt"/>
                        </a:rPr>
                      </a:br>
                      <a:r>
                        <a:rPr lang="en-US" sz="1200" b="1">
                          <a:latin typeface="+mn-lt"/>
                        </a:rPr>
                        <a:t>QPS WILL strengthen parent support and community engagement by building positive relationships and communication between parents, families, schools and community to foster success for all students.</a:t>
                      </a:r>
                      <a:endParaRPr lang="en-US" sz="120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i="0">
                          <a:latin typeface="+mn-lt"/>
                        </a:rPr>
                      </a:br>
                      <a:endParaRPr lang="en-US" sz="1400" i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i="1">
                          <a:latin typeface="+mn-lt"/>
                        </a:rPr>
                        <a:t>Evidenced by: Attendance and truancy data, parent event attendance data, parent survey data, discipline data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288193"/>
                  </a:ext>
                </a:extLst>
              </a:tr>
              <a:tr h="509329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Evidenced by: </a:t>
                      </a:r>
                      <a:r>
                        <a:rPr lang="en-US" i="0">
                          <a:solidFill>
                            <a:schemeClr val="bg1"/>
                          </a:solidFill>
                        </a:rPr>
                        <a:t>(Data/Monitoring)</a:t>
                      </a:r>
                    </a:p>
                  </a:txBody>
                  <a:tcPr>
                    <a:solidFill>
                      <a:srgbClr val="0099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624852"/>
                  </a:ext>
                </a:extLst>
              </a:tr>
              <a:tr h="753808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Family sign-in sheets monitored and reported to FSS coordinator by Family Support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Specialists and/or staff member supervising events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438784"/>
                  </a:ext>
                </a:extLst>
              </a:tr>
              <a:tr h="509329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School Tasks and Staff Professional Development to Support Goal</a:t>
                      </a:r>
                    </a:p>
                  </a:txBody>
                  <a:tcPr>
                    <a:solidFill>
                      <a:srgbClr val="0099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165852"/>
                  </a:ext>
                </a:extLst>
              </a:tr>
              <a:tr h="2241042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Leadership share our plan/purpose to all staff- August 15</a:t>
                      </a:r>
                      <a:r>
                        <a:rPr lang="en-US" sz="1400" baseline="30000">
                          <a:latin typeface="Century Gothic" panose="020B0502020202020204" pitchFamily="34" charset="0"/>
                        </a:rPr>
                        <a:t>th</a:t>
                      </a:r>
                      <a:endParaRPr lang="en-US" sz="1400">
                        <a:latin typeface="Century Gothic" panose="020B050202020202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Family Support Specialist (FSS) Coordinator/ Instructional Coach will teach the importance to teachers by Sept. 14 PLC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FSS report to coordinator in monthly report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FSS Coordinator reports to leadership (Monthly)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FSS Coordinator/Director shares data to staff monthly (staff meeting or staff newsletter)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19720"/>
                  </a:ext>
                </a:extLst>
              </a:tr>
            </a:tbl>
          </a:graphicData>
        </a:graphic>
      </p:graphicFrame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AC2EC35-0A7B-48D9-AC32-C35A4BD10C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7510" y="1668603"/>
            <a:ext cx="1342258" cy="993271"/>
          </a:xfrm>
          <a:prstGeom prst="rect">
            <a:avLst/>
          </a:prstGeom>
        </p:spPr>
      </p:pic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B455FA07-5330-33E0-F411-9E6DF390C44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06"/>
          <a:stretch/>
        </p:blipFill>
        <p:spPr>
          <a:xfrm>
            <a:off x="8559756" y="4736691"/>
            <a:ext cx="3177766" cy="17745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31173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699</Words>
  <Application>Microsoft Office PowerPoint</Application>
  <PresentationFormat>Widescreen</PresentationFormat>
  <Paragraphs>78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Bookman Old Style</vt:lpstr>
      <vt:lpstr>Calibri</vt:lpstr>
      <vt:lpstr>Calibri Light</vt:lpstr>
      <vt:lpstr>Century Gothic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Dinkheller, Kimberly</dc:creator>
  <cp:lastModifiedBy>Dinkheller, Kimberly</cp:lastModifiedBy>
  <cp:revision>1</cp:revision>
  <dcterms:created xsi:type="dcterms:W3CDTF">2023-09-11T20:04:22Z</dcterms:created>
  <dcterms:modified xsi:type="dcterms:W3CDTF">2023-09-11T20:05:19Z</dcterms:modified>
</cp:coreProperties>
</file>