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95" r:id="rId5"/>
    <p:sldId id="321" r:id="rId6"/>
    <p:sldId id="1117" r:id="rId7"/>
    <p:sldId id="1108" r:id="rId8"/>
    <p:sldId id="1118" r:id="rId9"/>
    <p:sldId id="1121" r:id="rId10"/>
    <p:sldId id="1119" r:id="rId11"/>
    <p:sldId id="112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7AC36-32C3-40E2-B994-34F52F1C6F30}" type="datetimeFigureOut">
              <a:t>7/14/2024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7D9B0-F961-4A91-8CCE-8C10A8BD9B80}" type="slidenum">
              <a:t>‹#›</a:t>
            </a:fld>
            <a:endParaRPr lang="en-US"/>
          </a:p>
        </p:txBody>
      </p:sp>
    </p:spTree>
    <p:extLst>
      <p:ext uri="{BB962C8B-B14F-4D97-AF65-F5344CB8AC3E}">
        <p14:creationId xmlns:p14="http://schemas.microsoft.com/office/powerpoint/2010/main" val="425855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F5CD-ADB4-1946-E8D1-8D659B5516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9CAC83-1B43-0CA9-FF50-A731823C2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5D686F-7232-C5DE-137F-A7E800713892}"/>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BC24B99E-BA67-3E96-A218-B0934BF9F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B8996-2571-BC44-736B-7EB537B9B1A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05968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EBCB-CA7B-853D-25CE-FD1EDFACD1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6CBFC7-E809-8C78-1923-1AA06C122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A2F43A-24D9-BDB1-9511-6B3B310504F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662D18F-D09C-DE3E-F62F-43B01D1D4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C347E-2574-791E-0A33-B3F7CCF36F5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04790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1EFD0-81E6-4695-285F-E87EDB1E7A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90E8AF-A37F-BE52-658C-B25BA97B2D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6B3B9-6F2A-3903-AA43-D9DF9DBA2F3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1BB00744-79EC-45CB-B689-BFCCA5D5F6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C930D-A058-BB84-FDCB-60A3F24E2182}"/>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125979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4D3-C213-388F-8299-F62A93617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7882DC-3930-6971-5DFF-1BC8B89C90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452F2-6A46-2EE0-4543-4D36427B0BF7}"/>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1DE9F1B-B3E6-3488-3FFD-27E345155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76FB6-CA22-BAE2-A28C-F27BA6FB077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824069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AEE9-0A60-2C32-29B5-36A7B5814B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FFE34-60FC-66C2-B982-81A33A6E218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BF8DCE-7AFA-D066-8283-58A6F098503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32CD88A8-1ECA-494E-D29E-B6EC87C11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62BE7-B0BB-9302-18A8-9029DB02D08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16577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3C9-4CD9-6076-1FAC-6CF2EDE2E2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28343-4FC7-3967-2A3F-D97154BB0E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AE1F8A-072D-2E6F-7705-891EF6FC3E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BF9387-6667-58E4-246E-9C07F23B946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3A44B18E-96F0-4E66-9521-D4252CE740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702541-4F67-CFA4-F1AA-D15B8F54094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608657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F5CF-3FCA-537D-0E29-AE6D5AB528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194C-BC1B-8E72-A660-A69BB75844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E4FA7A-035F-275C-A527-CB15EF066D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E6C8FA-2775-A62E-99F9-7EA05DA16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13445-44F7-09A6-63C0-F705E3C6BB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4DADE5-3605-E35E-B055-500781EDE814}"/>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8" name="Footer Placeholder 7">
            <a:extLst>
              <a:ext uri="{FF2B5EF4-FFF2-40B4-BE49-F238E27FC236}">
                <a16:creationId xmlns:a16="http://schemas.microsoft.com/office/drawing/2014/main" id="{B75E227B-1BBF-F43D-3711-BA67338DE2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B0C14-CD2B-4EA0-3C3F-80200E447993}"/>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49602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31F3A-0897-6DA4-C9CD-4741A5DDEA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34BB7-0780-3206-52CF-AB06FBE03C96}"/>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4" name="Footer Placeholder 3">
            <a:extLst>
              <a:ext uri="{FF2B5EF4-FFF2-40B4-BE49-F238E27FC236}">
                <a16:creationId xmlns:a16="http://schemas.microsoft.com/office/drawing/2014/main" id="{FDEDC71C-6034-BFBE-5FC1-B8D30043C1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227B77-CB03-12F1-3547-C1B1D2E3142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80843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3E8E5E-A8AE-40CC-7077-4A1138E1E70A}"/>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3" name="Footer Placeholder 2">
            <a:extLst>
              <a:ext uri="{FF2B5EF4-FFF2-40B4-BE49-F238E27FC236}">
                <a16:creationId xmlns:a16="http://schemas.microsoft.com/office/drawing/2014/main" id="{DDFE7115-D66F-E911-6BB7-E321A550B3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661D9C-03B4-B9A1-366F-729A1074C42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159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6670-D986-9B0A-856F-62E48CA007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DD0B1-7094-7A80-F8C0-467F3BD50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AD4480-E3F6-E8B5-3B21-3982E6BE7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46F80-F925-C402-AD74-6BAB79513E31}"/>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638589DE-4723-7E14-752D-4990581F9A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96459-70D9-7BE4-96CF-105B5BF38FF6}"/>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5556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0232D-9CBA-EA52-E821-BDBFF7E54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6E2B8A-C60E-6CBA-C212-0416A9780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8D2ABE-4651-2F61-2124-3E7173AF4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C8F45F-5DF6-12E6-5E61-5929A6FC3029}"/>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A8DCEA88-3348-9EBC-41A4-EC2FCBBB00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797E6A-9ED5-2976-EA62-7D39A0ACBCC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73182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432A9E-DD84-647F-2EC4-714703FBBF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E40A41-8CF6-B4EF-FC37-8D1164CA34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96247-D9D5-47BD-3E8D-5C31DB3B8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9BACDE41-E866-9C80-396C-3522EC9F4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032DA78-9CA1-2B85-E3B3-26A0CA96A8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05B1C7-026C-4265-AA20-16A172FDB7C9}" type="slidenum">
              <a:rPr lang="en-US" smtClean="0"/>
              <a:t>‹#›</a:t>
            </a:fld>
            <a:endParaRPr lang="en-US"/>
          </a:p>
        </p:txBody>
      </p:sp>
    </p:spTree>
    <p:extLst>
      <p:ext uri="{BB962C8B-B14F-4D97-AF65-F5344CB8AC3E}">
        <p14:creationId xmlns:p14="http://schemas.microsoft.com/office/powerpoint/2010/main" val="2600477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4" name="Picture 3" descr="A diagram of a company&#10;&#10;Description automatically generated">
            <a:extLst>
              <a:ext uri="{FF2B5EF4-FFF2-40B4-BE49-F238E27FC236}">
                <a16:creationId xmlns:a16="http://schemas.microsoft.com/office/drawing/2014/main" id="{8F14B55C-F2EE-CC9B-E39A-DBC2D98A7026}"/>
              </a:ext>
            </a:extLst>
          </p:cNvPr>
          <p:cNvPicPr>
            <a:picLocks noChangeAspect="1"/>
          </p:cNvPicPr>
          <p:nvPr/>
        </p:nvPicPr>
        <p:blipFill>
          <a:blip r:embed="rId2"/>
          <a:stretch>
            <a:fillRect/>
          </a:stretch>
        </p:blipFill>
        <p:spPr>
          <a:xfrm>
            <a:off x="1658470" y="0"/>
            <a:ext cx="8875058" cy="6858000"/>
          </a:xfrm>
          <a:prstGeom prst="rect">
            <a:avLst/>
          </a:prstGeom>
        </p:spPr>
      </p:pic>
    </p:spTree>
    <p:extLst>
      <p:ext uri="{BB962C8B-B14F-4D97-AF65-F5344CB8AC3E}">
        <p14:creationId xmlns:p14="http://schemas.microsoft.com/office/powerpoint/2010/main" val="183225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dirty="0"/>
              <a:t>Aligned to District Improvement Plan. (</a:t>
            </a:r>
            <a:r>
              <a:rPr lang="en-US" sz="2200" i="1" dirty="0"/>
              <a:t>on-going)</a:t>
            </a:r>
            <a:br>
              <a:rPr lang="en-US" sz="2200" i="1" dirty="0"/>
            </a:br>
            <a:r>
              <a:rPr lang="en-US" sz="2200" dirty="0"/>
              <a:t> </a:t>
            </a:r>
            <a:endParaRPr lang="en-US" sz="2200"/>
          </a:p>
          <a:p>
            <a:r>
              <a:rPr lang="en-US" sz="2200" dirty="0"/>
              <a:t>Continuous and collaborative process. </a:t>
            </a:r>
            <a:br>
              <a:rPr lang="en-US" sz="2200" dirty="0"/>
            </a:br>
            <a:endParaRPr lang="en-US" sz="2200"/>
          </a:p>
          <a:p>
            <a:r>
              <a:rPr lang="en-US" sz="2200" dirty="0"/>
              <a:t>Reviewed annually, monitored throughout the year- </a:t>
            </a:r>
            <a:r>
              <a:rPr lang="en-US" sz="2200" i="1" dirty="0"/>
              <a:t>QPS uses three check-in cycles- Fall, Winter, Spring.  </a:t>
            </a:r>
            <a:br>
              <a:rPr lang="en-US" sz="2200" i="1" dirty="0"/>
            </a:br>
            <a:endParaRPr lang="en-US" sz="2200" i="1"/>
          </a:p>
          <a:p>
            <a:r>
              <a:rPr lang="en-US" sz="2200" dirty="0"/>
              <a:t>Plan identifies strengths and weaknesses in school level systems. Staff uses the information to making deliberate, positive, cohesive, and observable changes.</a:t>
            </a:r>
            <a:br>
              <a:rPr lang="en-US" sz="2200" dirty="0"/>
            </a:br>
            <a:endParaRPr lang="en-US" sz="2200"/>
          </a:p>
          <a:p>
            <a:r>
              <a:rPr lang="en-US" sz="2200" dirty="0"/>
              <a:t>Unique to each schools needs while staying in line with District Commitment Goals/Improvement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260035608"/>
              </p:ext>
            </p:extLst>
          </p:nvPr>
        </p:nvGraphicFramePr>
        <p:xfrm>
          <a:off x="350982" y="369823"/>
          <a:ext cx="11490036" cy="4788318"/>
        </p:xfrm>
        <a:graphic>
          <a:graphicData uri="http://schemas.openxmlformats.org/drawingml/2006/table">
            <a:tbl>
              <a:tblPr firstRow="1" bandRow="1">
                <a:tableStyleId>{F5AB1C69-6EDB-4FF4-983F-18BD219EF322}</a:tableStyleId>
              </a:tblPr>
              <a:tblGrid>
                <a:gridCol w="2887675">
                  <a:extLst>
                    <a:ext uri="{9D8B030D-6E8A-4147-A177-3AD203B41FA5}">
                      <a16:colId xmlns:a16="http://schemas.microsoft.com/office/drawing/2014/main" val="1574478064"/>
                    </a:ext>
                  </a:extLst>
                </a:gridCol>
                <a:gridCol w="8602361">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staff needs of staff and what supports are needed for Q Goal 1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3680515489"/>
              </p:ext>
            </p:extLst>
          </p:nvPr>
        </p:nvGraphicFramePr>
        <p:xfrm>
          <a:off x="179410" y="96466"/>
          <a:ext cx="11833181" cy="6583563"/>
        </p:xfrm>
        <a:graphic>
          <a:graphicData uri="http://schemas.openxmlformats.org/drawingml/2006/table">
            <a:tbl>
              <a:tblPr firstRow="1" bandRow="1">
                <a:tableStyleId>{073A0DAA-6AF3-43AB-8588-CEC1D06C72B9}</a:tableStyleId>
              </a:tblPr>
              <a:tblGrid>
                <a:gridCol w="1439078">
                  <a:extLst>
                    <a:ext uri="{9D8B030D-6E8A-4147-A177-3AD203B41FA5}">
                      <a16:colId xmlns:a16="http://schemas.microsoft.com/office/drawing/2014/main" val="1776901933"/>
                    </a:ext>
                  </a:extLst>
                </a:gridCol>
                <a:gridCol w="429768">
                  <a:extLst>
                    <a:ext uri="{9D8B030D-6E8A-4147-A177-3AD203B41FA5}">
                      <a16:colId xmlns:a16="http://schemas.microsoft.com/office/drawing/2014/main" val="441817138"/>
                    </a:ext>
                  </a:extLst>
                </a:gridCol>
                <a:gridCol w="1089449">
                  <a:extLst>
                    <a:ext uri="{9D8B030D-6E8A-4147-A177-3AD203B41FA5}">
                      <a16:colId xmlns:a16="http://schemas.microsoft.com/office/drawing/2014/main" val="4055515337"/>
                    </a:ext>
                  </a:extLst>
                </a:gridCol>
                <a:gridCol w="2958296">
                  <a:extLst>
                    <a:ext uri="{9D8B030D-6E8A-4147-A177-3AD203B41FA5}">
                      <a16:colId xmlns:a16="http://schemas.microsoft.com/office/drawing/2014/main" val="2958696576"/>
                    </a:ext>
                  </a:extLst>
                </a:gridCol>
                <a:gridCol w="2958295">
                  <a:extLst>
                    <a:ext uri="{9D8B030D-6E8A-4147-A177-3AD203B41FA5}">
                      <a16:colId xmlns:a16="http://schemas.microsoft.com/office/drawing/2014/main" val="1662312933"/>
                    </a:ext>
                  </a:extLst>
                </a:gridCol>
                <a:gridCol w="333968">
                  <a:extLst>
                    <a:ext uri="{9D8B030D-6E8A-4147-A177-3AD203B41FA5}">
                      <a16:colId xmlns:a16="http://schemas.microsoft.com/office/drawing/2014/main" val="3542588076"/>
                    </a:ext>
                  </a:extLst>
                </a:gridCol>
                <a:gridCol w="2624327">
                  <a:extLst>
                    <a:ext uri="{9D8B030D-6E8A-4147-A177-3AD203B41FA5}">
                      <a16:colId xmlns:a16="http://schemas.microsoft.com/office/drawing/2014/main" val="1874351673"/>
                    </a:ext>
                  </a:extLst>
                </a:gridCol>
              </a:tblGrid>
              <a:tr h="430298">
                <a:tc gridSpan="7">
                  <a:txBody>
                    <a:bodyPr/>
                    <a:lstStyle/>
                    <a:p>
                      <a:pPr algn="ctr"/>
                      <a:r>
                        <a:rPr lang="en-US"/>
                        <a:t>EARLY CHILDHOOD AND FAMILY CENTER (ECFC)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30298">
                <a:tc gridSpan="7">
                  <a:txBody>
                    <a:bodyPr/>
                    <a:lstStyle/>
                    <a:p>
                      <a:r>
                        <a:rPr lang="en-US" sz="1600">
                          <a:solidFill>
                            <a:schemeClr val="bg1">
                              <a:lumMod val="95000"/>
                            </a:schemeClr>
                          </a:solidFill>
                        </a:rPr>
                        <a:t>Q COMMITMENT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828324">
                <a:tc>
                  <a:txBody>
                    <a:bodyPr/>
                    <a:lstStyle/>
                    <a:p>
                      <a:pPr lvl="0" algn="ctr">
                        <a:buNone/>
                      </a:pPr>
                      <a:r>
                        <a:rPr lang="en-US" sz="1200" b="0" i="0" u="none" strike="noStrike" noProof="0">
                          <a:solidFill>
                            <a:srgbClr val="000000"/>
                          </a:solidFill>
                          <a:latin typeface="Aptos"/>
                        </a:rPr>
                        <a:t>LITERACY</a:t>
                      </a:r>
                    </a:p>
                  </a:txBody>
                  <a:tcPr anchor="ctr"/>
                </a:tc>
                <a:tc gridSpan="5">
                  <a:txBody>
                    <a:bodyPr/>
                    <a:lstStyle/>
                    <a:p>
                      <a:r>
                        <a:rPr lang="en-US" sz="1200"/>
                        <a:t>By June 1, 2025, all ECFC students will increase literacy/letter identification from their baseline data in September. 80% of ECFC students will meet or exceed letter identification as measured by the Teaching Strategies GOLD standards.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968171">
                <a:tc>
                  <a:txBody>
                    <a:bodyPr/>
                    <a:lstStyle/>
                    <a:p>
                      <a:pPr lvl="0" algn="ctr">
                        <a:buNone/>
                      </a:pPr>
                      <a:r>
                        <a:rPr lang="en-US" sz="1200" b="0" i="0" u="none" strike="noStrike" noProof="0">
                          <a:solidFill>
                            <a:srgbClr val="000000"/>
                          </a:solidFill>
                          <a:latin typeface="Aptos"/>
                        </a:rPr>
                        <a:t>MATH</a:t>
                      </a:r>
                    </a:p>
                  </a:txBody>
                  <a:tcPr anchor="ct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By June 1, 2025, all ECFC students will increase math/numerical identification from their baseline data in September. 75% of ECFC students will meet or exceed numerical identification as measured by the Teaching Strategies GOLD standards.</a:t>
                      </a:r>
                    </a:p>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3825941918"/>
                  </a:ext>
                </a:extLst>
              </a:tr>
              <a:tr h="354996">
                <a:tc gridSpan="7">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441500">
                <a:tc gridSpan="3">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LETTER IDENTIFICATION ASSESSMENT </a:t>
                      </a:r>
                      <a:r>
                        <a:rPr lang="en-US" sz="1000" b="0" i="0" kern="1200">
                          <a:solidFill>
                            <a:schemeClr val="dk1"/>
                          </a:solidFill>
                          <a:effectLst/>
                          <a:latin typeface="+mn-lt"/>
                          <a:ea typeface="+mn-ea"/>
                          <a:cs typeface="+mn-cs"/>
                        </a:rPr>
                        <a:t>Baseline/September</a:t>
                      </a:r>
                    </a:p>
                    <a:p>
                      <a:pPr marL="0" lvl="0" indent="0">
                        <a:buFont typeface="Arial" panose="020B0604020202020204" pitchFamily="34" charset="0"/>
                        <a:buNone/>
                      </a:pPr>
                      <a:r>
                        <a:rPr lang="en-US" sz="1000" b="0" i="0" kern="1200">
                          <a:solidFill>
                            <a:schemeClr val="dk1"/>
                          </a:solidFill>
                          <a:effectLst/>
                          <a:latin typeface="+mn-lt"/>
                          <a:ea typeface="+mn-ea"/>
                          <a:cs typeface="+mn-cs"/>
                        </a:rPr>
                        <a:t>Fall/November</a:t>
                      </a:r>
                    </a:p>
                    <a:p>
                      <a:pPr marL="0" lvl="0" indent="0">
                        <a:buFont typeface="Arial" panose="020B0604020202020204" pitchFamily="34" charset="0"/>
                        <a:buNone/>
                      </a:pPr>
                      <a:r>
                        <a:rPr lang="en-US" sz="1000" b="0" i="0" kern="1200">
                          <a:solidFill>
                            <a:schemeClr val="dk1"/>
                          </a:solidFill>
                          <a:effectLst/>
                          <a:latin typeface="+mn-lt"/>
                          <a:ea typeface="+mn-ea"/>
                          <a:cs typeface="+mn-cs"/>
                        </a:rPr>
                        <a:t>Winter Data/February</a:t>
                      </a:r>
                    </a:p>
                    <a:p>
                      <a:pPr marL="0" lvl="0" indent="0">
                        <a:buFont typeface="Arial" panose="020B0604020202020204" pitchFamily="34" charset="0"/>
                        <a:buNone/>
                      </a:pPr>
                      <a:r>
                        <a:rPr lang="en-US" sz="1000" b="0" i="0" kern="1200">
                          <a:solidFill>
                            <a:schemeClr val="dk1"/>
                          </a:solidFill>
                          <a:effectLst/>
                          <a:latin typeface="+mn-lt"/>
                          <a:ea typeface="+mn-ea"/>
                          <a:cs typeface="+mn-cs"/>
                        </a:rPr>
                        <a:t>Spring Data/May</a:t>
                      </a:r>
                    </a:p>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i="0" kern="1200">
                          <a:solidFill>
                            <a:schemeClr val="dk1"/>
                          </a:solidFill>
                          <a:effectLst/>
                          <a:latin typeface="+mn-lt"/>
                          <a:ea typeface="+mn-ea"/>
                          <a:cs typeface="+mn-cs"/>
                        </a:rPr>
                        <a:t>NUMBER IDENTIFICATION ASSESSMENT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u="none" strike="noStrike" kern="1200" noProof="0">
                          <a:solidFill>
                            <a:schemeClr val="dk1"/>
                          </a:solidFill>
                          <a:effectLst/>
                        </a:rPr>
                        <a:t>Baseline/September</a:t>
                      </a:r>
                      <a:br>
                        <a:rPr lang="en-US" sz="1000" b="0" i="0" u="none" strike="noStrike" kern="1200" noProof="0">
                          <a:solidFill>
                            <a:srgbClr val="000000"/>
                          </a:solidFill>
                          <a:effectLst/>
                        </a:rPr>
                      </a:br>
                      <a:r>
                        <a:rPr lang="en-US" sz="1000" b="0" i="0" u="none" strike="noStrike" kern="1200" noProof="0">
                          <a:solidFill>
                            <a:schemeClr val="dk1"/>
                          </a:solidFill>
                          <a:effectLst/>
                        </a:rPr>
                        <a:t>Fall/November</a:t>
                      </a:r>
                      <a:br>
                        <a:rPr lang="en-US" sz="1000" b="0" i="0" u="none" strike="noStrike" kern="1200" noProof="0">
                          <a:solidFill>
                            <a:srgbClr val="000000"/>
                          </a:solidFill>
                          <a:effectLst/>
                        </a:rPr>
                      </a:br>
                      <a:r>
                        <a:rPr lang="en-US" sz="1000" b="0" i="0" u="none" strike="noStrike" kern="1200" noProof="0">
                          <a:solidFill>
                            <a:schemeClr val="dk1"/>
                          </a:solidFill>
                          <a:effectLst/>
                        </a:rPr>
                        <a:t>Winter Data/February</a:t>
                      </a:r>
                      <a:br>
                        <a:rPr lang="en-US" sz="1000" b="0" i="0" u="none" strike="noStrike" kern="1200" noProof="0">
                          <a:solidFill>
                            <a:srgbClr val="000000"/>
                          </a:solidFill>
                          <a:effectLst/>
                        </a:rPr>
                      </a:br>
                      <a:r>
                        <a:rPr lang="en-US" sz="1000" b="0" i="0" u="none" strike="noStrike" kern="1200" noProof="0">
                          <a:solidFill>
                            <a:schemeClr val="dk1"/>
                          </a:solidFill>
                          <a:effectLst/>
                        </a:rPr>
                        <a:t>Spring Data/May </a:t>
                      </a:r>
                      <a:endParaRPr lang="en-US" sz="1000" b="0" i="0" u="none" strike="noStrike" kern="1200" noProof="0">
                        <a:solidFill>
                          <a:srgbClr val="000000"/>
                        </a:solidFill>
                        <a:effectLst/>
                      </a:endParaRPr>
                    </a:p>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i="0" u="none" strike="noStrike" kern="1200" noProof="0">
                          <a:solidFill>
                            <a:schemeClr val="dk1"/>
                          </a:solidFill>
                          <a:effectLst/>
                        </a:rPr>
                        <a:t>GOLD Observation Notes </a:t>
                      </a:r>
                      <a:br>
                        <a:rPr lang="en-US" sz="1000" b="1" i="0" u="none" strike="noStrike" kern="1200" noProof="0">
                          <a:solidFill>
                            <a:srgbClr val="000000"/>
                          </a:solidFill>
                          <a:effectLst/>
                        </a:rPr>
                      </a:br>
                      <a:r>
                        <a:rPr lang="en-US" sz="1000" b="1" i="0" u="none" strike="noStrike" kern="1200" noProof="0">
                          <a:solidFill>
                            <a:schemeClr val="dk1"/>
                          </a:solidFill>
                          <a:effectLst/>
                        </a:rPr>
                        <a:t>GOLD Assessment </a:t>
                      </a:r>
                    </a:p>
                    <a:p>
                      <a:pPr marL="0" lvl="0" indent="0">
                        <a:buFont typeface="Arial" panose="020B0604020202020204" pitchFamily="34" charset="0"/>
                        <a:buNone/>
                      </a:pPr>
                      <a:endParaRPr lang="en-US" sz="1000" b="0" i="1" kern="1200">
                        <a:solidFill>
                          <a:schemeClr val="dk1"/>
                        </a:solidFill>
                        <a:effectLst/>
                        <a:latin typeface="+mn-lt"/>
                        <a:ea typeface="+mn-ea"/>
                        <a:cs typeface="+mn-cs"/>
                      </a:endParaRPr>
                    </a:p>
                  </a:txBody>
                  <a:tcPr/>
                </a:tc>
                <a:tc gridSpan="2">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STAFF SURVEY- PROFESSIONAL DEVELOPMENT </a:t>
                      </a:r>
                      <a:br>
                        <a:rPr lang="en-US" sz="1000" b="0" i="0" kern="1200">
                          <a:solidFill>
                            <a:srgbClr val="000000"/>
                          </a:solidFill>
                          <a:effectLst/>
                          <a:latin typeface="+mn-lt"/>
                          <a:ea typeface="+mn-ea"/>
                          <a:cs typeface="+mn-cs"/>
                        </a:rPr>
                      </a:br>
                      <a:r>
                        <a:rPr lang="en-US" sz="1000" b="0" i="0" kern="1200">
                          <a:solidFill>
                            <a:schemeClr val="dk1"/>
                          </a:solidFill>
                          <a:effectLst/>
                          <a:latin typeface="+mn-lt"/>
                          <a:ea typeface="+mn-ea"/>
                          <a:cs typeface="+mn-cs"/>
                        </a:rPr>
                        <a:t>Pre/Post- Needs Assessment</a:t>
                      </a:r>
                    </a:p>
                  </a:txBody>
                  <a:tcPr/>
                </a:tc>
                <a:tc hMerge="1">
                  <a:txBody>
                    <a:bodyPr/>
                    <a:lstStyle/>
                    <a:p>
                      <a:endParaRPr lang="en-US"/>
                    </a:p>
                  </a:txBody>
                  <a:tcPr/>
                </a:tc>
                <a:extLst>
                  <a:ext uri="{0D108BD9-81ED-4DB2-BD59-A6C34878D82A}">
                    <a16:rowId xmlns:a16="http://schemas.microsoft.com/office/drawing/2014/main" val="544834922"/>
                  </a:ext>
                </a:extLst>
              </a:tr>
              <a:tr h="354996">
                <a:tc gridSpan="7">
                  <a:txBody>
                    <a:bodyPr/>
                    <a:lstStyle/>
                    <a:p>
                      <a:r>
                        <a:rPr lang="en-US" sz="1400">
                          <a:solidFill>
                            <a:schemeClr val="bg1">
                              <a:lumMod val="95000"/>
                            </a:schemeClr>
                          </a:solidFill>
                        </a:rPr>
                        <a:t>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591660">
                <a:tc gridSpan="2">
                  <a:txBody>
                    <a:bodyPr/>
                    <a:lstStyle/>
                    <a:p>
                      <a:pPr lvl="0">
                        <a:buNone/>
                      </a:pPr>
                      <a:r>
                        <a:rPr lang="en-US" sz="1200"/>
                        <a:t>INSTRUCTIONAL PLANNING</a:t>
                      </a:r>
                    </a:p>
                  </a:txBody>
                  <a:tcPr/>
                </a:tc>
                <a:tc hMerge="1">
                  <a:txBody>
                    <a:bodyPr/>
                    <a:lstStyle/>
                    <a:p>
                      <a:endParaRPr lang="en-US"/>
                    </a:p>
                  </a:txBody>
                  <a:tcPr/>
                </a:tc>
                <a:tc gridSpan="5">
                  <a:txBody>
                    <a:bodyPr/>
                    <a:lstStyle/>
                    <a:p>
                      <a:r>
                        <a:rPr lang="en-US" sz="1200"/>
                        <a:t>Review and discuss student data results- PLC monthly</a:t>
                      </a:r>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91660">
                <a:tc gridSpan="2">
                  <a:txBody>
                    <a:bodyPr/>
                    <a:lstStyle/>
                    <a:p>
                      <a:pPr lvl="0">
                        <a:buNone/>
                      </a:pPr>
                      <a:r>
                        <a:rPr lang="en-US" sz="1200"/>
                        <a:t>PROFESSIONAL DEVELOPMENT</a:t>
                      </a:r>
                    </a:p>
                  </a:txBody>
                  <a:tcPr/>
                </a:tc>
                <a:tc hMerge="1">
                  <a:txBody>
                    <a:bodyPr/>
                    <a:lstStyle/>
                    <a:p>
                      <a:endParaRPr lang="en-US"/>
                    </a:p>
                  </a:txBody>
                  <a:tcPr/>
                </a:tc>
                <a:tc gridSpan="5">
                  <a:txBody>
                    <a:bodyPr/>
                    <a:lstStyle/>
                    <a:p>
                      <a:r>
                        <a:rPr lang="en-US" sz="1200"/>
                        <a:t>Conduct a professional development needs assessment to determine interests and professional learning needs for staff to provide instruction and supports that meet the learning needs of pre-school students. (Pre/Post Assessment)</a:t>
                      </a:r>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9319255"/>
                  </a:ext>
                </a:extLst>
              </a:tr>
              <a:tr h="591660">
                <a:tc gridSpan="2">
                  <a:txBody>
                    <a:bodyPr/>
                    <a:lstStyle/>
                    <a:p>
                      <a:pPr lvl="0">
                        <a:buNone/>
                      </a:pPr>
                      <a:r>
                        <a:rPr lang="en-US" sz="1200"/>
                        <a:t>PROFESSIONAL DEVELOPMENT</a:t>
                      </a:r>
                    </a:p>
                  </a:txBody>
                  <a:tcPr/>
                </a:tc>
                <a:tc hMerge="1">
                  <a:txBody>
                    <a:bodyPr/>
                    <a:lstStyle/>
                    <a:p>
                      <a:endParaRPr lang="en-US"/>
                    </a:p>
                  </a:txBody>
                  <a:tcPr/>
                </a:tc>
                <a:tc gridSpan="5">
                  <a:txBody>
                    <a:bodyPr/>
                    <a:lstStyle/>
                    <a:p>
                      <a:r>
                        <a:rPr lang="en-US" sz="1200"/>
                        <a:t>Utilize the results of the professional development needs assessment to provide differentiated opportunities for all staff professional learning. The expertise of current internal staff as well as outside professional development presenters will be utilized.</a:t>
                      </a:r>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1747759"/>
                  </a:ext>
                </a:extLst>
              </a:tr>
            </a:tbl>
          </a:graphicData>
        </a:graphic>
      </p:graphicFrame>
      <p:pic>
        <p:nvPicPr>
          <p:cNvPr id="3" name="Picture 2" descr="Logo, icon, company name&#10;&#10;Description automatically generated">
            <a:extLst>
              <a:ext uri="{FF2B5EF4-FFF2-40B4-BE49-F238E27FC236}">
                <a16:creationId xmlns:a16="http://schemas.microsoft.com/office/drawing/2014/main" id="{4C3B46EC-916F-25A4-00E2-C8DB4571FE73}"/>
              </a:ext>
            </a:extLst>
          </p:cNvPr>
          <p:cNvPicPr>
            <a:picLocks noChangeAspect="1"/>
          </p:cNvPicPr>
          <p:nvPr/>
        </p:nvPicPr>
        <p:blipFill>
          <a:blip r:embed="rId2"/>
          <a:stretch>
            <a:fillRect/>
          </a:stretch>
        </p:blipFill>
        <p:spPr>
          <a:xfrm>
            <a:off x="9808687" y="1135037"/>
            <a:ext cx="1651122" cy="1334680"/>
          </a:xfrm>
          <a:prstGeom prst="rect">
            <a:avLst/>
          </a:prstGeom>
        </p:spPr>
      </p:pic>
    </p:spTree>
    <p:extLst>
      <p:ext uri="{BB962C8B-B14F-4D97-AF65-F5344CB8AC3E}">
        <p14:creationId xmlns:p14="http://schemas.microsoft.com/office/powerpoint/2010/main" val="29445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908022800"/>
              </p:ext>
            </p:extLst>
          </p:nvPr>
        </p:nvGraphicFramePr>
        <p:xfrm>
          <a:off x="397163" y="525702"/>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505528" y="4989706"/>
            <a:ext cx="9966036"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staff needs of staff and what supports are needed for Q Goal 2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931011625"/>
              </p:ext>
            </p:extLst>
          </p:nvPr>
        </p:nvGraphicFramePr>
        <p:xfrm>
          <a:off x="210312" y="201168"/>
          <a:ext cx="11841475" cy="6436406"/>
        </p:xfrm>
        <a:graphic>
          <a:graphicData uri="http://schemas.openxmlformats.org/drawingml/2006/table">
            <a:tbl>
              <a:tblPr firstRow="1" bandRow="1">
                <a:tableStyleId>{073A0DAA-6AF3-43AB-8588-CEC1D06C72B9}</a:tableStyleId>
              </a:tblPr>
              <a:tblGrid>
                <a:gridCol w="1344083">
                  <a:extLst>
                    <a:ext uri="{9D8B030D-6E8A-4147-A177-3AD203B41FA5}">
                      <a16:colId xmlns:a16="http://schemas.microsoft.com/office/drawing/2014/main" val="1776901933"/>
                    </a:ext>
                  </a:extLst>
                </a:gridCol>
                <a:gridCol w="365844">
                  <a:extLst>
                    <a:ext uri="{9D8B030D-6E8A-4147-A177-3AD203B41FA5}">
                      <a16:colId xmlns:a16="http://schemas.microsoft.com/office/drawing/2014/main" val="3522712291"/>
                    </a:ext>
                  </a:extLst>
                </a:gridCol>
                <a:gridCol w="1250441">
                  <a:extLst>
                    <a:ext uri="{9D8B030D-6E8A-4147-A177-3AD203B41FA5}">
                      <a16:colId xmlns:a16="http://schemas.microsoft.com/office/drawing/2014/main" val="4171065528"/>
                    </a:ext>
                  </a:extLst>
                </a:gridCol>
                <a:gridCol w="2960369">
                  <a:extLst>
                    <a:ext uri="{9D8B030D-6E8A-4147-A177-3AD203B41FA5}">
                      <a16:colId xmlns:a16="http://schemas.microsoft.com/office/drawing/2014/main" val="4228202649"/>
                    </a:ext>
                  </a:extLst>
                </a:gridCol>
                <a:gridCol w="2960369">
                  <a:extLst>
                    <a:ext uri="{9D8B030D-6E8A-4147-A177-3AD203B41FA5}">
                      <a16:colId xmlns:a16="http://schemas.microsoft.com/office/drawing/2014/main" val="3131512088"/>
                    </a:ext>
                  </a:extLst>
                </a:gridCol>
                <a:gridCol w="336042">
                  <a:extLst>
                    <a:ext uri="{9D8B030D-6E8A-4147-A177-3AD203B41FA5}">
                      <a16:colId xmlns:a16="http://schemas.microsoft.com/office/drawing/2014/main" val="1389836953"/>
                    </a:ext>
                  </a:extLst>
                </a:gridCol>
                <a:gridCol w="2624327">
                  <a:extLst>
                    <a:ext uri="{9D8B030D-6E8A-4147-A177-3AD203B41FA5}">
                      <a16:colId xmlns:a16="http://schemas.microsoft.com/office/drawing/2014/main" val="1874351673"/>
                    </a:ext>
                  </a:extLst>
                </a:gridCol>
              </a:tblGrid>
              <a:tr h="459987">
                <a:tc gridSpan="7">
                  <a:txBody>
                    <a:bodyPr/>
                    <a:lstStyle/>
                    <a:p>
                      <a:pPr algn="ctr"/>
                      <a:r>
                        <a:rPr lang="en-US"/>
                        <a:t>EARLY CHILDHOOD AND FAMILY CENTER (ECFC)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08877">
                <a:tc gridSpan="7">
                  <a:txBody>
                    <a:bodyPr/>
                    <a:lstStyle/>
                    <a:p>
                      <a:r>
                        <a:rPr lang="en-US" sz="1600">
                          <a:solidFill>
                            <a:schemeClr val="bg1">
                              <a:lumMod val="95000"/>
                            </a:schemeClr>
                          </a:solidFill>
                        </a:rPr>
                        <a:t>Q COMMITMENT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369739">
                <a:tc>
                  <a:txBody>
                    <a:bodyPr/>
                    <a:lstStyle/>
                    <a:p>
                      <a:r>
                        <a:rPr lang="en-US" sz="1200"/>
                        <a:t>DISCIPLINE</a:t>
                      </a:r>
                    </a:p>
                  </a:txBody>
                  <a:tcPr anchor="ctr"/>
                </a:tc>
                <a:tc gridSpan="5">
                  <a:txBody>
                    <a:bodyPr/>
                    <a:lstStyle/>
                    <a:p>
                      <a:r>
                        <a:rPr lang="en-US" sz="1200" i="1"/>
                        <a:t>By June 1, 2025, discipline referrals for physical aggression will decrease by 20% from the 2023-2024 school year.  </a:t>
                      </a:r>
                    </a:p>
                    <a:p>
                      <a:endParaRPr lang="en-US" sz="1200" i="1">
                        <a:highlight>
                          <a:srgbClr val="FFFF00"/>
                        </a:highlight>
                      </a:endParaRPr>
                    </a:p>
                    <a:p>
                      <a:r>
                        <a:rPr lang="en-US" sz="1000" i="1"/>
                        <a:t>*2023-2024 Data: Total referrals for Physical Aggression=333 referrals.   20% would be a reduction of 67 physical aggression.</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40731">
                <a:tc gridSpan="7">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960861">
                <a:tc gridSpan="3">
                  <a:txBody>
                    <a:bodyPr/>
                    <a:lstStyle/>
                    <a:p>
                      <a:pPr marL="0" indent="0" rtl="0" fontAlgn="base">
                        <a:buFont typeface="Arial" panose="020B0604020202020204" pitchFamily="34" charset="0"/>
                        <a:buNone/>
                      </a:pPr>
                      <a:r>
                        <a:rPr lang="en-US" sz="1000" b="0" i="0" kern="1200">
                          <a:solidFill>
                            <a:schemeClr val="dk1"/>
                          </a:solidFill>
                          <a:effectLst/>
                          <a:latin typeface="+mn-lt"/>
                          <a:ea typeface="+mn-ea"/>
                          <a:cs typeface="+mn-cs"/>
                        </a:rPr>
                        <a:t>SKYWARD/PANORAMA BEHAVIOR DATA</a:t>
                      </a:r>
                    </a:p>
                    <a:p>
                      <a:pPr marL="0" indent="0" rtl="0" fontAlgn="base">
                        <a:buFont typeface="Arial" panose="020B0604020202020204" pitchFamily="34" charset="0"/>
                        <a:buNone/>
                      </a:pPr>
                      <a:r>
                        <a:rPr lang="en-US" sz="1000" b="0" i="0" kern="1200">
                          <a:solidFill>
                            <a:schemeClr val="dk1"/>
                          </a:solidFill>
                          <a:effectLst/>
                          <a:latin typeface="+mn-lt"/>
                          <a:ea typeface="+mn-ea"/>
                          <a:cs typeface="+mn-cs"/>
                        </a:rPr>
                        <a:t>Referral data by behavior - monthly</a:t>
                      </a:r>
                    </a:p>
                  </a:txBody>
                  <a:tcPr/>
                </a:tc>
                <a:tc hMerge="1">
                  <a:txBody>
                    <a:bodyPr/>
                    <a:lstStyle/>
                    <a:p>
                      <a:endParaRPr lang="en-US"/>
                    </a:p>
                  </a:txBody>
                  <a:tcPr/>
                </a:tc>
                <a:tc hMerge="1">
                  <a:txBody>
                    <a:bodyPr/>
                    <a:lstStyle/>
                    <a:p>
                      <a:pPr marL="0" indent="0" rtl="0" fontAlgn="base">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marL="0" lvl="0" indent="0">
                        <a:buFont typeface="Arial" panose="020B0604020202020204" pitchFamily="34" charset="0"/>
                        <a:buNone/>
                      </a:pPr>
                      <a:r>
                        <a:rPr lang="en-US" sz="1000" b="0" i="0" u="none" strike="noStrike" kern="1200" noProof="0">
                          <a:solidFill>
                            <a:schemeClr val="dk1"/>
                          </a:solidFill>
                          <a:effectLst/>
                        </a:rPr>
                        <a:t>STAFF RETENTION DATA</a:t>
                      </a:r>
                    </a:p>
                    <a:p>
                      <a:pPr marL="0" lvl="0" indent="0">
                        <a:buFont typeface="Arial" panose="020B0604020202020204" pitchFamily="34" charset="0"/>
                        <a:buNone/>
                      </a:pPr>
                      <a:r>
                        <a:rPr lang="en-US" sz="1000" b="0" i="0" u="none" strike="noStrike" kern="1200" noProof="0">
                          <a:solidFill>
                            <a:schemeClr val="dk1"/>
                          </a:solidFill>
                          <a:effectLst/>
                        </a:rPr>
                        <a:t>5Essentials data - School Commitment </a:t>
                      </a:r>
                    </a:p>
                  </a:txBody>
                  <a:tcPr/>
                </a:tc>
                <a:tc>
                  <a:txBody>
                    <a:bodyPr/>
                    <a:lstStyle/>
                    <a:p>
                      <a:pPr marL="0" lvl="0" indent="0">
                        <a:buFont typeface="Arial" panose="020B0604020202020204" pitchFamily="34" charset="0"/>
                        <a:buNone/>
                      </a:pPr>
                      <a:r>
                        <a:rPr lang="en-US" sz="1000" b="0" i="0" u="none" strike="noStrike" kern="1200" noProof="0">
                          <a:solidFill>
                            <a:schemeClr val="dk1"/>
                          </a:solidFill>
                          <a:effectLst/>
                        </a:rPr>
                        <a:t>MTSS DATA</a:t>
                      </a:r>
                    </a:p>
                    <a:p>
                      <a:pPr marL="0" lvl="0" indent="0">
                        <a:buFont typeface="Arial" panose="020B0604020202020204" pitchFamily="34" charset="0"/>
                        <a:buNone/>
                      </a:pPr>
                      <a:r>
                        <a:rPr lang="en-US" sz="1000" b="0" i="0" u="none" strike="noStrike" kern="1200" noProof="0">
                          <a:solidFill>
                            <a:schemeClr val="dk1"/>
                          </a:solidFill>
                          <a:effectLst/>
                        </a:rPr>
                        <a:t>SE and Behavior intervention data/results of intervention (weekly/monthly/quarterly)</a:t>
                      </a:r>
                    </a:p>
                  </a:txBody>
                  <a:tcPr/>
                </a:tc>
                <a:tc gridSpan="2">
                  <a:txBody>
                    <a:bodyPr/>
                    <a:lstStyle/>
                    <a:p>
                      <a:pPr marL="0" lvl="0" indent="0">
                        <a:buFont typeface="Arial" panose="020B0604020202020204" pitchFamily="34" charset="0"/>
                        <a:buNone/>
                      </a:pPr>
                      <a:r>
                        <a:rPr lang="en-US" sz="1000" b="0" i="0" u="none" strike="noStrike" kern="1200" noProof="0">
                          <a:solidFill>
                            <a:schemeClr val="dk1"/>
                          </a:solidFill>
                          <a:effectLst/>
                        </a:rPr>
                        <a:t>STAFF/PARENT SURVEY</a:t>
                      </a:r>
                    </a:p>
                    <a:p>
                      <a:pPr marL="0" lvl="0" indent="0">
                        <a:buFont typeface="Arial" panose="020B0604020202020204" pitchFamily="34" charset="0"/>
                        <a:buNone/>
                      </a:pPr>
                      <a:r>
                        <a:rPr lang="en-US" sz="1000" b="0" i="0" u="none" strike="noStrike" kern="1200" noProof="0">
                          <a:solidFill>
                            <a:schemeClr val="dk1"/>
                          </a:solidFill>
                          <a:effectLst/>
                        </a:rPr>
                        <a:t>Pre-Post -  Knowledge and Implementation of Conscious Discipline in the home</a:t>
                      </a:r>
                    </a:p>
                  </a:txBody>
                  <a:tcPr/>
                </a:tc>
                <a:tc hMerge="1">
                  <a:txBody>
                    <a:bodyPr/>
                    <a:lstStyle/>
                    <a:p>
                      <a:endParaRPr lang="en-US"/>
                    </a:p>
                  </a:txBody>
                  <a:tcPr/>
                </a:tc>
                <a:extLst>
                  <a:ext uri="{0D108BD9-81ED-4DB2-BD59-A6C34878D82A}">
                    <a16:rowId xmlns:a16="http://schemas.microsoft.com/office/drawing/2014/main" val="544834922"/>
                  </a:ext>
                </a:extLst>
              </a:tr>
              <a:tr h="340731">
                <a:tc gridSpan="7">
                  <a:txBody>
                    <a:bodyPr/>
                    <a:lstStyle/>
                    <a:p>
                      <a:r>
                        <a:rPr lang="en-US" sz="1400">
                          <a:solidFill>
                            <a:schemeClr val="bg1">
                              <a:lumMod val="95000"/>
                            </a:schemeClr>
                          </a:solidFill>
                        </a:rPr>
                        <a:t>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511096">
                <a:tc gridSpan="2">
                  <a:txBody>
                    <a:bodyPr/>
                    <a:lstStyle/>
                    <a:p>
                      <a:pPr marL="0" lvl="0" indent="0">
                        <a:buFont typeface="Arial"/>
                        <a:buNone/>
                      </a:pPr>
                      <a:r>
                        <a:rPr lang="en-US" sz="1200"/>
                        <a:t>INSTRUCTIONAL PRACTICE</a:t>
                      </a:r>
                    </a:p>
                  </a:txBody>
                  <a:tcPr/>
                </a:tc>
                <a:tc hMerge="1">
                  <a:txBody>
                    <a:bodyPr/>
                    <a:lstStyle/>
                    <a:p>
                      <a:endParaRPr lang="en-US"/>
                    </a:p>
                  </a:txBody>
                  <a:tcPr/>
                </a:tc>
                <a:tc gridSpan="5">
                  <a:txBody>
                    <a:bodyPr/>
                    <a:lstStyle/>
                    <a:p>
                      <a:r>
                        <a:rPr lang="en-US" sz="1200"/>
                        <a:t>ECFC will conduct 5 walk-throughs (August/ September, October/November, December/January,  February/March, April/May) to observe implementation of Second Step Curriculum with fidelity and implementation of Conscious Discipline strategies.</a:t>
                      </a:r>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11096">
                <a:tc gridSpan="2">
                  <a:txBody>
                    <a:bodyPr/>
                    <a:lstStyle/>
                    <a:p>
                      <a:pPr marL="0" lvl="0" indent="0">
                        <a:buFont typeface="Arial"/>
                        <a:buNone/>
                      </a:pPr>
                      <a:r>
                        <a:rPr lang="en-US" sz="1200"/>
                        <a:t>PROFESSIONAL DEVELOPMENT</a:t>
                      </a:r>
                    </a:p>
                  </a:txBody>
                  <a:tcPr/>
                </a:tc>
                <a:tc hMerge="1">
                  <a:txBody>
                    <a:bodyPr/>
                    <a:lstStyle/>
                    <a:p>
                      <a:endParaRPr lang="en-US"/>
                    </a:p>
                  </a:txBody>
                  <a:tcPr/>
                </a:tc>
                <a:tc gridSpan="5">
                  <a:txBody>
                    <a:bodyPr/>
                    <a:lstStyle/>
                    <a:p>
                      <a:r>
                        <a:rPr lang="en-US" sz="1200"/>
                        <a:t>ECFC will provide a professional learning opportunity on Conscious Discipline in June for all staff.</a:t>
                      </a:r>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75226042"/>
                  </a:ext>
                </a:extLst>
              </a:tr>
              <a:tr h="511096">
                <a:tc gridSpan="2">
                  <a:txBody>
                    <a:bodyPr/>
                    <a:lstStyle/>
                    <a:p>
                      <a:pPr marL="0" lvl="0" indent="0">
                        <a:buFont typeface="Arial"/>
                        <a:buNone/>
                      </a:pPr>
                      <a:r>
                        <a:rPr lang="en-US" sz="1200"/>
                        <a:t>PROFESSIONAL DEVELOPMENT</a:t>
                      </a:r>
                    </a:p>
                  </a:txBody>
                  <a:tcPr/>
                </a:tc>
                <a:tc hMerge="1">
                  <a:txBody>
                    <a:bodyPr/>
                    <a:lstStyle/>
                    <a:p>
                      <a:endParaRPr lang="en-US"/>
                    </a:p>
                  </a:txBody>
                  <a:tcPr/>
                </a:tc>
                <a:tc gridSpan="5">
                  <a:txBody>
                    <a:bodyPr/>
                    <a:lstStyle/>
                    <a:p>
                      <a:r>
                        <a:rPr lang="en-US" sz="1200"/>
                        <a:t>Teachers and paraeducator classroom teams will engage in Conscious Discipline coaching from master trainer Kim Hughes.   </a:t>
                      </a:r>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1874786"/>
                  </a:ext>
                </a:extLst>
              </a:tr>
              <a:tr h="511096">
                <a:tc gridSpan="2">
                  <a:txBody>
                    <a:bodyPr/>
                    <a:lstStyle/>
                    <a:p>
                      <a:pPr marL="0" lvl="0" indent="0">
                        <a:buFont typeface="Arial"/>
                        <a:buNone/>
                      </a:pPr>
                      <a:r>
                        <a:rPr lang="en-US" sz="1200"/>
                        <a:t>PROFESSIONAL DEVELOPMENT</a:t>
                      </a:r>
                    </a:p>
                  </a:txBody>
                  <a:tcPr/>
                </a:tc>
                <a:tc hMerge="1">
                  <a:txBody>
                    <a:bodyPr/>
                    <a:lstStyle/>
                    <a:p>
                      <a:endParaRPr lang="en-US"/>
                    </a:p>
                  </a:txBody>
                  <a:tcPr/>
                </a:tc>
                <a:tc gridSpan="5">
                  <a:txBody>
                    <a:bodyPr/>
                    <a:lstStyle/>
                    <a:p>
                      <a:r>
                        <a:rPr lang="en-US" sz="1200"/>
                        <a:t>The ECFC Social Emotional (SE) Leader will engage in training around Restorative Practices and Trauma informed practices to provide support, training, and implementation of SE systems at ECFC. </a:t>
                      </a:r>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47416691"/>
                  </a:ext>
                </a:extLst>
              </a:tr>
              <a:tr h="511096">
                <a:tc gridSpan="2">
                  <a:txBody>
                    <a:bodyPr/>
                    <a:lstStyle/>
                    <a:p>
                      <a:pPr marL="0" lvl="0" indent="0">
                        <a:buFont typeface="Arial"/>
                        <a:buNone/>
                      </a:pPr>
                      <a:r>
                        <a:rPr lang="en-US" sz="1200"/>
                        <a:t>PARENT/SCHOOL PARTNERSHIP</a:t>
                      </a:r>
                    </a:p>
                  </a:txBody>
                  <a:tcPr/>
                </a:tc>
                <a:tc hMerge="1">
                  <a:txBody>
                    <a:bodyPr/>
                    <a:lstStyle/>
                    <a:p>
                      <a:endParaRPr lang="en-US"/>
                    </a:p>
                  </a:txBody>
                  <a:tcPr/>
                </a:tc>
                <a:tc gridSpan="5">
                  <a:txBody>
                    <a:bodyPr/>
                    <a:lstStyle/>
                    <a:p>
                      <a:r>
                        <a:rPr lang="en-US" sz="1200"/>
                        <a:t>Parent Involvement activities (see Q Goal 3) will focus on student behavior expectations at ECFC. (Parent café, parent contacts, Parent/School Collaboration meetings)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55885860"/>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40A18C27-3495-F08A-1732-F0AB036AD676}"/>
              </a:ext>
            </a:extLst>
          </p:cNvPr>
          <p:cNvPicPr>
            <a:picLocks noChangeAspect="1"/>
          </p:cNvPicPr>
          <p:nvPr/>
        </p:nvPicPr>
        <p:blipFill>
          <a:blip r:embed="rId2"/>
          <a:stretch>
            <a:fillRect/>
          </a:stretch>
        </p:blipFill>
        <p:spPr>
          <a:xfrm>
            <a:off x="10026862" y="1186591"/>
            <a:ext cx="1302703" cy="1055703"/>
          </a:xfrm>
          <a:prstGeom prst="rect">
            <a:avLst/>
          </a:prstGeom>
        </p:spPr>
      </p:pic>
    </p:spTree>
    <p:extLst>
      <p:ext uri="{BB962C8B-B14F-4D97-AF65-F5344CB8AC3E}">
        <p14:creationId xmlns:p14="http://schemas.microsoft.com/office/powerpoint/2010/main" val="209604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575745085"/>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621179" y="5267936"/>
            <a:ext cx="9141428"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staff needs of staff and what supports are needed for Q Goal 3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526752273"/>
              </p:ext>
            </p:extLst>
          </p:nvPr>
        </p:nvGraphicFramePr>
        <p:xfrm>
          <a:off x="210312" y="201168"/>
          <a:ext cx="11841480" cy="6472048"/>
        </p:xfrm>
        <a:graphic>
          <a:graphicData uri="http://schemas.openxmlformats.org/drawingml/2006/table">
            <a:tbl>
              <a:tblPr firstRow="1" bandRow="1">
                <a:tableStyleId>{073A0DAA-6AF3-43AB-8588-CEC1D06C72B9}</a:tableStyleId>
              </a:tblPr>
              <a:tblGrid>
                <a:gridCol w="1517904">
                  <a:extLst>
                    <a:ext uri="{9D8B030D-6E8A-4147-A177-3AD203B41FA5}">
                      <a16:colId xmlns:a16="http://schemas.microsoft.com/office/drawing/2014/main" val="1776901933"/>
                    </a:ext>
                  </a:extLst>
                </a:gridCol>
                <a:gridCol w="411480">
                  <a:extLst>
                    <a:ext uri="{9D8B030D-6E8A-4147-A177-3AD203B41FA5}">
                      <a16:colId xmlns:a16="http://schemas.microsoft.com/office/drawing/2014/main" val="3959612091"/>
                    </a:ext>
                  </a:extLst>
                </a:gridCol>
                <a:gridCol w="2017776">
                  <a:extLst>
                    <a:ext uri="{9D8B030D-6E8A-4147-A177-3AD203B41FA5}">
                      <a16:colId xmlns:a16="http://schemas.microsoft.com/office/drawing/2014/main" val="9604285"/>
                    </a:ext>
                  </a:extLst>
                </a:gridCol>
                <a:gridCol w="3947160">
                  <a:extLst>
                    <a:ext uri="{9D8B030D-6E8A-4147-A177-3AD203B41FA5}">
                      <a16:colId xmlns:a16="http://schemas.microsoft.com/office/drawing/2014/main" val="1397878235"/>
                    </a:ext>
                  </a:extLst>
                </a:gridCol>
                <a:gridCol w="1322833">
                  <a:extLst>
                    <a:ext uri="{9D8B030D-6E8A-4147-A177-3AD203B41FA5}">
                      <a16:colId xmlns:a16="http://schemas.microsoft.com/office/drawing/2014/main" val="2130832420"/>
                    </a:ext>
                  </a:extLst>
                </a:gridCol>
                <a:gridCol w="2624327">
                  <a:extLst>
                    <a:ext uri="{9D8B030D-6E8A-4147-A177-3AD203B41FA5}">
                      <a16:colId xmlns:a16="http://schemas.microsoft.com/office/drawing/2014/main" val="1874351673"/>
                    </a:ext>
                  </a:extLst>
                </a:gridCol>
              </a:tblGrid>
              <a:tr h="489483">
                <a:tc gridSpan="6">
                  <a:txBody>
                    <a:bodyPr/>
                    <a:lstStyle/>
                    <a:p>
                      <a:pPr algn="ctr"/>
                      <a:r>
                        <a:rPr lang="en-US"/>
                        <a:t>EARLY CHILDHOOD AND FAMILY CENTER (ECFC)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35095">
                <a:tc gridSpan="6">
                  <a:txBody>
                    <a:bodyPr/>
                    <a:lstStyle/>
                    <a:p>
                      <a:r>
                        <a:rPr lang="en-US" sz="1600">
                          <a:solidFill>
                            <a:schemeClr val="bg1">
                              <a:lumMod val="95000"/>
                            </a:schemeClr>
                          </a:solidFill>
                        </a:rPr>
                        <a:t>Q COMMITMENT GOAL 3: ENGAGING AND COLLABORATIVE PARTNERSHIPS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468445">
                <a:tc>
                  <a:txBody>
                    <a:bodyPr/>
                    <a:lstStyle/>
                    <a:p>
                      <a:pPr lvl="0">
                        <a:buNone/>
                      </a:pPr>
                      <a:endParaRPr lang="en-US" sz="1200"/>
                    </a:p>
                    <a:p>
                      <a:endParaRPr lang="en-US" sz="1200"/>
                    </a:p>
                    <a:p>
                      <a:r>
                        <a:rPr lang="en-US" sz="1200"/>
                        <a:t>PARENT/FAMILY PARTNERSHIPS</a:t>
                      </a:r>
                    </a:p>
                    <a:p>
                      <a:endParaRPr lang="en-US" sz="1200"/>
                    </a:p>
                  </a:txBody>
                  <a:tcPr/>
                </a:tc>
                <a:tc gridSpan="4">
                  <a:txBody>
                    <a:bodyPr/>
                    <a:lstStyle/>
                    <a:p>
                      <a:r>
                        <a:rPr lang="en-US" sz="1200"/>
                        <a:t>80% of ECFC parents/guardians will participate in a minimum of one family engagement opportunity per trimester during the 2024-2025 school year.</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b="1"/>
                    </a:p>
                  </a:txBody>
                  <a:tcPr>
                    <a:solidFill>
                      <a:schemeClr val="bg1">
                        <a:lumMod val="75000"/>
                      </a:schemeClr>
                    </a:solidFill>
                  </a:tcPr>
                </a:tc>
                <a:extLst>
                  <a:ext uri="{0D108BD9-81ED-4DB2-BD59-A6C34878D82A}">
                    <a16:rowId xmlns:a16="http://schemas.microsoft.com/office/drawing/2014/main" val="892663658"/>
                  </a:ext>
                </a:extLst>
              </a:tr>
              <a:tr h="358953">
                <a:tc gridSpan="6">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435821">
                <a:tc gridSpan="3">
                  <a:txBody>
                    <a:bodyPr/>
                    <a:lstStyle/>
                    <a:p>
                      <a:pPr marL="0" lvl="0" indent="0">
                        <a:buFont typeface="Arial" panose="020B0604020202020204" pitchFamily="34" charset="0"/>
                        <a:buNone/>
                      </a:pPr>
                      <a:r>
                        <a:rPr lang="en-US" sz="1000" b="1" i="0" kern="1200">
                          <a:solidFill>
                            <a:schemeClr val="dk1"/>
                          </a:solidFill>
                          <a:effectLst/>
                          <a:latin typeface="Aptos Display"/>
                          <a:ea typeface="+mn-ea"/>
                          <a:cs typeface="+mn-cs"/>
                        </a:rPr>
                        <a:t>PARENT EVENT SIGN IN</a:t>
                      </a:r>
                    </a:p>
                    <a:p>
                      <a:pPr marL="0" lvl="0" indent="0">
                        <a:buFont typeface="Arial" panose="020B0604020202020204" pitchFamily="34" charset="0"/>
                        <a:buNone/>
                      </a:pPr>
                      <a:r>
                        <a:rPr lang="en-US" sz="1000" b="0" i="0" u="none" strike="noStrike" kern="1200" noProof="0">
                          <a:solidFill>
                            <a:schemeClr val="dk1"/>
                          </a:solidFill>
                          <a:effectLst/>
                          <a:latin typeface="Aptos Display"/>
                          <a:ea typeface="+mn-ea"/>
                          <a:cs typeface="+mn-cs"/>
                        </a:rPr>
                        <a:t>Attendance at each event</a:t>
                      </a:r>
                      <a:endParaRPr lang="en-US" sz="1000" b="0" i="0" u="none" strike="noStrike" kern="1200" noProof="0">
                        <a:solidFill>
                          <a:srgbClr val="000000"/>
                        </a:solidFill>
                        <a:effectLst/>
                        <a:latin typeface="Aptos Display"/>
                      </a:endParaRPr>
                    </a:p>
                    <a:p>
                      <a:pPr marL="0" lvl="0" indent="0">
                        <a:buFont typeface="Arial" panose="020B0604020202020204" pitchFamily="34" charset="0"/>
                        <a:buNone/>
                      </a:pPr>
                      <a:endParaRPr lang="en-US" sz="1000" b="0" i="1" kern="1200">
                        <a:solidFill>
                          <a:schemeClr val="dk1"/>
                        </a:solidFill>
                        <a:effectLst/>
                        <a:latin typeface="Aptos Display"/>
                        <a:ea typeface="+mn-ea"/>
                        <a:cs typeface="+mn-cs"/>
                      </a:endParaRPr>
                    </a:p>
                  </a:txBody>
                  <a:tcPr/>
                </a:tc>
                <a:tc hMerge="1">
                  <a:txBody>
                    <a:bodyPr/>
                    <a:lstStyle/>
                    <a:p>
                      <a:endParaRPr lang="en-US"/>
                    </a:p>
                  </a:txBody>
                  <a:tcPr/>
                </a:tc>
                <a:tc hMerge="1">
                  <a:txBody>
                    <a:bodyPr/>
                    <a:lstStyle/>
                    <a:p>
                      <a:pPr marL="0" lvl="0" indent="0">
                        <a:buFont typeface="Arial" panose="020B0604020202020204" pitchFamily="34" charset="0"/>
                        <a:buNone/>
                      </a:pPr>
                      <a:endParaRPr lang="en-US" sz="1000" b="0" i="1" kern="1200">
                        <a:solidFill>
                          <a:schemeClr val="dk1"/>
                        </a:solidFill>
                        <a:effectLst/>
                        <a:latin typeface="+Body"/>
                        <a:ea typeface="+mn-ea"/>
                        <a:cs typeface="+mn-cs"/>
                      </a:endParaRPr>
                    </a:p>
                  </a:txBody>
                  <a:tcPr/>
                </a:tc>
                <a:tc>
                  <a:txBody>
                    <a:bodyPr/>
                    <a:lstStyle/>
                    <a:p>
                      <a:pPr marL="0" lvl="0" indent="0">
                        <a:buFont typeface="Arial" panose="020B0604020202020204" pitchFamily="34" charset="0"/>
                        <a:buNone/>
                      </a:pPr>
                      <a:r>
                        <a:rPr lang="en-US" sz="1000" b="1" i="0" kern="1200">
                          <a:solidFill>
                            <a:schemeClr val="dk1"/>
                          </a:solidFill>
                          <a:effectLst/>
                          <a:latin typeface="Aptos Display"/>
                          <a:ea typeface="+mn-ea"/>
                          <a:cs typeface="+mn-cs"/>
                        </a:rPr>
                        <a:t>SURVEY OF FAMILY PREFERENCES FOR EVENTS AND ENGAGEMENT </a:t>
                      </a:r>
                    </a:p>
                    <a:p>
                      <a:pPr marL="0" lvl="0" indent="0">
                        <a:buFont typeface="Arial" panose="020B0604020202020204" pitchFamily="34" charset="0"/>
                        <a:buNone/>
                      </a:pPr>
                      <a:r>
                        <a:rPr lang="en-US" sz="1000" b="0" i="0" kern="1200">
                          <a:solidFill>
                            <a:schemeClr val="dk1"/>
                          </a:solidFill>
                          <a:effectLst/>
                          <a:latin typeface="Aptos Display"/>
                          <a:ea typeface="+mn-ea"/>
                          <a:cs typeface="+mn-cs"/>
                        </a:rPr>
                        <a:t>Completed in August 2024 at Meet the Teacher appointments</a:t>
                      </a:r>
                    </a:p>
                  </a:txBody>
                  <a:tcPr/>
                </a:tc>
                <a:tc gridSpan="2">
                  <a:txBody>
                    <a:bodyPr/>
                    <a:lstStyle/>
                    <a:p>
                      <a:pPr marL="0" lvl="0" indent="0">
                        <a:buFont typeface="Arial" panose="020B0604020202020204" pitchFamily="34" charset="0"/>
                        <a:buNone/>
                      </a:pPr>
                      <a:r>
                        <a:rPr lang="en-US" sz="1000" b="1" i="0" kern="1200">
                          <a:solidFill>
                            <a:schemeClr val="dk1"/>
                          </a:solidFill>
                          <a:effectLst/>
                          <a:latin typeface="Aptos Display"/>
                          <a:ea typeface="+mn-ea"/>
                          <a:cs typeface="+mn-cs"/>
                        </a:rPr>
                        <a:t>TRIMESTER SURVEY PARENT/GUARDIANS </a:t>
                      </a:r>
                    </a:p>
                    <a:p>
                      <a:pPr marL="0" lvl="0" indent="0">
                        <a:buFont typeface="Arial" panose="020B0604020202020204" pitchFamily="34" charset="0"/>
                        <a:buNone/>
                      </a:pPr>
                      <a:r>
                        <a:rPr lang="en-US" sz="1000" b="0" i="0" kern="1200">
                          <a:solidFill>
                            <a:schemeClr val="dk1"/>
                          </a:solidFill>
                          <a:effectLst/>
                          <a:latin typeface="Aptos Display"/>
                          <a:ea typeface="+mn-ea"/>
                          <a:cs typeface="+mn-cs"/>
                        </a:rPr>
                        <a:t>Feedback regarding events offered and impact on school connection/student and family needs.</a:t>
                      </a:r>
                    </a:p>
                  </a:txBody>
                  <a:tcPr/>
                </a:tc>
                <a:tc hMerge="1">
                  <a:txBody>
                    <a:bodyPr/>
                    <a:lstStyle/>
                    <a:p>
                      <a:endParaRPr lang="en-US"/>
                    </a:p>
                  </a:txBody>
                  <a:tcPr/>
                </a:tc>
                <a:extLst>
                  <a:ext uri="{0D108BD9-81ED-4DB2-BD59-A6C34878D82A}">
                    <a16:rowId xmlns:a16="http://schemas.microsoft.com/office/drawing/2014/main" val="544834922"/>
                  </a:ext>
                </a:extLst>
              </a:tr>
              <a:tr h="358953">
                <a:tc gridSpan="6">
                  <a:txBody>
                    <a:bodyPr/>
                    <a:lstStyle/>
                    <a:p>
                      <a:r>
                        <a:rPr lang="en-US" sz="1400">
                          <a:solidFill>
                            <a:schemeClr val="bg1">
                              <a:lumMod val="95000"/>
                            </a:schemeClr>
                          </a:solidFill>
                        </a:rPr>
                        <a:t>SCHOOL LEVEL STRATEGIES  (Actions/Tasks)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641766">
                <a:tc gridSpan="2">
                  <a:txBody>
                    <a:bodyPr/>
                    <a:lstStyle/>
                    <a:p>
                      <a:pPr lvl="0">
                        <a:buNone/>
                      </a:pPr>
                      <a:r>
                        <a:rPr lang="en-US" sz="1200"/>
                        <a:t>TRIMESTER 1 </a:t>
                      </a:r>
                      <a:br>
                        <a:rPr lang="en-US" sz="1200"/>
                      </a:br>
                      <a:r>
                        <a:rPr lang="en-US" sz="1200"/>
                        <a:t>(AUGUST –OCTOBER)</a:t>
                      </a:r>
                    </a:p>
                  </a:txBody>
                  <a:tcPr/>
                </a:tc>
                <a:tc hMerge="1">
                  <a:txBody>
                    <a:bodyPr/>
                    <a:lstStyle/>
                    <a:p>
                      <a:endParaRPr lang="en-US"/>
                    </a:p>
                  </a:txBody>
                  <a:tcPr/>
                </a:tc>
                <a:tc gridSpan="4">
                  <a:txBody>
                    <a:bodyPr/>
                    <a:lstStyle/>
                    <a:p>
                      <a:r>
                        <a:rPr lang="en-US" sz="1200"/>
                        <a:t>Meet the Teacher, Curriculum Night, Meals with Misters, Fall Conscious Discipline Parent Education, Policy Council, Volunteer Opportunities for families and community members, and Parent Cafés.</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641766">
                <a:tc gridSpan="2">
                  <a:txBody>
                    <a:bodyPr/>
                    <a:lstStyle/>
                    <a:p>
                      <a:pPr lvl="0">
                        <a:buNone/>
                      </a:pPr>
                      <a:r>
                        <a:rPr lang="en-US" sz="1200"/>
                        <a:t>TRIMESTER 2</a:t>
                      </a:r>
                    </a:p>
                    <a:p>
                      <a:pPr lvl="0">
                        <a:buNone/>
                      </a:pPr>
                      <a:r>
                        <a:rPr lang="en-US" sz="1200"/>
                        <a:t>(NOVEMBER-FEBRUARY) </a:t>
                      </a:r>
                    </a:p>
                  </a:txBody>
                  <a:tcPr/>
                </a:tc>
                <a:tc hMerge="1">
                  <a:txBody>
                    <a:bodyPr/>
                    <a:lstStyle/>
                    <a:p>
                      <a:endParaRPr lang="en-US"/>
                    </a:p>
                  </a:txBody>
                  <a:tcPr/>
                </a:tc>
                <a:tc gridSpan="4">
                  <a:txBody>
                    <a:bodyPr/>
                    <a:lstStyle/>
                    <a:p>
                      <a:r>
                        <a:rPr lang="en-US" sz="1200"/>
                        <a:t>Happy Halls, Parent Cafés, Fall Conscious Discipline Parent Education, Policy Council, Volunteer Opportunities, Night at the North Pole, Fall Parent Teacher Conferences, and Home Visits. </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71263080"/>
                  </a:ext>
                </a:extLst>
              </a:tr>
              <a:tr h="641766">
                <a:tc gridSpan="2">
                  <a:txBody>
                    <a:bodyPr/>
                    <a:lstStyle/>
                    <a:p>
                      <a:pPr lvl="0">
                        <a:buNone/>
                      </a:pPr>
                      <a:r>
                        <a:rPr lang="en-US" sz="1200"/>
                        <a:t>TRIMESTER 3</a:t>
                      </a:r>
                      <a:br>
                        <a:rPr lang="en-US" sz="1200"/>
                      </a:br>
                      <a:r>
                        <a:rPr lang="en-US" sz="1200"/>
                        <a:t>(MARCH-MAY)</a:t>
                      </a:r>
                    </a:p>
                  </a:txBody>
                  <a:tcPr/>
                </a:tc>
                <a:tc hMerge="1">
                  <a:txBody>
                    <a:bodyPr/>
                    <a:lstStyle/>
                    <a:p>
                      <a:endParaRPr lang="en-US"/>
                    </a:p>
                  </a:txBody>
                  <a:tcPr/>
                </a:tc>
                <a:tc gridSpan="4">
                  <a:txBody>
                    <a:bodyPr/>
                    <a:lstStyle/>
                    <a:p>
                      <a:r>
                        <a:rPr lang="en-US" sz="1200"/>
                        <a:t>Parent Teacher Conferences, Home Visits, Family Art Café, Spring Conscious Discipline Parent Education, Family Fit Night, Family Connection Café, Pre-School Prom, Moments with Misses</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1170253"/>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EACFDD2F-5BDA-F527-5E7A-5E47E4407963}"/>
              </a:ext>
            </a:extLst>
          </p:cNvPr>
          <p:cNvPicPr>
            <a:picLocks noChangeAspect="1"/>
          </p:cNvPicPr>
          <p:nvPr/>
        </p:nvPicPr>
        <p:blipFill>
          <a:blip r:embed="rId2"/>
          <a:stretch>
            <a:fillRect/>
          </a:stretch>
        </p:blipFill>
        <p:spPr>
          <a:xfrm>
            <a:off x="9932758" y="1315796"/>
            <a:ext cx="1433251" cy="1158287"/>
          </a:xfrm>
          <a:prstGeom prst="rect">
            <a:avLst/>
          </a:prstGeom>
        </p:spPr>
      </p:pic>
    </p:spTree>
    <p:extLst>
      <p:ext uri="{BB962C8B-B14F-4D97-AF65-F5344CB8AC3E}">
        <p14:creationId xmlns:p14="http://schemas.microsoft.com/office/powerpoint/2010/main" val="8447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7" ma:contentTypeDescription="Create a new document." ma:contentTypeScope="" ma:versionID="4a5d656ed4fb26b16aa489e4c2f654b5">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9aea36d32dc83dabe09f536533d04701"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a2cc60b-89dd-4105-962a-e09ec6187428">
      <UserInfo>
        <DisplayName>Steinke, Jody</DisplayName>
        <AccountId>39</AccountId>
        <AccountType/>
      </UserInfo>
    </SharedWithUsers>
    <TaxCatchAll xmlns="9a2cc60b-89dd-4105-962a-e09ec6187428" xsi:nil="true"/>
    <lcf76f155ced4ddcb4097134ff3c332f xmlns="9693bd2b-26f7-49b0-a370-341f76daf3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F72AF7E-C8DD-4D57-902B-CAD8AF71DEA3}">
  <ds:schemaRefs>
    <ds:schemaRef ds:uri="http://schemas.microsoft.com/sharepoint/v3/contenttype/forms"/>
  </ds:schemaRefs>
</ds:datastoreItem>
</file>

<file path=customXml/itemProps2.xml><?xml version="1.0" encoding="utf-8"?>
<ds:datastoreItem xmlns:ds="http://schemas.openxmlformats.org/officeDocument/2006/customXml" ds:itemID="{203202DC-6485-4F54-9279-66C61C8C337A}">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61E4DEB-D9CA-4E3A-8DA1-2E6901A4F104}">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1406</Words>
  <Application>Microsoft Office PowerPoint</Application>
  <PresentationFormat>Widescreen</PresentationFormat>
  <Paragraphs>117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Congenial</vt:lpstr>
      <vt:lpstr>Office Theme</vt:lpstr>
      <vt:lpstr>PowerPoint Presentation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QUINCY PUBLIC SCHOOLS  DISTRICT 172</dc:title>
  <dc:creator>Dinkheller, Kimberly</dc:creator>
  <cp:lastModifiedBy>Dinkheller, Kimberly</cp:lastModifiedBy>
  <cp:revision>84</cp:revision>
  <dcterms:created xsi:type="dcterms:W3CDTF">2024-05-07T03:11:30Z</dcterms:created>
  <dcterms:modified xsi:type="dcterms:W3CDTF">2024-07-14T23:23:17Z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ComplianceAssetId">
    <vt:lpwstr/>
  </property>
  <property fmtid="{D5CDD505-2E9C-101B-9397-08002B2CF9AE}" pid="4" name="_activity">
    <vt:lpwstr>{"FileActivityType":"9","FileActivityTimeStamp":"2024-05-08T03:31:11.427Z","FileActivityUsersOnPage":[{"DisplayName":"Dinkheller, Kimberly","Id":"dinkheki@qps.org"},{"DisplayName":"Cramer, Sara","Id":"cramersa@qps.org"}],"FileActivityNavigationId":null}</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