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7" r:id="rId5"/>
    <p:sldId id="321" r:id="rId6"/>
    <p:sldId id="1117" r:id="rId7"/>
    <p:sldId id="1108" r:id="rId8"/>
    <p:sldId id="1118" r:id="rId9"/>
    <p:sldId id="1121" r:id="rId10"/>
    <p:sldId id="1119" r:id="rId11"/>
    <p:sldId id="112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181E2-2AFA-40F1-8E21-2C0602BD41D2}" v="539" dt="2025-06-06T14:06:09.8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ramer, Sara" userId="91f727df-e631-409b-a0b2-c50db5745191" providerId="ADAL" clId="{C35181E2-2AFA-40F1-8E21-2C0602BD41D2}"/>
    <pc:docChg chg="undo custSel modSld">
      <pc:chgData name="Cramer, Sara" userId="91f727df-e631-409b-a0b2-c50db5745191" providerId="ADAL" clId="{C35181E2-2AFA-40F1-8E21-2C0602BD41D2}" dt="2025-06-06T14:06:09.873" v="3283" actId="20577"/>
      <pc:docMkLst>
        <pc:docMk/>
      </pc:docMkLst>
      <pc:sldChg chg="addSp delSp modSp mod">
        <pc:chgData name="Cramer, Sara" userId="91f727df-e631-409b-a0b2-c50db5745191" providerId="ADAL" clId="{C35181E2-2AFA-40F1-8E21-2C0602BD41D2}" dt="2025-06-06T12:44:25.051" v="10" actId="1076"/>
        <pc:sldMkLst>
          <pc:docMk/>
          <pc:sldMk cId="2853114898" sldId="257"/>
        </pc:sldMkLst>
        <pc:spChg chg="mod">
          <ac:chgData name="Cramer, Sara" userId="91f727df-e631-409b-a0b2-c50db5745191" providerId="ADAL" clId="{C35181E2-2AFA-40F1-8E21-2C0602BD41D2}" dt="2025-06-06T12:41:01.954" v="6" actId="20577"/>
          <ac:spMkLst>
            <pc:docMk/>
            <pc:sldMk cId="2853114898" sldId="257"/>
            <ac:spMk id="2" creationId="{ED4D5031-26D7-A514-C760-51E099F069DC}"/>
          </ac:spMkLst>
        </pc:spChg>
        <pc:picChg chg="del">
          <ac:chgData name="Cramer, Sara" userId="91f727df-e631-409b-a0b2-c50db5745191" providerId="ADAL" clId="{C35181E2-2AFA-40F1-8E21-2C0602BD41D2}" dt="2025-06-06T12:44:18.355" v="8" actId="478"/>
          <ac:picMkLst>
            <pc:docMk/>
            <pc:sldMk cId="2853114898" sldId="257"/>
            <ac:picMk id="5" creationId="{EF2B6985-CFBD-F291-6000-B8FF5E833FE6}"/>
          </ac:picMkLst>
        </pc:picChg>
        <pc:picChg chg="add del">
          <ac:chgData name="Cramer, Sara" userId="91f727df-e631-409b-a0b2-c50db5745191" providerId="ADAL" clId="{C35181E2-2AFA-40F1-8E21-2C0602BD41D2}" dt="2025-06-06T12:44:18.355" v="8" actId="478"/>
          <ac:picMkLst>
            <pc:docMk/>
            <pc:sldMk cId="2853114898" sldId="257"/>
            <ac:picMk id="1026" creationId="{03B441C3-5F96-707B-CC11-BBBABDE4DF69}"/>
          </ac:picMkLst>
        </pc:picChg>
        <pc:picChg chg="add mod">
          <ac:chgData name="Cramer, Sara" userId="91f727df-e631-409b-a0b2-c50db5745191" providerId="ADAL" clId="{C35181E2-2AFA-40F1-8E21-2C0602BD41D2}" dt="2025-06-06T12:44:25.051" v="10" actId="1076"/>
          <ac:picMkLst>
            <pc:docMk/>
            <pc:sldMk cId="2853114898" sldId="257"/>
            <ac:picMk id="1027" creationId="{71544458-7EA5-C468-EEB5-6857374C229D}"/>
          </ac:picMkLst>
        </pc:picChg>
      </pc:sldChg>
      <pc:sldChg chg="addSp delSp modSp mod">
        <pc:chgData name="Cramer, Sara" userId="91f727df-e631-409b-a0b2-c50db5745191" providerId="ADAL" clId="{C35181E2-2AFA-40F1-8E21-2C0602BD41D2}" dt="2025-06-06T13:21:18.849" v="1734" actId="13926"/>
        <pc:sldMkLst>
          <pc:docMk/>
          <pc:sldMk cId="294459123" sldId="1108"/>
        </pc:sldMkLst>
        <pc:graphicFrameChg chg="mod modGraphic">
          <ac:chgData name="Cramer, Sara" userId="91f727df-e631-409b-a0b2-c50db5745191" providerId="ADAL" clId="{C35181E2-2AFA-40F1-8E21-2C0602BD41D2}" dt="2025-06-06T13:21:18.849" v="1734" actId="13926"/>
          <ac:graphicFrameMkLst>
            <pc:docMk/>
            <pc:sldMk cId="294459123" sldId="1108"/>
            <ac:graphicFrameMk id="2" creationId="{245BC186-F1B9-D4ED-D632-F04BCEA83CBB}"/>
          </ac:graphicFrameMkLst>
        </pc:graphicFrameChg>
        <pc:picChg chg="del">
          <ac:chgData name="Cramer, Sara" userId="91f727df-e631-409b-a0b2-c50db5745191" providerId="ADAL" clId="{C35181E2-2AFA-40F1-8E21-2C0602BD41D2}" dt="2025-06-06T12:44:52.721" v="11" actId="478"/>
          <ac:picMkLst>
            <pc:docMk/>
            <pc:sldMk cId="294459123" sldId="1108"/>
            <ac:picMk id="3" creationId="{4C3B46EC-916F-25A4-00E2-C8DB4571FE73}"/>
          </ac:picMkLst>
        </pc:picChg>
        <pc:picChg chg="add mod">
          <ac:chgData name="Cramer, Sara" userId="91f727df-e631-409b-a0b2-c50db5745191" providerId="ADAL" clId="{C35181E2-2AFA-40F1-8E21-2C0602BD41D2}" dt="2025-06-06T12:45:19.196" v="17" actId="14100"/>
          <ac:picMkLst>
            <pc:docMk/>
            <pc:sldMk cId="294459123" sldId="1108"/>
            <ac:picMk id="4" creationId="{840EE55E-0CCD-DBC8-E824-CC832A3411BD}"/>
          </ac:picMkLst>
        </pc:picChg>
      </pc:sldChg>
      <pc:sldChg chg="addSp delSp modSp mod">
        <pc:chgData name="Cramer, Sara" userId="91f727df-e631-409b-a0b2-c50db5745191" providerId="ADAL" clId="{C35181E2-2AFA-40F1-8E21-2C0602BD41D2}" dt="2025-06-06T13:55:19.359" v="3016"/>
        <pc:sldMkLst>
          <pc:docMk/>
          <pc:sldMk cId="2096041804" sldId="1121"/>
        </pc:sldMkLst>
        <pc:graphicFrameChg chg="mod modGraphic">
          <ac:chgData name="Cramer, Sara" userId="91f727df-e631-409b-a0b2-c50db5745191" providerId="ADAL" clId="{C35181E2-2AFA-40F1-8E21-2C0602BD41D2}" dt="2025-06-06T13:55:19.359" v="3016"/>
          <ac:graphicFrameMkLst>
            <pc:docMk/>
            <pc:sldMk cId="2096041804" sldId="1121"/>
            <ac:graphicFrameMk id="2" creationId="{245BC186-F1B9-D4ED-D632-F04BCEA83CBB}"/>
          </ac:graphicFrameMkLst>
        </pc:graphicFrameChg>
        <pc:picChg chg="add mod">
          <ac:chgData name="Cramer, Sara" userId="91f727df-e631-409b-a0b2-c50db5745191" providerId="ADAL" clId="{C35181E2-2AFA-40F1-8E21-2C0602BD41D2}" dt="2025-06-06T13:12:01.086" v="1384" actId="1076"/>
          <ac:picMkLst>
            <pc:docMk/>
            <pc:sldMk cId="2096041804" sldId="1121"/>
            <ac:picMk id="3" creationId="{0DDC0530-F88F-C79E-10A6-F67CE75FD74A}"/>
          </ac:picMkLst>
        </pc:picChg>
        <pc:picChg chg="del">
          <ac:chgData name="Cramer, Sara" userId="91f727df-e631-409b-a0b2-c50db5745191" providerId="ADAL" clId="{C35181E2-2AFA-40F1-8E21-2C0602BD41D2}" dt="2025-06-06T13:11:52.980" v="1380" actId="478"/>
          <ac:picMkLst>
            <pc:docMk/>
            <pc:sldMk cId="2096041804" sldId="1121"/>
            <ac:picMk id="4" creationId="{40A18C27-3495-F08A-1732-F0AB036AD676}"/>
          </ac:picMkLst>
        </pc:picChg>
      </pc:sldChg>
      <pc:sldChg chg="addSp delSp modSp mod">
        <pc:chgData name="Cramer, Sara" userId="91f727df-e631-409b-a0b2-c50db5745191" providerId="ADAL" clId="{C35181E2-2AFA-40F1-8E21-2C0602BD41D2}" dt="2025-06-06T14:06:09.873" v="3283" actId="20577"/>
        <pc:sldMkLst>
          <pc:docMk/>
          <pc:sldMk cId="8447881" sldId="1122"/>
        </pc:sldMkLst>
        <pc:graphicFrameChg chg="mod modGraphic">
          <ac:chgData name="Cramer, Sara" userId="91f727df-e631-409b-a0b2-c50db5745191" providerId="ADAL" clId="{C35181E2-2AFA-40F1-8E21-2C0602BD41D2}" dt="2025-06-06T14:06:09.873" v="3283" actId="20577"/>
          <ac:graphicFrameMkLst>
            <pc:docMk/>
            <pc:sldMk cId="8447881" sldId="1122"/>
            <ac:graphicFrameMk id="2" creationId="{245BC186-F1B9-D4ED-D632-F04BCEA83CBB}"/>
          </ac:graphicFrameMkLst>
        </pc:graphicFrameChg>
        <pc:picChg chg="add mod">
          <ac:chgData name="Cramer, Sara" userId="91f727df-e631-409b-a0b2-c50db5745191" providerId="ADAL" clId="{C35181E2-2AFA-40F1-8E21-2C0602BD41D2}" dt="2025-06-06T13:55:43.146" v="3019" actId="1076"/>
          <ac:picMkLst>
            <pc:docMk/>
            <pc:sldMk cId="8447881" sldId="1122"/>
            <ac:picMk id="3" creationId="{3F3C10F2-8425-55DF-55FB-8666BC962D77}"/>
          </ac:picMkLst>
        </pc:picChg>
        <pc:picChg chg="del">
          <ac:chgData name="Cramer, Sara" userId="91f727df-e631-409b-a0b2-c50db5745191" providerId="ADAL" clId="{C35181E2-2AFA-40F1-8E21-2C0602BD41D2}" dt="2025-06-06T13:55:38.981" v="3017" actId="478"/>
          <ac:picMkLst>
            <pc:docMk/>
            <pc:sldMk cId="8447881" sldId="1122"/>
            <ac:picMk id="4" creationId="{EACFDD2F-5BDA-F527-5E7A-5E47E4407963}"/>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F69E34-3E1D-1428-54E5-DFB5E02D75C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268ABC-0A1C-EC92-FD1C-FA92B197E42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A3F8B7-320B-B5A8-9FE4-94B532E98D7E}"/>
              </a:ext>
            </a:extLst>
          </p:cNvPr>
          <p:cNvSpPr>
            <a:spLocks noGrp="1"/>
          </p:cNvSpPr>
          <p:nvPr>
            <p:ph type="dt" sz="half" idx="10"/>
          </p:nvPr>
        </p:nvSpPr>
        <p:spPr/>
        <p:txBody>
          <a:bodyPr/>
          <a:lstStyle/>
          <a:p>
            <a:fld id="{EA99985F-2A7A-479C-92DF-65F10CFC50FC}" type="datetimeFigureOut">
              <a:rPr lang="en-US" smtClean="0"/>
              <a:t>6/6/2025</a:t>
            </a:fld>
            <a:endParaRPr lang="en-US"/>
          </a:p>
        </p:txBody>
      </p:sp>
      <p:sp>
        <p:nvSpPr>
          <p:cNvPr id="5" name="Footer Placeholder 4">
            <a:extLst>
              <a:ext uri="{FF2B5EF4-FFF2-40B4-BE49-F238E27FC236}">
                <a16:creationId xmlns:a16="http://schemas.microsoft.com/office/drawing/2014/main" id="{E816C1D7-77E1-DC22-FCEA-FE264959B7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C6A72A-06B9-0761-5C8D-232564279647}"/>
              </a:ext>
            </a:extLst>
          </p:cNvPr>
          <p:cNvSpPr>
            <a:spLocks noGrp="1"/>
          </p:cNvSpPr>
          <p:nvPr>
            <p:ph type="sldNum" sz="quarter" idx="12"/>
          </p:nvPr>
        </p:nvSpPr>
        <p:spPr/>
        <p:txBody>
          <a:bodyPr/>
          <a:lstStyle/>
          <a:p>
            <a:fld id="{2DBD8AFA-5241-4C58-ADA4-39874C9860F5}" type="slidenum">
              <a:rPr lang="en-US" smtClean="0"/>
              <a:t>‹#›</a:t>
            </a:fld>
            <a:endParaRPr lang="en-US"/>
          </a:p>
        </p:txBody>
      </p:sp>
    </p:spTree>
    <p:extLst>
      <p:ext uri="{BB962C8B-B14F-4D97-AF65-F5344CB8AC3E}">
        <p14:creationId xmlns:p14="http://schemas.microsoft.com/office/powerpoint/2010/main" val="31777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FB0020-D22C-BAAF-C7BD-4A0E9D85F1C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DFF6908-5D48-F9B1-F93B-FBE4F7731FE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B22A35-A3B6-D936-1B15-E479B650EF9D}"/>
              </a:ext>
            </a:extLst>
          </p:cNvPr>
          <p:cNvSpPr>
            <a:spLocks noGrp="1"/>
          </p:cNvSpPr>
          <p:nvPr>
            <p:ph type="dt" sz="half" idx="10"/>
          </p:nvPr>
        </p:nvSpPr>
        <p:spPr/>
        <p:txBody>
          <a:bodyPr/>
          <a:lstStyle/>
          <a:p>
            <a:fld id="{EA99985F-2A7A-479C-92DF-65F10CFC50FC}" type="datetimeFigureOut">
              <a:rPr lang="en-US" smtClean="0"/>
              <a:t>6/6/2025</a:t>
            </a:fld>
            <a:endParaRPr lang="en-US"/>
          </a:p>
        </p:txBody>
      </p:sp>
      <p:sp>
        <p:nvSpPr>
          <p:cNvPr id="5" name="Footer Placeholder 4">
            <a:extLst>
              <a:ext uri="{FF2B5EF4-FFF2-40B4-BE49-F238E27FC236}">
                <a16:creationId xmlns:a16="http://schemas.microsoft.com/office/drawing/2014/main" id="{3725DF02-2A96-88D1-5BBF-937565105B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17C8D9-D6ED-F073-09C3-F83E04A75971}"/>
              </a:ext>
            </a:extLst>
          </p:cNvPr>
          <p:cNvSpPr>
            <a:spLocks noGrp="1"/>
          </p:cNvSpPr>
          <p:nvPr>
            <p:ph type="sldNum" sz="quarter" idx="12"/>
          </p:nvPr>
        </p:nvSpPr>
        <p:spPr/>
        <p:txBody>
          <a:bodyPr/>
          <a:lstStyle/>
          <a:p>
            <a:fld id="{2DBD8AFA-5241-4C58-ADA4-39874C9860F5}" type="slidenum">
              <a:rPr lang="en-US" smtClean="0"/>
              <a:t>‹#›</a:t>
            </a:fld>
            <a:endParaRPr lang="en-US"/>
          </a:p>
        </p:txBody>
      </p:sp>
    </p:spTree>
    <p:extLst>
      <p:ext uri="{BB962C8B-B14F-4D97-AF65-F5344CB8AC3E}">
        <p14:creationId xmlns:p14="http://schemas.microsoft.com/office/powerpoint/2010/main" val="1674534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798B6E-0F5A-859E-4646-3C664C954E4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848FB49-C871-BEA1-657D-7ABD2EC5CDA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9E6297-6A94-4D72-C907-3BB56C113B54}"/>
              </a:ext>
            </a:extLst>
          </p:cNvPr>
          <p:cNvSpPr>
            <a:spLocks noGrp="1"/>
          </p:cNvSpPr>
          <p:nvPr>
            <p:ph type="dt" sz="half" idx="10"/>
          </p:nvPr>
        </p:nvSpPr>
        <p:spPr/>
        <p:txBody>
          <a:bodyPr/>
          <a:lstStyle/>
          <a:p>
            <a:fld id="{EA99985F-2A7A-479C-92DF-65F10CFC50FC}" type="datetimeFigureOut">
              <a:rPr lang="en-US" smtClean="0"/>
              <a:t>6/6/2025</a:t>
            </a:fld>
            <a:endParaRPr lang="en-US"/>
          </a:p>
        </p:txBody>
      </p:sp>
      <p:sp>
        <p:nvSpPr>
          <p:cNvPr id="5" name="Footer Placeholder 4">
            <a:extLst>
              <a:ext uri="{FF2B5EF4-FFF2-40B4-BE49-F238E27FC236}">
                <a16:creationId xmlns:a16="http://schemas.microsoft.com/office/drawing/2014/main" id="{0FABF5EC-68DA-E452-509F-6653AB1B26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A67CED-7733-9149-9562-527E17136931}"/>
              </a:ext>
            </a:extLst>
          </p:cNvPr>
          <p:cNvSpPr>
            <a:spLocks noGrp="1"/>
          </p:cNvSpPr>
          <p:nvPr>
            <p:ph type="sldNum" sz="quarter" idx="12"/>
          </p:nvPr>
        </p:nvSpPr>
        <p:spPr/>
        <p:txBody>
          <a:bodyPr/>
          <a:lstStyle/>
          <a:p>
            <a:fld id="{2DBD8AFA-5241-4C58-ADA4-39874C9860F5}" type="slidenum">
              <a:rPr lang="en-US" smtClean="0"/>
              <a:t>‹#›</a:t>
            </a:fld>
            <a:endParaRPr lang="en-US"/>
          </a:p>
        </p:txBody>
      </p:sp>
    </p:spTree>
    <p:extLst>
      <p:ext uri="{BB962C8B-B14F-4D97-AF65-F5344CB8AC3E}">
        <p14:creationId xmlns:p14="http://schemas.microsoft.com/office/powerpoint/2010/main" val="1724776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351B-F81C-23CD-8CD9-04EEC5F1AC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4D026A-A5F0-495D-DB2E-BD9BA66A3BC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3B4071-7A93-CEA8-19E9-0B63377A1F3A}"/>
              </a:ext>
            </a:extLst>
          </p:cNvPr>
          <p:cNvSpPr>
            <a:spLocks noGrp="1"/>
          </p:cNvSpPr>
          <p:nvPr>
            <p:ph type="dt" sz="half" idx="10"/>
          </p:nvPr>
        </p:nvSpPr>
        <p:spPr/>
        <p:txBody>
          <a:bodyPr/>
          <a:lstStyle/>
          <a:p>
            <a:fld id="{EA99985F-2A7A-479C-92DF-65F10CFC50FC}" type="datetimeFigureOut">
              <a:rPr lang="en-US" smtClean="0"/>
              <a:t>6/6/2025</a:t>
            </a:fld>
            <a:endParaRPr lang="en-US"/>
          </a:p>
        </p:txBody>
      </p:sp>
      <p:sp>
        <p:nvSpPr>
          <p:cNvPr id="5" name="Footer Placeholder 4">
            <a:extLst>
              <a:ext uri="{FF2B5EF4-FFF2-40B4-BE49-F238E27FC236}">
                <a16:creationId xmlns:a16="http://schemas.microsoft.com/office/drawing/2014/main" id="{BBFF3427-E560-3A05-730F-025640C026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11D83-8699-51EA-4385-4CB9657A0E29}"/>
              </a:ext>
            </a:extLst>
          </p:cNvPr>
          <p:cNvSpPr>
            <a:spLocks noGrp="1"/>
          </p:cNvSpPr>
          <p:nvPr>
            <p:ph type="sldNum" sz="quarter" idx="12"/>
          </p:nvPr>
        </p:nvSpPr>
        <p:spPr/>
        <p:txBody>
          <a:bodyPr/>
          <a:lstStyle/>
          <a:p>
            <a:fld id="{2DBD8AFA-5241-4C58-ADA4-39874C9860F5}" type="slidenum">
              <a:rPr lang="en-US" smtClean="0"/>
              <a:t>‹#›</a:t>
            </a:fld>
            <a:endParaRPr lang="en-US"/>
          </a:p>
        </p:txBody>
      </p:sp>
    </p:spTree>
    <p:extLst>
      <p:ext uri="{BB962C8B-B14F-4D97-AF65-F5344CB8AC3E}">
        <p14:creationId xmlns:p14="http://schemas.microsoft.com/office/powerpoint/2010/main" val="1672299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05EB90-9AEE-8723-91E0-04D2AB5F81E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E30A9B8-2BB8-F64D-CC67-FD1FD2C16E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C93FC6E-3109-4F91-0EF4-D3FC98302671}"/>
              </a:ext>
            </a:extLst>
          </p:cNvPr>
          <p:cNvSpPr>
            <a:spLocks noGrp="1"/>
          </p:cNvSpPr>
          <p:nvPr>
            <p:ph type="dt" sz="half" idx="10"/>
          </p:nvPr>
        </p:nvSpPr>
        <p:spPr/>
        <p:txBody>
          <a:bodyPr/>
          <a:lstStyle/>
          <a:p>
            <a:fld id="{EA99985F-2A7A-479C-92DF-65F10CFC50FC}" type="datetimeFigureOut">
              <a:rPr lang="en-US" smtClean="0"/>
              <a:t>6/6/2025</a:t>
            </a:fld>
            <a:endParaRPr lang="en-US"/>
          </a:p>
        </p:txBody>
      </p:sp>
      <p:sp>
        <p:nvSpPr>
          <p:cNvPr id="5" name="Footer Placeholder 4">
            <a:extLst>
              <a:ext uri="{FF2B5EF4-FFF2-40B4-BE49-F238E27FC236}">
                <a16:creationId xmlns:a16="http://schemas.microsoft.com/office/drawing/2014/main" id="{DFEBE112-C682-CB68-70EF-7F67E04417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7067FAE-4275-0184-2305-A5211E9B0F2B}"/>
              </a:ext>
            </a:extLst>
          </p:cNvPr>
          <p:cNvSpPr>
            <a:spLocks noGrp="1"/>
          </p:cNvSpPr>
          <p:nvPr>
            <p:ph type="sldNum" sz="quarter" idx="12"/>
          </p:nvPr>
        </p:nvSpPr>
        <p:spPr/>
        <p:txBody>
          <a:bodyPr/>
          <a:lstStyle/>
          <a:p>
            <a:fld id="{2DBD8AFA-5241-4C58-ADA4-39874C9860F5}" type="slidenum">
              <a:rPr lang="en-US" smtClean="0"/>
              <a:t>‹#›</a:t>
            </a:fld>
            <a:endParaRPr lang="en-US"/>
          </a:p>
        </p:txBody>
      </p:sp>
    </p:spTree>
    <p:extLst>
      <p:ext uri="{BB962C8B-B14F-4D97-AF65-F5344CB8AC3E}">
        <p14:creationId xmlns:p14="http://schemas.microsoft.com/office/powerpoint/2010/main" val="3149162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5B19-27C3-83EB-A616-3FB9758815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D1F8FF4-A8E0-5F6F-401C-A48E600DF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40DF243-EFA9-6A9C-7226-20DB61DE4A3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2F59977-9A22-CDD6-2878-7879EBC283F7}"/>
              </a:ext>
            </a:extLst>
          </p:cNvPr>
          <p:cNvSpPr>
            <a:spLocks noGrp="1"/>
          </p:cNvSpPr>
          <p:nvPr>
            <p:ph type="dt" sz="half" idx="10"/>
          </p:nvPr>
        </p:nvSpPr>
        <p:spPr/>
        <p:txBody>
          <a:bodyPr/>
          <a:lstStyle/>
          <a:p>
            <a:fld id="{EA99985F-2A7A-479C-92DF-65F10CFC50FC}" type="datetimeFigureOut">
              <a:rPr lang="en-US" smtClean="0"/>
              <a:t>6/6/2025</a:t>
            </a:fld>
            <a:endParaRPr lang="en-US"/>
          </a:p>
        </p:txBody>
      </p:sp>
      <p:sp>
        <p:nvSpPr>
          <p:cNvPr id="6" name="Footer Placeholder 5">
            <a:extLst>
              <a:ext uri="{FF2B5EF4-FFF2-40B4-BE49-F238E27FC236}">
                <a16:creationId xmlns:a16="http://schemas.microsoft.com/office/drawing/2014/main" id="{C6969748-0DC2-E105-C10F-FE1E9D7EA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29C3EF-468E-4B2E-6BDC-EE4C506470D9}"/>
              </a:ext>
            </a:extLst>
          </p:cNvPr>
          <p:cNvSpPr>
            <a:spLocks noGrp="1"/>
          </p:cNvSpPr>
          <p:nvPr>
            <p:ph type="sldNum" sz="quarter" idx="12"/>
          </p:nvPr>
        </p:nvSpPr>
        <p:spPr/>
        <p:txBody>
          <a:bodyPr/>
          <a:lstStyle/>
          <a:p>
            <a:fld id="{2DBD8AFA-5241-4C58-ADA4-39874C9860F5}" type="slidenum">
              <a:rPr lang="en-US" smtClean="0"/>
              <a:t>‹#›</a:t>
            </a:fld>
            <a:endParaRPr lang="en-US"/>
          </a:p>
        </p:txBody>
      </p:sp>
    </p:spTree>
    <p:extLst>
      <p:ext uri="{BB962C8B-B14F-4D97-AF65-F5344CB8AC3E}">
        <p14:creationId xmlns:p14="http://schemas.microsoft.com/office/powerpoint/2010/main" val="39427291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1E8079-C0DA-6CF9-2C1F-D9B3BAFD3DC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40155A4-C94C-0196-CBA5-DDD704CDB3D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7B52874-4E47-0D3C-30EE-DEF6F34E2AA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8173-5E76-5065-F894-E7B97A74B1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0DBC12-B365-29C3-8308-AC1666D1A94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8362783-BE7B-6AE8-AFF9-5C500C4BC8FB}"/>
              </a:ext>
            </a:extLst>
          </p:cNvPr>
          <p:cNvSpPr>
            <a:spLocks noGrp="1"/>
          </p:cNvSpPr>
          <p:nvPr>
            <p:ph type="dt" sz="half" idx="10"/>
          </p:nvPr>
        </p:nvSpPr>
        <p:spPr/>
        <p:txBody>
          <a:bodyPr/>
          <a:lstStyle/>
          <a:p>
            <a:fld id="{EA99985F-2A7A-479C-92DF-65F10CFC50FC}" type="datetimeFigureOut">
              <a:rPr lang="en-US" smtClean="0"/>
              <a:t>6/6/2025</a:t>
            </a:fld>
            <a:endParaRPr lang="en-US"/>
          </a:p>
        </p:txBody>
      </p:sp>
      <p:sp>
        <p:nvSpPr>
          <p:cNvPr id="8" name="Footer Placeholder 7">
            <a:extLst>
              <a:ext uri="{FF2B5EF4-FFF2-40B4-BE49-F238E27FC236}">
                <a16:creationId xmlns:a16="http://schemas.microsoft.com/office/drawing/2014/main" id="{56A77467-9417-D91F-8600-0A6958A575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519671-1623-1448-F47F-10A42F884C75}"/>
              </a:ext>
            </a:extLst>
          </p:cNvPr>
          <p:cNvSpPr>
            <a:spLocks noGrp="1"/>
          </p:cNvSpPr>
          <p:nvPr>
            <p:ph type="sldNum" sz="quarter" idx="12"/>
          </p:nvPr>
        </p:nvSpPr>
        <p:spPr/>
        <p:txBody>
          <a:bodyPr/>
          <a:lstStyle/>
          <a:p>
            <a:fld id="{2DBD8AFA-5241-4C58-ADA4-39874C9860F5}" type="slidenum">
              <a:rPr lang="en-US" smtClean="0"/>
              <a:t>‹#›</a:t>
            </a:fld>
            <a:endParaRPr lang="en-US"/>
          </a:p>
        </p:txBody>
      </p:sp>
    </p:spTree>
    <p:extLst>
      <p:ext uri="{BB962C8B-B14F-4D97-AF65-F5344CB8AC3E}">
        <p14:creationId xmlns:p14="http://schemas.microsoft.com/office/powerpoint/2010/main" val="3883132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049D2F-7172-F4D1-DD6E-D1460321437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BFE21B9-3C7D-D2E6-3462-A0F8F472E91E}"/>
              </a:ext>
            </a:extLst>
          </p:cNvPr>
          <p:cNvSpPr>
            <a:spLocks noGrp="1"/>
          </p:cNvSpPr>
          <p:nvPr>
            <p:ph type="dt" sz="half" idx="10"/>
          </p:nvPr>
        </p:nvSpPr>
        <p:spPr/>
        <p:txBody>
          <a:bodyPr/>
          <a:lstStyle/>
          <a:p>
            <a:fld id="{EA99985F-2A7A-479C-92DF-65F10CFC50FC}" type="datetimeFigureOut">
              <a:rPr lang="en-US" smtClean="0"/>
              <a:t>6/6/2025</a:t>
            </a:fld>
            <a:endParaRPr lang="en-US"/>
          </a:p>
        </p:txBody>
      </p:sp>
      <p:sp>
        <p:nvSpPr>
          <p:cNvPr id="4" name="Footer Placeholder 3">
            <a:extLst>
              <a:ext uri="{FF2B5EF4-FFF2-40B4-BE49-F238E27FC236}">
                <a16:creationId xmlns:a16="http://schemas.microsoft.com/office/drawing/2014/main" id="{AC245757-4B23-56BA-C024-B7BF170460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175CCC2-F908-4FAF-6D28-1359C85CDCB7}"/>
              </a:ext>
            </a:extLst>
          </p:cNvPr>
          <p:cNvSpPr>
            <a:spLocks noGrp="1"/>
          </p:cNvSpPr>
          <p:nvPr>
            <p:ph type="sldNum" sz="quarter" idx="12"/>
          </p:nvPr>
        </p:nvSpPr>
        <p:spPr/>
        <p:txBody>
          <a:bodyPr/>
          <a:lstStyle/>
          <a:p>
            <a:fld id="{2DBD8AFA-5241-4C58-ADA4-39874C9860F5}" type="slidenum">
              <a:rPr lang="en-US" smtClean="0"/>
              <a:t>‹#›</a:t>
            </a:fld>
            <a:endParaRPr lang="en-US"/>
          </a:p>
        </p:txBody>
      </p:sp>
    </p:spTree>
    <p:extLst>
      <p:ext uri="{BB962C8B-B14F-4D97-AF65-F5344CB8AC3E}">
        <p14:creationId xmlns:p14="http://schemas.microsoft.com/office/powerpoint/2010/main" val="2988019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102F3FF-0CC6-29F1-9E71-9318092DEA94}"/>
              </a:ext>
            </a:extLst>
          </p:cNvPr>
          <p:cNvSpPr>
            <a:spLocks noGrp="1"/>
          </p:cNvSpPr>
          <p:nvPr>
            <p:ph type="dt" sz="half" idx="10"/>
          </p:nvPr>
        </p:nvSpPr>
        <p:spPr/>
        <p:txBody>
          <a:bodyPr/>
          <a:lstStyle/>
          <a:p>
            <a:fld id="{EA99985F-2A7A-479C-92DF-65F10CFC50FC}" type="datetimeFigureOut">
              <a:rPr lang="en-US" smtClean="0"/>
              <a:t>6/6/2025</a:t>
            </a:fld>
            <a:endParaRPr lang="en-US"/>
          </a:p>
        </p:txBody>
      </p:sp>
      <p:sp>
        <p:nvSpPr>
          <p:cNvPr id="3" name="Footer Placeholder 2">
            <a:extLst>
              <a:ext uri="{FF2B5EF4-FFF2-40B4-BE49-F238E27FC236}">
                <a16:creationId xmlns:a16="http://schemas.microsoft.com/office/drawing/2014/main" id="{69457903-B174-C9AB-E973-711A19AA5EB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FDE308C-96A5-781D-B1C9-216C69B294B3}"/>
              </a:ext>
            </a:extLst>
          </p:cNvPr>
          <p:cNvSpPr>
            <a:spLocks noGrp="1"/>
          </p:cNvSpPr>
          <p:nvPr>
            <p:ph type="sldNum" sz="quarter" idx="12"/>
          </p:nvPr>
        </p:nvSpPr>
        <p:spPr/>
        <p:txBody>
          <a:bodyPr/>
          <a:lstStyle/>
          <a:p>
            <a:fld id="{2DBD8AFA-5241-4C58-ADA4-39874C9860F5}" type="slidenum">
              <a:rPr lang="en-US" smtClean="0"/>
              <a:t>‹#›</a:t>
            </a:fld>
            <a:endParaRPr lang="en-US"/>
          </a:p>
        </p:txBody>
      </p:sp>
    </p:spTree>
    <p:extLst>
      <p:ext uri="{BB962C8B-B14F-4D97-AF65-F5344CB8AC3E}">
        <p14:creationId xmlns:p14="http://schemas.microsoft.com/office/powerpoint/2010/main" val="2230333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F751F-CF1E-73D9-C483-5A3A0C6D4F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5C8B9FE-8369-35B0-BCEB-2C32041EAC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7EDE86C-72F8-03E8-6709-503849BECF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F67912-D538-802C-BE3D-3109032CB13C}"/>
              </a:ext>
            </a:extLst>
          </p:cNvPr>
          <p:cNvSpPr>
            <a:spLocks noGrp="1"/>
          </p:cNvSpPr>
          <p:nvPr>
            <p:ph type="dt" sz="half" idx="10"/>
          </p:nvPr>
        </p:nvSpPr>
        <p:spPr/>
        <p:txBody>
          <a:bodyPr/>
          <a:lstStyle/>
          <a:p>
            <a:fld id="{EA99985F-2A7A-479C-92DF-65F10CFC50FC}" type="datetimeFigureOut">
              <a:rPr lang="en-US" smtClean="0"/>
              <a:t>6/6/2025</a:t>
            </a:fld>
            <a:endParaRPr lang="en-US"/>
          </a:p>
        </p:txBody>
      </p:sp>
      <p:sp>
        <p:nvSpPr>
          <p:cNvPr id="6" name="Footer Placeholder 5">
            <a:extLst>
              <a:ext uri="{FF2B5EF4-FFF2-40B4-BE49-F238E27FC236}">
                <a16:creationId xmlns:a16="http://schemas.microsoft.com/office/drawing/2014/main" id="{86D86402-4258-2C22-6860-1D185574C4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7658F6-0987-1C06-2CD7-3F38D8ACFFBD}"/>
              </a:ext>
            </a:extLst>
          </p:cNvPr>
          <p:cNvSpPr>
            <a:spLocks noGrp="1"/>
          </p:cNvSpPr>
          <p:nvPr>
            <p:ph type="sldNum" sz="quarter" idx="12"/>
          </p:nvPr>
        </p:nvSpPr>
        <p:spPr/>
        <p:txBody>
          <a:bodyPr/>
          <a:lstStyle/>
          <a:p>
            <a:fld id="{2DBD8AFA-5241-4C58-ADA4-39874C9860F5}" type="slidenum">
              <a:rPr lang="en-US" smtClean="0"/>
              <a:t>‹#›</a:t>
            </a:fld>
            <a:endParaRPr lang="en-US"/>
          </a:p>
        </p:txBody>
      </p:sp>
    </p:spTree>
    <p:extLst>
      <p:ext uri="{BB962C8B-B14F-4D97-AF65-F5344CB8AC3E}">
        <p14:creationId xmlns:p14="http://schemas.microsoft.com/office/powerpoint/2010/main" val="3914312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B5089-487F-981B-F374-3CA291B8D46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8D1E266-6E08-5DE6-723B-4A6FCAE804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B4B9BF9-6522-5559-EDB8-480456869E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D08665-8F42-8F63-9BEC-00BC42A819AE}"/>
              </a:ext>
            </a:extLst>
          </p:cNvPr>
          <p:cNvSpPr>
            <a:spLocks noGrp="1"/>
          </p:cNvSpPr>
          <p:nvPr>
            <p:ph type="dt" sz="half" idx="10"/>
          </p:nvPr>
        </p:nvSpPr>
        <p:spPr/>
        <p:txBody>
          <a:bodyPr/>
          <a:lstStyle/>
          <a:p>
            <a:fld id="{EA99985F-2A7A-479C-92DF-65F10CFC50FC}" type="datetimeFigureOut">
              <a:rPr lang="en-US" smtClean="0"/>
              <a:t>6/6/2025</a:t>
            </a:fld>
            <a:endParaRPr lang="en-US"/>
          </a:p>
        </p:txBody>
      </p:sp>
      <p:sp>
        <p:nvSpPr>
          <p:cNvPr id="6" name="Footer Placeholder 5">
            <a:extLst>
              <a:ext uri="{FF2B5EF4-FFF2-40B4-BE49-F238E27FC236}">
                <a16:creationId xmlns:a16="http://schemas.microsoft.com/office/drawing/2014/main" id="{74D8278C-7A1B-F085-FF89-0E6B39AE518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DF4F52-4E7C-8ECC-75FC-A2A9FC5B15D7}"/>
              </a:ext>
            </a:extLst>
          </p:cNvPr>
          <p:cNvSpPr>
            <a:spLocks noGrp="1"/>
          </p:cNvSpPr>
          <p:nvPr>
            <p:ph type="sldNum" sz="quarter" idx="12"/>
          </p:nvPr>
        </p:nvSpPr>
        <p:spPr/>
        <p:txBody>
          <a:bodyPr/>
          <a:lstStyle/>
          <a:p>
            <a:fld id="{2DBD8AFA-5241-4C58-ADA4-39874C9860F5}" type="slidenum">
              <a:rPr lang="en-US" smtClean="0"/>
              <a:t>‹#›</a:t>
            </a:fld>
            <a:endParaRPr lang="en-US"/>
          </a:p>
        </p:txBody>
      </p:sp>
    </p:spTree>
    <p:extLst>
      <p:ext uri="{BB962C8B-B14F-4D97-AF65-F5344CB8AC3E}">
        <p14:creationId xmlns:p14="http://schemas.microsoft.com/office/powerpoint/2010/main" val="2582901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C63A54-3CDD-DF78-A99F-F6A6C6BC57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454AB51-E7A6-0606-AE8C-8A0AB95362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D8EF25-ED07-56C9-E435-6E2F5CE3B5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EA99985F-2A7A-479C-92DF-65F10CFC50FC}" type="datetimeFigureOut">
              <a:rPr lang="en-US" smtClean="0"/>
              <a:t>6/6/2025</a:t>
            </a:fld>
            <a:endParaRPr lang="en-US"/>
          </a:p>
        </p:txBody>
      </p:sp>
      <p:sp>
        <p:nvSpPr>
          <p:cNvPr id="5" name="Footer Placeholder 4">
            <a:extLst>
              <a:ext uri="{FF2B5EF4-FFF2-40B4-BE49-F238E27FC236}">
                <a16:creationId xmlns:a16="http://schemas.microsoft.com/office/drawing/2014/main" id="{BE8F0EC8-ACB4-7F81-7DD1-5DD0B90171A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31C2FA0-3350-DB96-5CE4-8E8AF91167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DBD8AFA-5241-4C58-ADA4-39874C9860F5}" type="slidenum">
              <a:rPr lang="en-US" smtClean="0"/>
              <a:t>‹#›</a:t>
            </a:fld>
            <a:endParaRPr lang="en-US"/>
          </a:p>
        </p:txBody>
      </p:sp>
    </p:spTree>
    <p:extLst>
      <p:ext uri="{BB962C8B-B14F-4D97-AF65-F5344CB8AC3E}">
        <p14:creationId xmlns:p14="http://schemas.microsoft.com/office/powerpoint/2010/main" val="16505045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5031-26D7-A514-C760-51E099F069DC}"/>
              </a:ext>
            </a:extLst>
          </p:cNvPr>
          <p:cNvSpPr>
            <a:spLocks noGrp="1"/>
          </p:cNvSpPr>
          <p:nvPr>
            <p:ph type="ctrTitle"/>
          </p:nvPr>
        </p:nvSpPr>
        <p:spPr>
          <a:xfrm>
            <a:off x="378691" y="1472609"/>
            <a:ext cx="5855853" cy="2135692"/>
          </a:xfrm>
        </p:spPr>
        <p:txBody>
          <a:bodyPr>
            <a:normAutofit/>
          </a:bodyPr>
          <a:lstStyle/>
          <a:p>
            <a:r>
              <a:rPr lang="en-US" sz="4400" b="1">
                <a:solidFill>
                  <a:srgbClr val="002060"/>
                </a:solidFill>
                <a:latin typeface="Congenial"/>
              </a:rPr>
              <a:t>ECFC </a:t>
            </a:r>
            <a:br>
              <a:rPr lang="en-US" sz="4400" b="1">
                <a:solidFill>
                  <a:srgbClr val="002060"/>
                </a:solidFill>
                <a:latin typeface="Congenial"/>
              </a:rPr>
            </a:br>
            <a:r>
              <a:rPr lang="en-US" sz="4400" b="1">
                <a:solidFill>
                  <a:srgbClr val="002060"/>
                </a:solidFill>
                <a:latin typeface="Congenial"/>
              </a:rPr>
              <a:t>IMPROVEMENT PLAN</a:t>
            </a:r>
            <a:endParaRPr lang="en-US" sz="4400">
              <a:solidFill>
                <a:srgbClr val="002060"/>
              </a:solidFill>
              <a:latin typeface="Congenial" panose="02000503040000020004" pitchFamily="2" charset="0"/>
            </a:endParaRPr>
          </a:p>
        </p:txBody>
      </p:sp>
      <p:sp>
        <p:nvSpPr>
          <p:cNvPr id="3" name="Subtitle 2">
            <a:extLst>
              <a:ext uri="{FF2B5EF4-FFF2-40B4-BE49-F238E27FC236}">
                <a16:creationId xmlns:a16="http://schemas.microsoft.com/office/drawing/2014/main" id="{70CA2B4D-E512-2DA3-98FC-A05382843FA4}"/>
              </a:ext>
            </a:extLst>
          </p:cNvPr>
          <p:cNvSpPr>
            <a:spLocks noGrp="1"/>
          </p:cNvSpPr>
          <p:nvPr>
            <p:ph type="subTitle" idx="1"/>
          </p:nvPr>
        </p:nvSpPr>
        <p:spPr>
          <a:xfrm>
            <a:off x="1124888" y="3833038"/>
            <a:ext cx="4210390" cy="1063256"/>
          </a:xfrm>
        </p:spPr>
        <p:txBody>
          <a:bodyPr>
            <a:normAutofit/>
          </a:bodyPr>
          <a:lstStyle/>
          <a:p>
            <a:r>
              <a:rPr lang="en-US" sz="1800">
                <a:latin typeface="+mj-lt"/>
              </a:rPr>
              <a:t>2025-2026</a:t>
            </a:r>
          </a:p>
        </p:txBody>
      </p:sp>
      <p:pic>
        <p:nvPicPr>
          <p:cNvPr id="1027" name="Picture 3">
            <a:extLst>
              <a:ext uri="{FF2B5EF4-FFF2-40B4-BE49-F238E27FC236}">
                <a16:creationId xmlns:a16="http://schemas.microsoft.com/office/drawing/2014/main" id="{71544458-7EA5-C468-EEB5-6857374C22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98628" y="1612247"/>
            <a:ext cx="3633788" cy="3036887"/>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8531148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B0807-B8B4-A5EF-C254-99393DDD851F}"/>
              </a:ext>
            </a:extLst>
          </p:cNvPr>
          <p:cNvSpPr>
            <a:spLocks noGrp="1"/>
          </p:cNvSpPr>
          <p:nvPr>
            <p:ph type="title"/>
          </p:nvPr>
        </p:nvSpPr>
        <p:spPr>
          <a:xfrm>
            <a:off x="572493" y="238539"/>
            <a:ext cx="11018520" cy="913605"/>
          </a:xfrm>
        </p:spPr>
        <p:txBody>
          <a:bodyPr anchor="b">
            <a:normAutofit/>
          </a:bodyPr>
          <a:lstStyle/>
          <a:p>
            <a:r>
              <a:rPr lang="en-US" sz="4600">
                <a:solidFill>
                  <a:srgbClr val="002060"/>
                </a:solidFill>
                <a:latin typeface="Congenial" panose="02000503040000020004" pitchFamily="2" charset="0"/>
              </a:rPr>
              <a:t>School Improvement Planning Process</a:t>
            </a:r>
          </a:p>
        </p:txBody>
      </p:sp>
      <p:sp>
        <p:nvSpPr>
          <p:cNvPr id="3" name="Content Placeholder 2">
            <a:extLst>
              <a:ext uri="{FF2B5EF4-FFF2-40B4-BE49-F238E27FC236}">
                <a16:creationId xmlns:a16="http://schemas.microsoft.com/office/drawing/2014/main" id="{0079B9E8-7488-C9F1-3B5D-A0FBDED1CA41}"/>
              </a:ext>
            </a:extLst>
          </p:cNvPr>
          <p:cNvSpPr>
            <a:spLocks noGrp="1"/>
          </p:cNvSpPr>
          <p:nvPr>
            <p:ph idx="1"/>
          </p:nvPr>
        </p:nvSpPr>
        <p:spPr>
          <a:xfrm>
            <a:off x="457083" y="1976018"/>
            <a:ext cx="6840361" cy="4548145"/>
          </a:xfrm>
        </p:spPr>
        <p:txBody>
          <a:bodyPr anchor="t">
            <a:normAutofit lnSpcReduction="10000"/>
          </a:bodyPr>
          <a:lstStyle/>
          <a:p>
            <a:r>
              <a:rPr lang="en-US" sz="2200"/>
              <a:t>Aligned to District Improvement Goals. (</a:t>
            </a:r>
            <a:r>
              <a:rPr lang="en-US" sz="2200" i="1"/>
              <a:t>on-going)</a:t>
            </a:r>
            <a:br>
              <a:rPr lang="en-US" sz="2200" i="1"/>
            </a:br>
            <a:r>
              <a:rPr lang="en-US" sz="2200"/>
              <a:t> </a:t>
            </a:r>
          </a:p>
          <a:p>
            <a:r>
              <a:rPr lang="en-US" sz="2200"/>
              <a:t>Continuous and collaborative process. </a:t>
            </a:r>
            <a:br>
              <a:rPr lang="en-US" sz="2200"/>
            </a:br>
            <a:endParaRPr lang="en-US" sz="2200"/>
          </a:p>
          <a:p>
            <a:r>
              <a:rPr lang="en-US" sz="2200"/>
              <a:t>Reviewed annually, monitored throughout the year- </a:t>
            </a:r>
            <a:r>
              <a:rPr lang="en-US" sz="2200" i="1"/>
              <a:t>QPS uses quarterly check-in cycles.  </a:t>
            </a:r>
            <a:br>
              <a:rPr lang="en-US" sz="2200" i="1"/>
            </a:br>
            <a:endParaRPr lang="en-US" sz="2200" i="1"/>
          </a:p>
          <a:p>
            <a:r>
              <a:rPr lang="en-US" sz="2200"/>
              <a:t>Plan identifies strengths and weaknesses in school level systems. Staff uses the information to making deliberate, positive, cohesive, and observable changes.</a:t>
            </a:r>
            <a:br>
              <a:rPr lang="en-US" sz="2200"/>
            </a:br>
            <a:endParaRPr lang="en-US" sz="2200"/>
          </a:p>
          <a:p>
            <a:r>
              <a:rPr lang="en-US" sz="2200"/>
              <a:t>Unique to each schools needs while staying in line with District Goals/Strategic Plan</a:t>
            </a:r>
          </a:p>
          <a:p>
            <a:endParaRPr lang="en-US" sz="2200"/>
          </a:p>
        </p:txBody>
      </p:sp>
      <p:pic>
        <p:nvPicPr>
          <p:cNvPr id="5" name="Picture 4">
            <a:extLst>
              <a:ext uri="{FF2B5EF4-FFF2-40B4-BE49-F238E27FC236}">
                <a16:creationId xmlns:a16="http://schemas.microsoft.com/office/drawing/2014/main" id="{2635FF31-9557-1F6E-1008-5AD5F0E8A883}"/>
              </a:ext>
            </a:extLst>
          </p:cNvPr>
          <p:cNvPicPr>
            <a:picLocks noChangeAspect="1"/>
          </p:cNvPicPr>
          <p:nvPr/>
        </p:nvPicPr>
        <p:blipFill rotWithShape="1">
          <a:blip r:embed="rId2"/>
          <a:srcRect l="10350" r="9075" b="-3"/>
          <a:stretch/>
        </p:blipFill>
        <p:spPr>
          <a:xfrm>
            <a:off x="7616275" y="1642343"/>
            <a:ext cx="4118642" cy="4281094"/>
          </a:xfrm>
          <a:prstGeom prst="rect">
            <a:avLst/>
          </a:prstGeom>
        </p:spPr>
      </p:pic>
    </p:spTree>
    <p:extLst>
      <p:ext uri="{BB962C8B-B14F-4D97-AF65-F5344CB8AC3E}">
        <p14:creationId xmlns:p14="http://schemas.microsoft.com/office/powerpoint/2010/main" val="40872834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9E99FAC-9A40-575E-8533-CDEACC3903CA}"/>
              </a:ext>
            </a:extLst>
          </p:cNvPr>
          <p:cNvGraphicFramePr>
            <a:graphicFrameLocks noGrp="1"/>
          </p:cNvGraphicFramePr>
          <p:nvPr/>
        </p:nvGraphicFramePr>
        <p:xfrm>
          <a:off x="350982" y="369823"/>
          <a:ext cx="11490036" cy="4788318"/>
        </p:xfrm>
        <a:graphic>
          <a:graphicData uri="http://schemas.openxmlformats.org/drawingml/2006/table">
            <a:tbl>
              <a:tblPr firstRow="1" bandRow="1">
                <a:tableStyleId>{F5AB1C69-6EDB-4FF4-983F-18BD219EF322}</a:tableStyleId>
              </a:tblPr>
              <a:tblGrid>
                <a:gridCol w="2887675">
                  <a:extLst>
                    <a:ext uri="{9D8B030D-6E8A-4147-A177-3AD203B41FA5}">
                      <a16:colId xmlns:a16="http://schemas.microsoft.com/office/drawing/2014/main" val="1574478064"/>
                    </a:ext>
                  </a:extLst>
                </a:gridCol>
                <a:gridCol w="8602361">
                  <a:extLst>
                    <a:ext uri="{9D8B030D-6E8A-4147-A177-3AD203B41FA5}">
                      <a16:colId xmlns:a16="http://schemas.microsoft.com/office/drawing/2014/main" val="1607175495"/>
                    </a:ext>
                  </a:extLst>
                </a:gridCol>
              </a:tblGrid>
              <a:tr h="1270370">
                <a:tc rowSpan="4">
                  <a:txBody>
                    <a:bodyPr/>
                    <a:lstStyle/>
                    <a:p>
                      <a:pPr lvl="0" algn="ctr"/>
                      <a:r>
                        <a:rPr lang="en-US" sz="2500" i="0">
                          <a:solidFill>
                            <a:schemeClr val="bg1"/>
                          </a:solidFill>
                          <a:latin typeface="Aptos"/>
                        </a:rPr>
                        <a:t>Q Commitment Goal 1</a:t>
                      </a:r>
                    </a:p>
                    <a:p>
                      <a:pPr lvl="0" algn="ctr"/>
                      <a:endParaRPr lang="en-US" sz="2500" i="0">
                        <a:solidFill>
                          <a:schemeClr val="bg1"/>
                        </a:solidFill>
                        <a:latin typeface="Aptos" panose="020B0004020202020204" pitchFamily="34" charset="0"/>
                      </a:endParaRPr>
                    </a:p>
                    <a:p>
                      <a:pPr lvl="0" algn="ctr"/>
                      <a:r>
                        <a:rPr lang="en-US" sz="2500" i="0">
                          <a:solidFill>
                            <a:schemeClr val="bg1"/>
                          </a:solidFill>
                          <a:latin typeface="Aptos"/>
                        </a:rPr>
                        <a:t>STUDENT SUCCESS</a:t>
                      </a:r>
                    </a:p>
                    <a:p>
                      <a:pPr lvl="0" algn="ctr"/>
                      <a:endParaRPr lang="en-US" sz="2500" i="0">
                        <a:solidFill>
                          <a:schemeClr val="bg1"/>
                        </a:solidFill>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solidFill>
                  </a:tcPr>
                </a:tc>
                <a:tc>
                  <a:txBody>
                    <a:bodyPr/>
                    <a:lstStyle/>
                    <a:p>
                      <a:pPr lvl="0"/>
                      <a:r>
                        <a:rPr lang="en-US" b="1">
                          <a:solidFill>
                            <a:schemeClr val="tx1"/>
                          </a:solidFill>
                        </a:rPr>
                        <a:t>Priority 1: </a:t>
                      </a:r>
                      <a:r>
                        <a:rPr lang="en-US" sz="1800" b="1">
                          <a:solidFill>
                            <a:schemeClr val="tx1"/>
                          </a:solidFill>
                        </a:rPr>
                        <a:t>Guaranteed and viable curriculum </a:t>
                      </a:r>
                      <a:br>
                        <a:rPr lang="en-US" sz="1800" b="1">
                          <a:solidFill>
                            <a:srgbClr val="000000"/>
                          </a:solidFill>
                        </a:rPr>
                      </a:br>
                      <a:r>
                        <a:rPr lang="en-US" sz="1800" b="0">
                          <a:solidFill>
                            <a:schemeClr val="tx1"/>
                          </a:solidFill>
                        </a:rPr>
                        <a:t>Clear expectations in all content areas so all students have an equal opportunity to learn essential content and skills identified for each grade level and course.</a:t>
                      </a:r>
                      <a:br>
                        <a:rPr lang="en-US" sz="1800">
                          <a:solidFill>
                            <a:srgbClr val="000000"/>
                          </a:solidFill>
                        </a:rPr>
                      </a:br>
                      <a:endParaRPr lang="en-US" sz="1800" i="1">
                        <a:solidFill>
                          <a:srgbClr val="000000"/>
                        </a:solidFill>
                        <a:latin typeface="Aptos" panose="020B00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4158259"/>
                  </a:ext>
                </a:extLst>
              </a:tr>
              <a:tr h="127037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a:t>Priority 2: Multi-tiered System of Support Framework</a:t>
                      </a:r>
                      <a:br>
                        <a:rPr lang="en-US"/>
                      </a:br>
                      <a:r>
                        <a:rPr lang="en-US"/>
                        <a:t>Responsive to student learning needs through intervention, strategies, and supports. </a:t>
                      </a:r>
                      <a:br>
                        <a:rPr lang="en-US"/>
                      </a:b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3297981"/>
                  </a:ext>
                </a:extLst>
              </a:tr>
              <a:tr h="1270370">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b="1"/>
                        <a:t>Priority 3: Multiple Pathways to Graduation</a:t>
                      </a:r>
                      <a:br>
                        <a:rPr lang="en-US"/>
                      </a:br>
                      <a:r>
                        <a:rPr lang="en-US"/>
                        <a:t>Reflecting opportunities for success in college and/or the workforce upon graduation.</a:t>
                      </a:r>
                      <a:br>
                        <a:rPr lang="en-US"/>
                      </a:b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059701"/>
                  </a:ext>
                </a:extLst>
              </a:tr>
              <a:tr h="977208">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b="1"/>
                        <a:t>Priority 4: Professional Development</a:t>
                      </a:r>
                      <a:br>
                        <a:rPr lang="en-US"/>
                      </a:br>
                      <a:r>
                        <a:rPr lang="en-US"/>
                        <a:t>Targeted professional learning for staff aligned to best practice to ensure equitable access to high quality instruction for students.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96312415"/>
                  </a:ext>
                </a:extLst>
              </a:tr>
            </a:tbl>
          </a:graphicData>
        </a:graphic>
      </p:graphicFrame>
      <p:sp>
        <p:nvSpPr>
          <p:cNvPr id="4" name="Rectangle 3">
            <a:extLst>
              <a:ext uri="{FF2B5EF4-FFF2-40B4-BE49-F238E27FC236}">
                <a16:creationId xmlns:a16="http://schemas.microsoft.com/office/drawing/2014/main" id="{D3ACC95A-4E9E-948B-D484-224A9A33FBB4}"/>
              </a:ext>
            </a:extLst>
          </p:cNvPr>
          <p:cNvSpPr/>
          <p:nvPr/>
        </p:nvSpPr>
        <p:spPr>
          <a:xfrm>
            <a:off x="2032000" y="5420717"/>
            <a:ext cx="9171709" cy="1661841"/>
          </a:xfrm>
          <a:prstGeom prst="rect">
            <a:avLst/>
          </a:prstGeom>
          <a:noFill/>
        </p:spPr>
        <p:txBody>
          <a:bodyPr wrap="square" lIns="91416" tIns="45708" rIns="91416" bIns="45708" anchor="t">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a:ln/>
                <a:solidFill>
                  <a:srgbClr val="008000"/>
                </a:solidFill>
                <a:latin typeface="Aptos"/>
              </a:rPr>
              <a:t>Q Commitment Goal 1: Guiding Question(s) for SIP</a:t>
            </a:r>
            <a:br>
              <a:rPr lang="en-US" sz="2950" b="1">
                <a:ln/>
                <a:latin typeface="Aptos" panose="020B0004020202020204" pitchFamily="34" charset="0"/>
              </a:rPr>
            </a:br>
            <a:r>
              <a:rPr lang="en-US" sz="1600" b="1" i="1">
                <a:ln/>
                <a:solidFill>
                  <a:srgbClr val="008000"/>
                </a:solidFill>
                <a:latin typeface="Aptos"/>
              </a:rPr>
              <a:t>Who is demonstrating success in our school? Who is not?</a:t>
            </a:r>
          </a:p>
          <a:p>
            <a:pPr algn="ctr"/>
            <a:r>
              <a:rPr lang="en-US" sz="1200" i="1">
                <a:ln/>
                <a:latin typeface="Aptos"/>
              </a:rPr>
              <a:t>What does the data tell us about our progress toward student success and areas of concern?</a:t>
            </a:r>
          </a:p>
          <a:p>
            <a:pPr algn="ctr"/>
            <a:r>
              <a:rPr lang="en-US" sz="1200" i="1">
                <a:ln/>
                <a:latin typeface="Aptos"/>
              </a:rPr>
              <a:t>What does the data tell us about our progress toward Q Goal 1success?</a:t>
            </a:r>
          </a:p>
          <a:p>
            <a:pPr algn="ctr"/>
            <a:r>
              <a:rPr lang="en-US" sz="1200" i="1">
                <a:ln/>
                <a:latin typeface="Aptos"/>
              </a:rPr>
              <a:t>What are the staff needs to achieve Q Commitment Goal 1 success? (Consider: PD, systems alignment, staff alignment, etc.)</a:t>
            </a:r>
            <a:br>
              <a:rPr lang="en-US" sz="2950" b="1">
                <a:ln/>
              </a:rPr>
            </a:br>
            <a:endParaRPr lang="en-US" sz="2999" b="1">
              <a:ln/>
              <a:solidFill>
                <a:srgbClr val="00B0F0"/>
              </a:solidFill>
            </a:endParaRPr>
          </a:p>
        </p:txBody>
      </p:sp>
    </p:spTree>
    <p:extLst>
      <p:ext uri="{BB962C8B-B14F-4D97-AF65-F5344CB8AC3E}">
        <p14:creationId xmlns:p14="http://schemas.microsoft.com/office/powerpoint/2010/main" val="23459741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5BC186-F1B9-D4ED-D632-F04BCEA83CBB}"/>
              </a:ext>
            </a:extLst>
          </p:cNvPr>
          <p:cNvGraphicFramePr>
            <a:graphicFrameLocks noGrp="1"/>
          </p:cNvGraphicFramePr>
          <p:nvPr>
            <p:extLst>
              <p:ext uri="{D42A27DB-BD31-4B8C-83A1-F6EECF244321}">
                <p14:modId xmlns:p14="http://schemas.microsoft.com/office/powerpoint/2010/main" val="3096814437"/>
              </p:ext>
            </p:extLst>
          </p:nvPr>
        </p:nvGraphicFramePr>
        <p:xfrm>
          <a:off x="177800" y="96466"/>
          <a:ext cx="11834791" cy="6680403"/>
        </p:xfrm>
        <a:graphic>
          <a:graphicData uri="http://schemas.openxmlformats.org/drawingml/2006/table">
            <a:tbl>
              <a:tblPr firstRow="1" bandRow="1">
                <a:tableStyleId>{073A0DAA-6AF3-43AB-8588-CEC1D06C72B9}</a:tableStyleId>
              </a:tblPr>
              <a:tblGrid>
                <a:gridCol w="1440688">
                  <a:extLst>
                    <a:ext uri="{9D8B030D-6E8A-4147-A177-3AD203B41FA5}">
                      <a16:colId xmlns:a16="http://schemas.microsoft.com/office/drawing/2014/main" val="1776901933"/>
                    </a:ext>
                  </a:extLst>
                </a:gridCol>
                <a:gridCol w="429768">
                  <a:extLst>
                    <a:ext uri="{9D8B030D-6E8A-4147-A177-3AD203B41FA5}">
                      <a16:colId xmlns:a16="http://schemas.microsoft.com/office/drawing/2014/main" val="441817138"/>
                    </a:ext>
                  </a:extLst>
                </a:gridCol>
                <a:gridCol w="2072894">
                  <a:extLst>
                    <a:ext uri="{9D8B030D-6E8A-4147-A177-3AD203B41FA5}">
                      <a16:colId xmlns:a16="http://schemas.microsoft.com/office/drawing/2014/main" val="4055515337"/>
                    </a:ext>
                  </a:extLst>
                </a:gridCol>
                <a:gridCol w="4089400">
                  <a:extLst>
                    <a:ext uri="{9D8B030D-6E8A-4147-A177-3AD203B41FA5}">
                      <a16:colId xmlns:a16="http://schemas.microsoft.com/office/drawing/2014/main" val="2958696576"/>
                    </a:ext>
                  </a:extLst>
                </a:gridCol>
                <a:gridCol w="1177714">
                  <a:extLst>
                    <a:ext uri="{9D8B030D-6E8A-4147-A177-3AD203B41FA5}">
                      <a16:colId xmlns:a16="http://schemas.microsoft.com/office/drawing/2014/main" val="1662312933"/>
                    </a:ext>
                  </a:extLst>
                </a:gridCol>
                <a:gridCol w="2624327">
                  <a:extLst>
                    <a:ext uri="{9D8B030D-6E8A-4147-A177-3AD203B41FA5}">
                      <a16:colId xmlns:a16="http://schemas.microsoft.com/office/drawing/2014/main" val="1874351673"/>
                    </a:ext>
                  </a:extLst>
                </a:gridCol>
              </a:tblGrid>
              <a:tr h="430298">
                <a:tc gridSpan="6">
                  <a:txBody>
                    <a:bodyPr/>
                    <a:lstStyle/>
                    <a:p>
                      <a:pPr algn="ctr"/>
                      <a:r>
                        <a:rPr lang="en-US"/>
                        <a:t>ECFC SCHOOL IMPROVEMENT PLAN 2024-2025</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3901693"/>
                  </a:ext>
                </a:extLst>
              </a:tr>
              <a:tr h="430298">
                <a:tc gridSpan="6">
                  <a:txBody>
                    <a:bodyPr/>
                    <a:lstStyle/>
                    <a:p>
                      <a:r>
                        <a:rPr lang="en-US" sz="1600">
                          <a:solidFill>
                            <a:schemeClr val="bg1">
                              <a:lumMod val="95000"/>
                            </a:schemeClr>
                          </a:solidFill>
                        </a:rPr>
                        <a:t>Q COMMITMENT GOAL 1: STUDENT SUCCESS</a:t>
                      </a:r>
                    </a:p>
                  </a:txBody>
                  <a:tcP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chemeClr val="tx2">
                        <a:lumMod val="75000"/>
                        <a:lumOff val="25000"/>
                      </a:schemeClr>
                    </a:solidFill>
                  </a:tcPr>
                </a:tc>
                <a:extLst>
                  <a:ext uri="{0D108BD9-81ED-4DB2-BD59-A6C34878D82A}">
                    <a16:rowId xmlns:a16="http://schemas.microsoft.com/office/drawing/2014/main" val="1906123596"/>
                  </a:ext>
                </a:extLst>
              </a:tr>
              <a:tr h="828324">
                <a:tc>
                  <a:txBody>
                    <a:bodyPr/>
                    <a:lstStyle/>
                    <a:p>
                      <a:pPr lvl="0" algn="ctr">
                        <a:buNone/>
                      </a:pPr>
                      <a:r>
                        <a:rPr lang="en-US" sz="1200" b="0" i="0" u="none" strike="noStrike" noProof="0">
                          <a:solidFill>
                            <a:srgbClr val="000000"/>
                          </a:solidFill>
                          <a:latin typeface="Aptos"/>
                        </a:rPr>
                        <a:t>LITERACY</a:t>
                      </a:r>
                    </a:p>
                  </a:txBody>
                  <a:tcPr anchor="ctr"/>
                </a:tc>
                <a:tc gridSpan="4">
                  <a:txBody>
                    <a:bodyPr/>
                    <a:lstStyle/>
                    <a:p>
                      <a:r>
                        <a:rPr lang="en-US" sz="1200" i="1"/>
                        <a:t>By May 2026, 80% of ECFC student will meet or exceed letter identification as measured by Early Learning Scale standards. </a:t>
                      </a:r>
                    </a:p>
                    <a:p>
                      <a:endParaRPr lang="en-US" sz="1200"/>
                    </a:p>
                  </a:txBody>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a:endParaRPr lang="en-US" sz="1000"/>
                    </a:p>
                  </a:txBody>
                  <a:tcPr>
                    <a:solidFill>
                      <a:schemeClr val="bg1">
                        <a:lumMod val="75000"/>
                      </a:schemeClr>
                    </a:solidFill>
                  </a:tcPr>
                </a:tc>
                <a:extLst>
                  <a:ext uri="{0D108BD9-81ED-4DB2-BD59-A6C34878D82A}">
                    <a16:rowId xmlns:a16="http://schemas.microsoft.com/office/drawing/2014/main" val="892663658"/>
                  </a:ext>
                </a:extLst>
              </a:tr>
              <a:tr h="968171">
                <a:tc>
                  <a:txBody>
                    <a:bodyPr/>
                    <a:lstStyle/>
                    <a:p>
                      <a:pPr lvl="0" algn="ctr">
                        <a:buNone/>
                      </a:pPr>
                      <a:r>
                        <a:rPr lang="en-US" sz="1200" b="0" i="0" u="none" strike="noStrike" noProof="0">
                          <a:solidFill>
                            <a:srgbClr val="000000"/>
                          </a:solidFill>
                          <a:latin typeface="Aptos"/>
                        </a:rPr>
                        <a:t>MATH</a:t>
                      </a:r>
                    </a:p>
                  </a:txBody>
                  <a:tcPr anchor="ctr"/>
                </a:tc>
                <a:tc gridSpan="4">
                  <a:txBody>
                    <a:bodyPr/>
                    <a:lstStyle/>
                    <a:p>
                      <a:r>
                        <a:rPr lang="en-US" sz="1200" i="1"/>
                        <a:t>By May 2026, 75% of ECFC student will meet or exceed letter numerical identification as measured by Early Learning Scale standards. </a:t>
                      </a:r>
                    </a:p>
                    <a:p>
                      <a:endParaRPr lang="en-US" sz="1200"/>
                    </a:p>
                  </a:txBody>
                  <a:tcPr/>
                </a:tc>
                <a:tc hMerge="1">
                  <a:txBody>
                    <a:bodyPr/>
                    <a:lstStyle/>
                    <a:p>
                      <a:endParaRPr lang="en-US"/>
                    </a:p>
                  </a:txBody>
                  <a:tcPr/>
                </a:tc>
                <a:tc hMerge="1">
                  <a:txBody>
                    <a:bodyPr/>
                    <a:lstStyle/>
                    <a:p>
                      <a:endParaRPr lang="en-US"/>
                    </a:p>
                  </a:txBody>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3825941918"/>
                  </a:ext>
                </a:extLst>
              </a:tr>
              <a:tr h="354996">
                <a:tc gridSpan="6">
                  <a:txBody>
                    <a:bodyPr/>
                    <a:lstStyle/>
                    <a:p>
                      <a:r>
                        <a:rPr lang="en-US" sz="1400">
                          <a:solidFill>
                            <a:schemeClr val="bg1">
                              <a:lumMod val="95000"/>
                            </a:schemeClr>
                          </a:solidFill>
                        </a:rPr>
                        <a:t>MEASURES OF SUCCESS </a:t>
                      </a:r>
                      <a:r>
                        <a:rPr lang="en-US" sz="1400" i="1">
                          <a:solidFill>
                            <a:schemeClr val="bg1">
                              <a:lumMod val="95000"/>
                            </a:schemeClr>
                          </a:solidFill>
                        </a:rPr>
                        <a:t>(Data/Progress Monitoring)</a:t>
                      </a:r>
                      <a:endParaRPr lang="en-US" sz="1400">
                        <a:solidFill>
                          <a:schemeClr val="bg1">
                            <a:lumMod val="95000"/>
                          </a:schemeClr>
                        </a:solidFill>
                      </a:endParaRPr>
                    </a:p>
                  </a:txBody>
                  <a:tcP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chemeClr val="bg1">
                        <a:lumMod val="75000"/>
                      </a:schemeClr>
                    </a:solidFill>
                  </a:tcPr>
                </a:tc>
                <a:extLst>
                  <a:ext uri="{0D108BD9-81ED-4DB2-BD59-A6C34878D82A}">
                    <a16:rowId xmlns:a16="http://schemas.microsoft.com/office/drawing/2014/main" val="2576978365"/>
                  </a:ext>
                </a:extLst>
              </a:tr>
              <a:tr h="1441500">
                <a:tc gridSpan="3">
                  <a:txBody>
                    <a:bodyPr/>
                    <a:lstStyle/>
                    <a:p>
                      <a:pPr rtl="0" fontAlgn="base"/>
                      <a:r>
                        <a:rPr lang="en-US" sz="1200" b="1" i="0" kern="1200">
                          <a:solidFill>
                            <a:schemeClr val="dk1"/>
                          </a:solidFill>
                          <a:effectLst/>
                          <a:latin typeface="+mn-lt"/>
                          <a:ea typeface="+mn-ea"/>
                          <a:cs typeface="+mn-cs"/>
                        </a:rPr>
                        <a:t>LETTER IDENTIFICATION ASSESSMENT </a:t>
                      </a:r>
                      <a:r>
                        <a:rPr lang="en-US" sz="1200" b="0" i="0" kern="1200">
                          <a:solidFill>
                            <a:schemeClr val="dk1"/>
                          </a:solidFill>
                          <a:effectLst/>
                          <a:latin typeface="+mn-lt"/>
                          <a:ea typeface="+mn-ea"/>
                          <a:cs typeface="+mn-cs"/>
                        </a:rPr>
                        <a:t>Baseline/September​ </a:t>
                      </a:r>
                    </a:p>
                    <a:p>
                      <a:pPr rtl="0" fontAlgn="base"/>
                      <a:r>
                        <a:rPr lang="en-US" sz="1200" b="0" i="0" kern="1200">
                          <a:solidFill>
                            <a:schemeClr val="dk1"/>
                          </a:solidFill>
                          <a:effectLst/>
                          <a:latin typeface="+mn-lt"/>
                          <a:ea typeface="+mn-ea"/>
                          <a:cs typeface="+mn-cs"/>
                        </a:rPr>
                        <a:t>Fall/November​</a:t>
                      </a:r>
                    </a:p>
                    <a:p>
                      <a:pPr rtl="0" fontAlgn="base"/>
                      <a:r>
                        <a:rPr lang="en-US" sz="1200" b="0" i="0" kern="1200">
                          <a:solidFill>
                            <a:schemeClr val="dk1"/>
                          </a:solidFill>
                          <a:effectLst/>
                          <a:latin typeface="+mn-lt"/>
                          <a:ea typeface="+mn-ea"/>
                          <a:cs typeface="+mn-cs"/>
                        </a:rPr>
                        <a:t>Winter Data/February​</a:t>
                      </a:r>
                    </a:p>
                    <a:p>
                      <a:pPr rtl="0" fontAlgn="base"/>
                      <a:r>
                        <a:rPr lang="en-US" sz="1200" b="0" i="0" kern="1200">
                          <a:solidFill>
                            <a:schemeClr val="dk1"/>
                          </a:solidFill>
                          <a:effectLst/>
                          <a:latin typeface="+mn-lt"/>
                          <a:ea typeface="+mn-ea"/>
                          <a:cs typeface="+mn-cs"/>
                        </a:rPr>
                        <a:t>Spring Data/May</a:t>
                      </a:r>
                    </a:p>
                  </a:txBody>
                  <a:tcPr/>
                </a:tc>
                <a:tc hMerge="1">
                  <a:txBody>
                    <a:bodyPr/>
                    <a:lstStyle/>
                    <a:p>
                      <a:pPr marL="171450" lvl="0" indent="-171450">
                        <a:buFont typeface="Arial" panose="020B0604020202020204" pitchFamily="34" charset="0"/>
                        <a:buChar char="•"/>
                      </a:pPr>
                      <a:endParaRPr lang="en-US" sz="1000" b="0" i="1" kern="1200">
                        <a:solidFill>
                          <a:schemeClr val="dk1"/>
                        </a:solidFill>
                        <a:effectLst/>
                        <a:latin typeface="+mn-lt"/>
                        <a:ea typeface="+mn-ea"/>
                        <a:cs typeface="+mn-cs"/>
                      </a:endParaRPr>
                    </a:p>
                  </a:txBody>
                  <a:tcPr/>
                </a:tc>
                <a:tc hMerge="1">
                  <a:txBody>
                    <a:bodyPr/>
                    <a:lstStyle/>
                    <a:p>
                      <a:pPr marL="171450" lvl="0" indent="-171450">
                        <a:buFont typeface="Arial" panose="020B0604020202020204" pitchFamily="34" charset="0"/>
                        <a:buChar char="•"/>
                      </a:pPr>
                      <a:endParaRPr lang="en-US" sz="1000" b="0" i="1" kern="1200">
                        <a:solidFill>
                          <a:schemeClr val="dk1"/>
                        </a:solidFill>
                        <a:effectLst/>
                        <a:latin typeface="+mn-lt"/>
                        <a:ea typeface="+mn-ea"/>
                        <a:cs typeface="+mn-cs"/>
                      </a:endParaRPr>
                    </a:p>
                  </a:txBody>
                  <a:tcPr/>
                </a:tc>
                <a:tc>
                  <a:txBody>
                    <a:bodyPr/>
                    <a:lstStyle/>
                    <a:p>
                      <a:pPr rtl="0" fontAlgn="base"/>
                      <a:r>
                        <a:rPr lang="en-US" sz="1200" b="1" i="0" kern="1200">
                          <a:solidFill>
                            <a:schemeClr val="dk1"/>
                          </a:solidFill>
                          <a:effectLst/>
                          <a:latin typeface="+mn-lt"/>
                          <a:ea typeface="+mn-ea"/>
                          <a:cs typeface="+mn-cs"/>
                        </a:rPr>
                        <a:t>NUMBER IDENTIFICATION ASSESSMENT</a:t>
                      </a:r>
                      <a:r>
                        <a:rPr lang="en-US" sz="1200" b="0" i="0" kern="1200">
                          <a:solidFill>
                            <a:schemeClr val="dk1"/>
                          </a:solidFill>
                          <a:effectLst/>
                          <a:latin typeface="+mn-lt"/>
                          <a:ea typeface="+mn-ea"/>
                          <a:cs typeface="+mn-cs"/>
                        </a:rPr>
                        <a:t>​</a:t>
                      </a:r>
                    </a:p>
                    <a:p>
                      <a:pPr rtl="0" fontAlgn="base"/>
                      <a:r>
                        <a:rPr lang="en-US" sz="1200" b="0" i="0" u="none" strike="noStrike" kern="1200">
                          <a:solidFill>
                            <a:schemeClr val="dk1"/>
                          </a:solidFill>
                          <a:effectLst/>
                          <a:latin typeface="+mn-lt"/>
                          <a:ea typeface="+mn-ea"/>
                          <a:cs typeface="+mn-cs"/>
                        </a:rPr>
                        <a:t>Baseline/September</a:t>
                      </a:r>
                      <a:r>
                        <a:rPr lang="en-US" sz="1200" b="0" i="0" kern="1200">
                          <a:solidFill>
                            <a:schemeClr val="dk1"/>
                          </a:solidFill>
                          <a:effectLst/>
                          <a:latin typeface="+mn-lt"/>
                          <a:ea typeface="+mn-ea"/>
                          <a:cs typeface="+mn-cs"/>
                        </a:rPr>
                        <a:t>​</a:t>
                      </a:r>
                      <a:br>
                        <a:rPr lang="en-US" sz="1200" b="0" i="0" kern="1200">
                          <a:solidFill>
                            <a:schemeClr val="dk1"/>
                          </a:solidFill>
                          <a:effectLst/>
                          <a:latin typeface="+mn-lt"/>
                          <a:ea typeface="+mn-ea"/>
                          <a:cs typeface="+mn-cs"/>
                        </a:rPr>
                      </a:br>
                      <a:r>
                        <a:rPr lang="en-US" sz="1200" b="0" i="0" u="none" strike="noStrike" kern="1200">
                          <a:solidFill>
                            <a:schemeClr val="dk1"/>
                          </a:solidFill>
                          <a:effectLst/>
                          <a:latin typeface="+mn-lt"/>
                          <a:ea typeface="+mn-ea"/>
                          <a:cs typeface="+mn-cs"/>
                        </a:rPr>
                        <a:t>Fall/November</a:t>
                      </a:r>
                      <a:r>
                        <a:rPr lang="en-US" sz="1200" b="0" i="0" kern="1200">
                          <a:solidFill>
                            <a:schemeClr val="dk1"/>
                          </a:solidFill>
                          <a:effectLst/>
                          <a:latin typeface="+mn-lt"/>
                          <a:ea typeface="+mn-ea"/>
                          <a:cs typeface="+mn-cs"/>
                        </a:rPr>
                        <a:t>​</a:t>
                      </a:r>
                      <a:br>
                        <a:rPr lang="en-US" sz="1200" b="0" i="0" kern="1200">
                          <a:solidFill>
                            <a:schemeClr val="dk1"/>
                          </a:solidFill>
                          <a:effectLst/>
                          <a:latin typeface="+mn-lt"/>
                          <a:ea typeface="+mn-ea"/>
                          <a:cs typeface="+mn-cs"/>
                        </a:rPr>
                      </a:br>
                      <a:r>
                        <a:rPr lang="en-US" sz="1200" b="0" i="0" u="none" strike="noStrike" kern="1200">
                          <a:solidFill>
                            <a:schemeClr val="dk1"/>
                          </a:solidFill>
                          <a:effectLst/>
                          <a:latin typeface="+mn-lt"/>
                          <a:ea typeface="+mn-ea"/>
                          <a:cs typeface="+mn-cs"/>
                        </a:rPr>
                        <a:t>Winter Data/February</a:t>
                      </a:r>
                      <a:r>
                        <a:rPr lang="en-US" sz="1200" b="0" i="0" kern="1200">
                          <a:solidFill>
                            <a:schemeClr val="dk1"/>
                          </a:solidFill>
                          <a:effectLst/>
                          <a:latin typeface="+mn-lt"/>
                          <a:ea typeface="+mn-ea"/>
                          <a:cs typeface="+mn-cs"/>
                        </a:rPr>
                        <a:t>​</a:t>
                      </a:r>
                      <a:br>
                        <a:rPr lang="en-US" sz="1200" b="0" i="0" kern="1200">
                          <a:solidFill>
                            <a:schemeClr val="dk1"/>
                          </a:solidFill>
                          <a:effectLst/>
                          <a:latin typeface="+mn-lt"/>
                          <a:ea typeface="+mn-ea"/>
                          <a:cs typeface="+mn-cs"/>
                        </a:rPr>
                      </a:br>
                      <a:r>
                        <a:rPr lang="en-US" sz="1200" b="0" i="0" u="none" strike="noStrike" kern="1200">
                          <a:solidFill>
                            <a:schemeClr val="dk1"/>
                          </a:solidFill>
                          <a:effectLst/>
                          <a:latin typeface="+mn-lt"/>
                          <a:ea typeface="+mn-ea"/>
                          <a:cs typeface="+mn-cs"/>
                        </a:rPr>
                        <a:t>Spring Data/May </a:t>
                      </a:r>
                      <a:endParaRPr lang="en-US" sz="1200" b="0" i="0" kern="1200">
                        <a:solidFill>
                          <a:schemeClr val="dk1"/>
                        </a:solidFill>
                        <a:effectLst/>
                        <a:latin typeface="+mn-lt"/>
                        <a:ea typeface="+mn-ea"/>
                        <a:cs typeface="+mn-cs"/>
                      </a:endParaRPr>
                    </a:p>
                    <a:p>
                      <a:pPr marL="171450" lvl="0" indent="-171450">
                        <a:buFont typeface="Arial" panose="020B0604020202020204" pitchFamily="34" charset="0"/>
                        <a:buChar char="•"/>
                      </a:pPr>
                      <a:endParaRPr lang="en-US" sz="1000" b="0" i="1" kern="1200">
                        <a:solidFill>
                          <a:schemeClr val="dk1"/>
                        </a:solidFill>
                        <a:effectLst/>
                        <a:latin typeface="+mn-lt"/>
                        <a:ea typeface="+mn-ea"/>
                        <a:cs typeface="+mn-cs"/>
                      </a:endParaRPr>
                    </a:p>
                  </a:txBody>
                  <a:tcPr/>
                </a:tc>
                <a:tc gridSpan="2">
                  <a:txBody>
                    <a:bodyPr/>
                    <a:lstStyle/>
                    <a:p>
                      <a:pPr marL="0" lvl="0" indent="0">
                        <a:buFont typeface="Arial" panose="020B0604020202020204" pitchFamily="34" charset="0"/>
                        <a:buNone/>
                      </a:pPr>
                      <a:r>
                        <a:rPr lang="en-US" sz="1200" b="1" i="0" u="none" strike="noStrike" kern="1200">
                          <a:solidFill>
                            <a:schemeClr val="dk1"/>
                          </a:solidFill>
                          <a:effectLst/>
                          <a:latin typeface="+mn-lt"/>
                          <a:ea typeface="+mn-ea"/>
                          <a:cs typeface="+mn-cs"/>
                        </a:rPr>
                        <a:t>Early Learning Scale Observation Notes </a:t>
                      </a:r>
                      <a:r>
                        <a:rPr lang="en-US" sz="1200" b="0" i="0" kern="1200">
                          <a:solidFill>
                            <a:schemeClr val="dk1"/>
                          </a:solidFill>
                          <a:effectLst/>
                          <a:latin typeface="+mn-lt"/>
                          <a:ea typeface="+mn-ea"/>
                          <a:cs typeface="+mn-cs"/>
                        </a:rPr>
                        <a:t>​</a:t>
                      </a:r>
                      <a:br>
                        <a:rPr lang="en-US" sz="1200" b="0" i="0" kern="1200">
                          <a:solidFill>
                            <a:schemeClr val="dk1"/>
                          </a:solidFill>
                          <a:effectLst/>
                          <a:latin typeface="+mn-lt"/>
                          <a:ea typeface="+mn-ea"/>
                          <a:cs typeface="+mn-cs"/>
                        </a:rPr>
                      </a:br>
                      <a:r>
                        <a:rPr lang="en-US" sz="1200" b="1" i="0" u="none" strike="noStrike" kern="1200">
                          <a:solidFill>
                            <a:schemeClr val="dk1"/>
                          </a:solidFill>
                          <a:effectLst/>
                          <a:latin typeface="+mn-lt"/>
                          <a:ea typeface="+mn-ea"/>
                          <a:cs typeface="+mn-cs"/>
                        </a:rPr>
                        <a:t>Early Learning Scale Data Report  </a:t>
                      </a:r>
                      <a:r>
                        <a:rPr lang="en-US" sz="1200" b="0" i="0" kern="1200">
                          <a:solidFill>
                            <a:schemeClr val="dk1"/>
                          </a:solidFill>
                          <a:effectLst/>
                          <a:latin typeface="+mn-lt"/>
                          <a:ea typeface="+mn-ea"/>
                          <a:cs typeface="+mn-cs"/>
                        </a:rPr>
                        <a:t>​</a:t>
                      </a:r>
                    </a:p>
                    <a:p>
                      <a:pPr marL="0" lvl="0" indent="0">
                        <a:buFont typeface="Arial" panose="020B0604020202020204" pitchFamily="34" charset="0"/>
                        <a:buNone/>
                      </a:pPr>
                      <a:r>
                        <a:rPr lang="en-US" sz="1200" b="1" i="0" kern="1200">
                          <a:solidFill>
                            <a:schemeClr val="dk1"/>
                          </a:solidFill>
                          <a:effectLst/>
                          <a:latin typeface="+mn-lt"/>
                          <a:ea typeface="+mn-ea"/>
                          <a:cs typeface="+mn-cs"/>
                        </a:rPr>
                        <a:t>ECFC Foundational Screener </a:t>
                      </a:r>
                      <a:endParaRPr lang="en-US" sz="1200" b="1" i="1" kern="1200">
                        <a:solidFill>
                          <a:schemeClr val="dk1"/>
                        </a:solidFill>
                        <a:effectLst/>
                        <a:latin typeface="+mn-lt"/>
                        <a:ea typeface="+mn-ea"/>
                        <a:cs typeface="+mn-cs"/>
                      </a:endParaRPr>
                    </a:p>
                  </a:txBody>
                  <a:tcPr/>
                </a:tc>
                <a:tc hMerge="1">
                  <a:txBody>
                    <a:bodyPr/>
                    <a:lstStyle/>
                    <a:p>
                      <a:endParaRPr lang="en-US"/>
                    </a:p>
                  </a:txBody>
                  <a:tcPr/>
                </a:tc>
                <a:extLst>
                  <a:ext uri="{0D108BD9-81ED-4DB2-BD59-A6C34878D82A}">
                    <a16:rowId xmlns:a16="http://schemas.microsoft.com/office/drawing/2014/main" val="544834922"/>
                  </a:ext>
                </a:extLst>
              </a:tr>
              <a:tr h="354996">
                <a:tc gridSpan="6">
                  <a:txBody>
                    <a:bodyPr/>
                    <a:lstStyle/>
                    <a:p>
                      <a:r>
                        <a:rPr lang="en-US" sz="1400">
                          <a:solidFill>
                            <a:schemeClr val="bg1">
                              <a:lumMod val="95000"/>
                            </a:schemeClr>
                          </a:solidFill>
                        </a:rPr>
                        <a:t>SCHOOL LEVEL STRATEGIES (Actions/Tasks)</a:t>
                      </a:r>
                    </a:p>
                  </a:txBody>
                  <a:tcPr>
                    <a:solidFill>
                      <a:schemeClr val="accent6">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7331794"/>
                  </a:ext>
                </a:extLst>
              </a:tr>
              <a:tr h="591660">
                <a:tc gridSpan="2">
                  <a:txBody>
                    <a:bodyPr/>
                    <a:lstStyle/>
                    <a:p>
                      <a:pPr lvl="0">
                        <a:buNone/>
                      </a:pPr>
                      <a:r>
                        <a:rPr lang="en-US" sz="1200"/>
                        <a:t>INSTRUCTIONAL PLANNING </a:t>
                      </a:r>
                    </a:p>
                  </a:txBody>
                  <a:tcPr/>
                </a:tc>
                <a:tc hMerge="1">
                  <a:txBody>
                    <a:bodyPr/>
                    <a:lstStyle/>
                    <a:p>
                      <a:endParaRPr lang="en-US"/>
                    </a:p>
                  </a:txBody>
                  <a:tcPr/>
                </a:tc>
                <a:tc gridSpan="4">
                  <a:txBody>
                    <a:bodyPr/>
                    <a:lstStyle/>
                    <a:p>
                      <a:r>
                        <a:rPr lang="en-US" sz="1200"/>
                        <a:t>Teachers will participate in weekly Professional Learning Community (PLC) meetings focused on enhancing instruction in literacy and math, as well as reviewing student learning goals and analyzing assessment data to inform instructional decisions</a:t>
                      </a:r>
                    </a:p>
                  </a:txBody>
                  <a:tcPr/>
                </a:tc>
                <a:tc hMerge="1">
                  <a:txBody>
                    <a:bodyPr/>
                    <a:lstStyle/>
                    <a:p>
                      <a:endParaRPr lang="en-US"/>
                    </a:p>
                  </a:txBody>
                  <a:tcPr/>
                </a:tc>
                <a:tc hMerge="1">
                  <a:txBody>
                    <a:bodyPr/>
                    <a:lstStyle/>
                    <a:p>
                      <a:pPr lvl="0">
                        <a:buNone/>
                      </a:pPr>
                      <a:endParaRPr lang="en-US" sz="1200"/>
                    </a:p>
                  </a:txBody>
                  <a:tcPr/>
                </a:tc>
                <a:tc hMerge="1">
                  <a:txBody>
                    <a:bodyPr/>
                    <a:lstStyle/>
                    <a:p>
                      <a:endParaRPr lang="en-US"/>
                    </a:p>
                  </a:txBody>
                  <a:tcPr/>
                </a:tc>
                <a:extLst>
                  <a:ext uri="{0D108BD9-81ED-4DB2-BD59-A6C34878D82A}">
                    <a16:rowId xmlns:a16="http://schemas.microsoft.com/office/drawing/2014/main" val="3915100792"/>
                  </a:ext>
                </a:extLst>
              </a:tr>
              <a:tr h="591660">
                <a:tc gridSpan="2">
                  <a:txBody>
                    <a:bodyPr/>
                    <a:lstStyle/>
                    <a:p>
                      <a:pPr lvl="0">
                        <a:buNone/>
                      </a:pPr>
                      <a:r>
                        <a:rPr lang="en-US" sz="1200" b="0" i="0" kern="1200">
                          <a:solidFill>
                            <a:schemeClr val="dk1"/>
                          </a:solidFill>
                          <a:effectLst/>
                          <a:latin typeface="+mn-lt"/>
                          <a:ea typeface="+mn-ea"/>
                          <a:cs typeface="+mn-cs"/>
                        </a:rPr>
                        <a:t>PROFESSIONAL DEVELOPMENT</a:t>
                      </a:r>
                      <a:endParaRPr lang="en-US" sz="1200"/>
                    </a:p>
                  </a:txBody>
                  <a:tcPr/>
                </a:tc>
                <a:tc hMerge="1">
                  <a:txBody>
                    <a:bodyPr/>
                    <a:lstStyle/>
                    <a:p>
                      <a:endParaRPr lang="en-US"/>
                    </a:p>
                  </a:txBody>
                  <a:tcPr/>
                </a:tc>
                <a:tc gridSpan="4">
                  <a:txBody>
                    <a:bodyPr/>
                    <a:lstStyle/>
                    <a:p>
                      <a:r>
                        <a:rPr lang="en-US" sz="1200"/>
                        <a:t>To support effective implementation of the Frog Street curriculum, a Frog Street consultant will deliver monthly professional development during PLC meetings. Additionally, nine staff members will participate in July professional development focused on Frog Street implementation and evidence-based instructional practices.</a:t>
                      </a:r>
                    </a:p>
                  </a:txBody>
                  <a:tcPr/>
                </a:tc>
                <a:tc hMerge="1">
                  <a:txBody>
                    <a:bodyPr/>
                    <a:lstStyle/>
                    <a:p>
                      <a:endParaRPr lang="en-US"/>
                    </a:p>
                  </a:txBody>
                  <a:tcPr/>
                </a:tc>
                <a:tc hMerge="1">
                  <a:txBody>
                    <a:bodyPr/>
                    <a:lstStyle/>
                    <a:p>
                      <a:pPr lvl="0">
                        <a:buNone/>
                      </a:pPr>
                      <a:endParaRPr lang="en-US" sz="1200"/>
                    </a:p>
                  </a:txBody>
                  <a:tcPr/>
                </a:tc>
                <a:tc hMerge="1">
                  <a:txBody>
                    <a:bodyPr/>
                    <a:lstStyle/>
                    <a:p>
                      <a:endParaRPr lang="en-US"/>
                    </a:p>
                  </a:txBody>
                  <a:tcPr/>
                </a:tc>
                <a:extLst>
                  <a:ext uri="{0D108BD9-81ED-4DB2-BD59-A6C34878D82A}">
                    <a16:rowId xmlns:a16="http://schemas.microsoft.com/office/drawing/2014/main" val="2649319255"/>
                  </a:ext>
                </a:extLst>
              </a:tr>
              <a:tr h="591660">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a:solidFill>
                            <a:schemeClr val="dk1"/>
                          </a:solidFill>
                          <a:effectLst/>
                          <a:latin typeface="+mn-lt"/>
                          <a:ea typeface="+mn-ea"/>
                          <a:cs typeface="+mn-cs"/>
                        </a:rPr>
                        <a:t>PROFESSIONAL DEVELOPMENT</a:t>
                      </a:r>
                      <a:endParaRPr lang="en-US" sz="1200"/>
                    </a:p>
                    <a:p>
                      <a:pPr lvl="0">
                        <a:buNone/>
                      </a:pPr>
                      <a:endParaRPr lang="en-US" sz="1200"/>
                    </a:p>
                  </a:txBody>
                  <a:tcPr/>
                </a:tc>
                <a:tc hMerge="1">
                  <a:txBody>
                    <a:bodyPr/>
                    <a:lstStyle/>
                    <a:p>
                      <a:endParaRPr lang="en-US"/>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Monthly professional development sessions on the Early Learning Scale will be integrated into PLC meetings to support effective data collection and accurate reporting of student development and growth.    </a:t>
                      </a:r>
                    </a:p>
                    <a:p>
                      <a:endParaRPr lang="en-US" sz="1200"/>
                    </a:p>
                  </a:txBody>
                  <a:tcPr/>
                </a:tc>
                <a:tc hMerge="1">
                  <a:txBody>
                    <a:bodyPr/>
                    <a:lstStyle/>
                    <a:p>
                      <a:endParaRPr lang="en-US"/>
                    </a:p>
                  </a:txBody>
                  <a:tcPr/>
                </a:tc>
                <a:tc hMerge="1">
                  <a:txBody>
                    <a:bodyPr/>
                    <a:lstStyle/>
                    <a:p>
                      <a:pPr lvl="0">
                        <a:buNone/>
                      </a:pPr>
                      <a:endParaRPr lang="en-US" sz="1200"/>
                    </a:p>
                  </a:txBody>
                  <a:tcPr/>
                </a:tc>
                <a:tc hMerge="1">
                  <a:txBody>
                    <a:bodyPr/>
                    <a:lstStyle/>
                    <a:p>
                      <a:endParaRPr lang="en-US"/>
                    </a:p>
                  </a:txBody>
                  <a:tcPr/>
                </a:tc>
                <a:extLst>
                  <a:ext uri="{0D108BD9-81ED-4DB2-BD59-A6C34878D82A}">
                    <a16:rowId xmlns:a16="http://schemas.microsoft.com/office/drawing/2014/main" val="2351747759"/>
                  </a:ext>
                </a:extLst>
              </a:tr>
            </a:tbl>
          </a:graphicData>
        </a:graphic>
      </p:graphicFrame>
      <p:pic>
        <p:nvPicPr>
          <p:cNvPr id="4" name="Picture 3">
            <a:extLst>
              <a:ext uri="{FF2B5EF4-FFF2-40B4-BE49-F238E27FC236}">
                <a16:creationId xmlns:a16="http://schemas.microsoft.com/office/drawing/2014/main" id="{840EE55E-0CCD-DBC8-E824-CC832A3411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9950" y="1225816"/>
            <a:ext cx="1718516" cy="1436226"/>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94459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9E99FAC-9A40-575E-8533-CDEACC3903CA}"/>
              </a:ext>
            </a:extLst>
          </p:cNvPr>
          <p:cNvGraphicFramePr>
            <a:graphicFrameLocks noGrp="1"/>
          </p:cNvGraphicFramePr>
          <p:nvPr/>
        </p:nvGraphicFramePr>
        <p:xfrm>
          <a:off x="397163" y="525702"/>
          <a:ext cx="11203709" cy="3975518"/>
        </p:xfrm>
        <a:graphic>
          <a:graphicData uri="http://schemas.openxmlformats.org/drawingml/2006/table">
            <a:tbl>
              <a:tblPr firstRow="1" bandRow="1">
                <a:tableStyleId>{F5AB1C69-6EDB-4FF4-983F-18BD219EF322}</a:tableStyleId>
              </a:tblPr>
              <a:tblGrid>
                <a:gridCol w="2815715">
                  <a:extLst>
                    <a:ext uri="{9D8B030D-6E8A-4147-A177-3AD203B41FA5}">
                      <a16:colId xmlns:a16="http://schemas.microsoft.com/office/drawing/2014/main" val="1574478064"/>
                    </a:ext>
                  </a:extLst>
                </a:gridCol>
                <a:gridCol w="8387994">
                  <a:extLst>
                    <a:ext uri="{9D8B030D-6E8A-4147-A177-3AD203B41FA5}">
                      <a16:colId xmlns:a16="http://schemas.microsoft.com/office/drawing/2014/main" val="1607175495"/>
                    </a:ext>
                  </a:extLst>
                </a:gridCol>
              </a:tblGrid>
              <a:tr h="1361995">
                <a:tc rowSpan="3">
                  <a:txBody>
                    <a:bodyPr/>
                    <a:lstStyle/>
                    <a:p>
                      <a:pPr lvl="0" algn="ctr"/>
                      <a:r>
                        <a:rPr lang="en-US" sz="2500" i="0">
                          <a:solidFill>
                            <a:schemeClr val="bg1"/>
                          </a:solidFill>
                          <a:latin typeface="Aptos"/>
                        </a:rPr>
                        <a:t>Q Commitment</a:t>
                      </a:r>
                      <a:endParaRPr lang="en-US" sz="2500" i="0">
                        <a:solidFill>
                          <a:schemeClr val="bg1"/>
                        </a:solidFill>
                        <a:latin typeface="Aptos" panose="020B0004020202020204" pitchFamily="34" charset="0"/>
                      </a:endParaRPr>
                    </a:p>
                    <a:p>
                      <a:pPr lvl="0" algn="ctr"/>
                      <a:r>
                        <a:rPr lang="en-US" sz="2500" i="0">
                          <a:solidFill>
                            <a:schemeClr val="bg1"/>
                          </a:solidFill>
                          <a:latin typeface="Aptos"/>
                        </a:rPr>
                        <a:t>Goal 2</a:t>
                      </a:r>
                    </a:p>
                    <a:p>
                      <a:pPr lvl="0" algn="ctr"/>
                      <a:endParaRPr lang="en-US" sz="2500" i="0">
                        <a:solidFill>
                          <a:schemeClr val="bg1"/>
                        </a:solidFill>
                        <a:latin typeface="Aptos" panose="020B0004020202020204" pitchFamily="34" charset="0"/>
                      </a:endParaRPr>
                    </a:p>
                    <a:p>
                      <a:pPr lvl="0" algn="ctr"/>
                      <a:r>
                        <a:rPr lang="en-US" sz="1800" i="0">
                          <a:solidFill>
                            <a:schemeClr val="bg1"/>
                          </a:solidFill>
                          <a:latin typeface="Aptos"/>
                        </a:rPr>
                        <a:t>SUPPORTIVE ENVIRONMENT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75000"/>
                      </a:schemeClr>
                    </a:solidFill>
                  </a:tcPr>
                </a:tc>
                <a:tc>
                  <a:txBody>
                    <a:bodyPr/>
                    <a:lstStyle/>
                    <a:p>
                      <a:pPr marL="0" indent="0" rtl="0" fontAlgn="base">
                        <a:buFont typeface="Arial" panose="020B0604020202020204" pitchFamily="34" charset="0"/>
                        <a:buNone/>
                      </a:pPr>
                      <a:r>
                        <a:rPr lang="en-US" sz="1800" b="1" i="0" u="none" strike="noStrike" kern="1200">
                          <a:solidFill>
                            <a:schemeClr val="dk1"/>
                          </a:solidFill>
                          <a:effectLst/>
                          <a:latin typeface="+mn-lt"/>
                          <a:ea typeface="+mn-ea"/>
                          <a:cs typeface="+mn-cs"/>
                        </a:rPr>
                        <a:t>Priority 1: Safety &amp; Security </a:t>
                      </a:r>
                      <a:br>
                        <a:rPr lang="en-US" sz="1800" b="0" i="0" u="none" strike="noStrike" kern="1200">
                          <a:solidFill>
                            <a:srgbClr val="000000"/>
                          </a:solidFill>
                          <a:effectLst/>
                          <a:latin typeface="+mn-lt"/>
                          <a:ea typeface="+mn-ea"/>
                          <a:cs typeface="+mn-cs"/>
                        </a:rPr>
                      </a:br>
                      <a:r>
                        <a:rPr lang="en-US" sz="1800" b="0" i="1" u="none" strike="noStrike" kern="1200">
                          <a:solidFill>
                            <a:schemeClr val="dk1"/>
                          </a:solidFill>
                          <a:effectLst/>
                          <a:latin typeface="+mn-lt"/>
                          <a:ea typeface="+mn-ea"/>
                          <a:cs typeface="+mn-cs"/>
                        </a:rPr>
                        <a:t>Clear expectations for school behavior and a systematic approach to student discipline so that all have an equal opportunity to learn, belong, and succeed.</a:t>
                      </a:r>
                      <a:r>
                        <a:rPr lang="en-US" sz="1800" b="0" i="1" kern="1200">
                          <a:solidFill>
                            <a:schemeClr val="dk1"/>
                          </a:solidFill>
                          <a:effectLst/>
                          <a:latin typeface="+mn-lt"/>
                          <a:ea typeface="+mn-ea"/>
                          <a:cs typeface="+mn-cs"/>
                        </a:rPr>
                        <a:t>​</a:t>
                      </a:r>
                      <a:br>
                        <a:rPr lang="en-US" sz="1800" b="0" i="0" kern="1200">
                          <a:solidFill>
                            <a:srgbClr val="000000"/>
                          </a:solidFill>
                          <a:effectLst/>
                          <a:latin typeface="+mn-lt"/>
                          <a:ea typeface="+mn-ea"/>
                          <a:cs typeface="+mn-cs"/>
                        </a:rPr>
                      </a:br>
                      <a:r>
                        <a:rPr lang="en-US" sz="1800" b="0" i="0" kern="1200">
                          <a:solidFill>
                            <a:schemeClr val="dk1"/>
                          </a:solidFill>
                          <a:effectLst/>
                          <a:latin typeface="+mn-lt"/>
                          <a:ea typeface="+mn-ea"/>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4158259"/>
                  </a:ext>
                </a:extLst>
              </a:tr>
              <a:tr h="1260949">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r>
                        <a:rPr lang="en-US" sz="1800" b="1" i="0" u="none" strike="noStrike" kern="1200">
                          <a:solidFill>
                            <a:schemeClr val="dk1"/>
                          </a:solidFill>
                          <a:effectLst/>
                          <a:latin typeface="+mn-lt"/>
                          <a:ea typeface="+mn-ea"/>
                          <a:cs typeface="+mn-cs"/>
                        </a:rPr>
                        <a:t>Priority 2: Multi-tiered System of Support</a:t>
                      </a:r>
                      <a:br>
                        <a:rPr lang="en-US" sz="1800" b="1" i="0" u="none" strike="noStrike" kern="1200">
                          <a:solidFill>
                            <a:srgbClr val="000000"/>
                          </a:solidFill>
                          <a:effectLst/>
                          <a:latin typeface="+mn-lt"/>
                          <a:ea typeface="+mn-ea"/>
                          <a:cs typeface="+mn-cs"/>
                        </a:rPr>
                      </a:br>
                      <a:r>
                        <a:rPr lang="en-US" sz="1800" b="0" i="1" u="none" strike="noStrike" kern="1200">
                          <a:solidFill>
                            <a:schemeClr val="dk1"/>
                          </a:solidFill>
                          <a:effectLst/>
                          <a:latin typeface="+mn-lt"/>
                          <a:ea typeface="+mn-ea"/>
                          <a:cs typeface="+mn-cs"/>
                        </a:rPr>
                        <a:t>Responsive to student social and emotional needs through intervention, strategies and supports.</a:t>
                      </a:r>
                      <a:r>
                        <a:rPr lang="en-US" sz="1800" b="0" i="1" kern="1200">
                          <a:solidFill>
                            <a:schemeClr val="dk1"/>
                          </a:solidFill>
                          <a:effectLst/>
                          <a:latin typeface="+mn-lt"/>
                          <a:ea typeface="+mn-ea"/>
                          <a:cs typeface="+mn-cs"/>
                        </a:rPr>
                        <a:t>​</a:t>
                      </a:r>
                      <a:br>
                        <a:rPr lang="en-US"/>
                      </a:b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2853297981"/>
                  </a:ext>
                </a:extLst>
              </a:tr>
              <a:tr h="1352574">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a:solidFill>
                            <a:schemeClr val="dk1"/>
                          </a:solidFill>
                          <a:effectLst/>
                          <a:latin typeface="+mn-lt"/>
                          <a:ea typeface="+mn-ea"/>
                          <a:cs typeface="+mn-cs"/>
                        </a:rPr>
                        <a:t>Priority 3: Staff Recruitment &amp; Retention</a:t>
                      </a:r>
                      <a:br>
                        <a:rPr lang="en-US" sz="1800" b="1" i="0" u="none" strike="noStrike" kern="1200">
                          <a:solidFill>
                            <a:srgbClr val="000000"/>
                          </a:solidFill>
                          <a:effectLst/>
                          <a:latin typeface="+mn-lt"/>
                          <a:ea typeface="+mn-ea"/>
                          <a:cs typeface="+mn-cs"/>
                        </a:rPr>
                      </a:br>
                      <a:r>
                        <a:rPr lang="en-US" sz="1800" b="0" i="1" u="none" strike="noStrike" kern="1200">
                          <a:solidFill>
                            <a:schemeClr val="dk1"/>
                          </a:solidFill>
                          <a:effectLst/>
                          <a:latin typeface="+mn-lt"/>
                          <a:ea typeface="+mn-ea"/>
                          <a:cs typeface="+mn-cs"/>
                        </a:rPr>
                        <a:t>A systematic approach that encourages staff support and professional growth while focusing on recruitment and retention of a highly qualified and diverse staff.</a:t>
                      </a:r>
                      <a:endParaRPr lang="en-US" sz="1800" b="0" i="1" kern="1200">
                        <a:solidFill>
                          <a:schemeClr val="dk1"/>
                        </a:solidFill>
                        <a:effectLst/>
                        <a:latin typeface="+mn-lt"/>
                        <a:ea typeface="+mn-ea"/>
                        <a:cs typeface="+mn-cs"/>
                      </a:endParaRPr>
                    </a:p>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059701"/>
                  </a:ext>
                </a:extLst>
              </a:tr>
            </a:tbl>
          </a:graphicData>
        </a:graphic>
      </p:graphicFrame>
      <p:sp>
        <p:nvSpPr>
          <p:cNvPr id="2" name="Rectangle 1">
            <a:extLst>
              <a:ext uri="{FF2B5EF4-FFF2-40B4-BE49-F238E27FC236}">
                <a16:creationId xmlns:a16="http://schemas.microsoft.com/office/drawing/2014/main" id="{F82CEE9C-F688-4D10-414B-0D6E08E40625}"/>
              </a:ext>
            </a:extLst>
          </p:cNvPr>
          <p:cNvSpPr/>
          <p:nvPr/>
        </p:nvSpPr>
        <p:spPr>
          <a:xfrm>
            <a:off x="1182255" y="4989706"/>
            <a:ext cx="10289309" cy="1754174"/>
          </a:xfrm>
          <a:prstGeom prst="rect">
            <a:avLst/>
          </a:prstGeom>
          <a:noFill/>
        </p:spPr>
        <p:txBody>
          <a:bodyPr wrap="square" lIns="91416" tIns="45708" rIns="91416" bIns="45708" anchor="t">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a:ln/>
                <a:solidFill>
                  <a:schemeClr val="accent5">
                    <a:lumMod val="75000"/>
                  </a:schemeClr>
                </a:solidFill>
                <a:latin typeface="Aptos"/>
              </a:rPr>
              <a:t>Q Commitment Goal 2: Guiding Question(s) for SIP</a:t>
            </a:r>
            <a:br>
              <a:rPr lang="en-US" sz="2950" b="1">
                <a:ln/>
              </a:rPr>
            </a:br>
            <a:r>
              <a:rPr lang="en-US" sz="1600" b="1" i="1">
                <a:ln/>
                <a:solidFill>
                  <a:schemeClr val="accent5">
                    <a:lumMod val="75000"/>
                  </a:schemeClr>
                </a:solidFill>
              </a:rPr>
              <a:t>Who is thriving in our school? Who is not?</a:t>
            </a:r>
          </a:p>
          <a:p>
            <a:pPr algn="ctr"/>
            <a:r>
              <a:rPr lang="en-US" sz="1400" i="1">
                <a:ln/>
                <a:latin typeface="Aptos"/>
              </a:rPr>
              <a:t>What does the data tell us about our progress toward supportive environment and areas of concern?</a:t>
            </a:r>
          </a:p>
          <a:p>
            <a:pPr algn="ctr"/>
            <a:r>
              <a:rPr lang="en-US" sz="1400" i="1">
                <a:ln/>
                <a:latin typeface="Aptos"/>
              </a:rPr>
              <a:t>What does the data tell us about our progress toward Q Goal 2 success?</a:t>
            </a:r>
          </a:p>
          <a:p>
            <a:pPr algn="ctr"/>
            <a:r>
              <a:rPr lang="en-US" sz="1400" i="1">
                <a:ln/>
                <a:latin typeface="Aptos"/>
              </a:rPr>
              <a:t>What are the needs of our staff to achieve Q Commitment Goal 2 success? (Consider: PD, systems alignment, staff alignment, etc.)</a:t>
            </a:r>
            <a:br>
              <a:rPr lang="en-US" sz="2950" b="1">
                <a:ln/>
              </a:rPr>
            </a:br>
            <a:endParaRPr lang="en-US" sz="2999" b="1">
              <a:ln/>
              <a:solidFill>
                <a:srgbClr val="00B0F0"/>
              </a:solidFill>
            </a:endParaRPr>
          </a:p>
        </p:txBody>
      </p:sp>
    </p:spTree>
    <p:extLst>
      <p:ext uri="{BB962C8B-B14F-4D97-AF65-F5344CB8AC3E}">
        <p14:creationId xmlns:p14="http://schemas.microsoft.com/office/powerpoint/2010/main" val="357850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5BC186-F1B9-D4ED-D632-F04BCEA83CBB}"/>
              </a:ext>
            </a:extLst>
          </p:cNvPr>
          <p:cNvGraphicFramePr>
            <a:graphicFrameLocks noGrp="1"/>
          </p:cNvGraphicFramePr>
          <p:nvPr>
            <p:extLst>
              <p:ext uri="{D42A27DB-BD31-4B8C-83A1-F6EECF244321}">
                <p14:modId xmlns:p14="http://schemas.microsoft.com/office/powerpoint/2010/main" val="660175564"/>
              </p:ext>
            </p:extLst>
          </p:nvPr>
        </p:nvGraphicFramePr>
        <p:xfrm>
          <a:off x="209550" y="201168"/>
          <a:ext cx="11842237" cy="6597142"/>
        </p:xfrm>
        <a:graphic>
          <a:graphicData uri="http://schemas.openxmlformats.org/drawingml/2006/table">
            <a:tbl>
              <a:tblPr firstRow="1" bandRow="1">
                <a:tableStyleId>{073A0DAA-6AF3-43AB-8588-CEC1D06C72B9}</a:tableStyleId>
              </a:tblPr>
              <a:tblGrid>
                <a:gridCol w="1344845">
                  <a:extLst>
                    <a:ext uri="{9D8B030D-6E8A-4147-A177-3AD203B41FA5}">
                      <a16:colId xmlns:a16="http://schemas.microsoft.com/office/drawing/2014/main" val="1776901933"/>
                    </a:ext>
                  </a:extLst>
                </a:gridCol>
                <a:gridCol w="1068155">
                  <a:extLst>
                    <a:ext uri="{9D8B030D-6E8A-4147-A177-3AD203B41FA5}">
                      <a16:colId xmlns:a16="http://schemas.microsoft.com/office/drawing/2014/main" val="3522712291"/>
                    </a:ext>
                  </a:extLst>
                </a:gridCol>
                <a:gridCol w="1403350">
                  <a:extLst>
                    <a:ext uri="{9D8B030D-6E8A-4147-A177-3AD203B41FA5}">
                      <a16:colId xmlns:a16="http://schemas.microsoft.com/office/drawing/2014/main" val="4171065528"/>
                    </a:ext>
                  </a:extLst>
                </a:gridCol>
                <a:gridCol w="4000500">
                  <a:extLst>
                    <a:ext uri="{9D8B030D-6E8A-4147-A177-3AD203B41FA5}">
                      <a16:colId xmlns:a16="http://schemas.microsoft.com/office/drawing/2014/main" val="4228202649"/>
                    </a:ext>
                  </a:extLst>
                </a:gridCol>
                <a:gridCol w="1401060">
                  <a:extLst>
                    <a:ext uri="{9D8B030D-6E8A-4147-A177-3AD203B41FA5}">
                      <a16:colId xmlns:a16="http://schemas.microsoft.com/office/drawing/2014/main" val="3131512088"/>
                    </a:ext>
                  </a:extLst>
                </a:gridCol>
                <a:gridCol w="2624327">
                  <a:extLst>
                    <a:ext uri="{9D8B030D-6E8A-4147-A177-3AD203B41FA5}">
                      <a16:colId xmlns:a16="http://schemas.microsoft.com/office/drawing/2014/main" val="1874351673"/>
                    </a:ext>
                  </a:extLst>
                </a:gridCol>
              </a:tblGrid>
              <a:tr h="492444">
                <a:tc gridSpan="6">
                  <a:txBody>
                    <a:bodyPr/>
                    <a:lstStyle/>
                    <a:p>
                      <a:pPr algn="ctr"/>
                      <a:r>
                        <a:rPr lang="en-US"/>
                        <a:t>ECFC SCHOOL IMPROVEMENT PLAN 2024-2025</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3901693"/>
                  </a:ext>
                </a:extLst>
              </a:tr>
              <a:tr h="437728">
                <a:tc gridSpan="6">
                  <a:txBody>
                    <a:bodyPr/>
                    <a:lstStyle/>
                    <a:p>
                      <a:r>
                        <a:rPr lang="en-US" sz="1600">
                          <a:solidFill>
                            <a:schemeClr val="bg1">
                              <a:lumMod val="95000"/>
                            </a:schemeClr>
                          </a:solidFill>
                        </a:rPr>
                        <a:t>Q COMMITMENT GOAL 2: SUPPORTIVE ENVIRONMENT</a:t>
                      </a:r>
                    </a:p>
                  </a:txBody>
                  <a:tcPr>
                    <a:solidFill>
                      <a:schemeClr val="accent5">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chemeClr val="tx2">
                        <a:lumMod val="75000"/>
                        <a:lumOff val="25000"/>
                      </a:schemeClr>
                    </a:solidFill>
                  </a:tcPr>
                </a:tc>
                <a:extLst>
                  <a:ext uri="{0D108BD9-81ED-4DB2-BD59-A6C34878D82A}">
                    <a16:rowId xmlns:a16="http://schemas.microsoft.com/office/drawing/2014/main" val="1906123596"/>
                  </a:ext>
                </a:extLst>
              </a:tr>
              <a:tr h="1466389">
                <a:tc>
                  <a:txBody>
                    <a:bodyPr/>
                    <a:lstStyle/>
                    <a:p>
                      <a:r>
                        <a:rPr lang="en-US" sz="1200"/>
                        <a:t>STUDENT DISCIPLINE</a:t>
                      </a:r>
                    </a:p>
                  </a:txBody>
                  <a:tcPr anchor="ctr"/>
                </a:tc>
                <a:tc gridSpan="4">
                  <a:txBody>
                    <a:bodyPr/>
                    <a:lstStyle/>
                    <a:p>
                      <a:r>
                        <a:rPr lang="en-US" sz="1000" i="1"/>
                        <a:t>District Goal: By June 1, 2026, 85% of QPS students will be “on track” with behavior. </a:t>
                      </a:r>
                      <a:br>
                        <a:rPr lang="en-US" sz="1000" i="1"/>
                      </a:br>
                      <a:r>
                        <a:rPr lang="en-US" sz="1000" i="1"/>
                        <a:t>On Track = behavior incidents on 2% or less of school days attended</a:t>
                      </a:r>
                    </a:p>
                    <a:p>
                      <a:endParaRPr lang="en-US" sz="1000" i="1"/>
                    </a:p>
                    <a:p>
                      <a:r>
                        <a:rPr lang="en-US" sz="1000" i="1"/>
                        <a:t>By May 2026, 85% of ECFC Explorers will be on track in school behavior with 100% of staff documenting and referrals and offenses. </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000"/>
                    </a:p>
                    <a:p>
                      <a:pPr algn="ctr"/>
                      <a:endParaRPr lang="en-US" sz="1000"/>
                    </a:p>
                    <a:p>
                      <a:pPr algn="ctr"/>
                      <a:endParaRPr lang="en-US" sz="1000"/>
                    </a:p>
                    <a:p>
                      <a:pPr algn="ctr"/>
                      <a:endParaRPr lang="en-US" sz="1000"/>
                    </a:p>
                  </a:txBody>
                  <a:tcPr>
                    <a:solidFill>
                      <a:schemeClr val="bg1">
                        <a:lumMod val="75000"/>
                      </a:schemeClr>
                    </a:solidFill>
                  </a:tcPr>
                </a:tc>
                <a:extLst>
                  <a:ext uri="{0D108BD9-81ED-4DB2-BD59-A6C34878D82A}">
                    <a16:rowId xmlns:a16="http://schemas.microsoft.com/office/drawing/2014/main" val="892663658"/>
                  </a:ext>
                </a:extLst>
              </a:tr>
              <a:tr h="364773">
                <a:tc gridSpan="6">
                  <a:txBody>
                    <a:bodyPr/>
                    <a:lstStyle/>
                    <a:p>
                      <a:r>
                        <a:rPr lang="en-US" sz="1400">
                          <a:solidFill>
                            <a:schemeClr val="bg1">
                              <a:lumMod val="95000"/>
                            </a:schemeClr>
                          </a:solidFill>
                        </a:rPr>
                        <a:t>MEASURES OF SUCCESS </a:t>
                      </a:r>
                      <a:r>
                        <a:rPr lang="en-US" sz="1400" i="1">
                          <a:solidFill>
                            <a:schemeClr val="bg1">
                              <a:lumMod val="95000"/>
                            </a:schemeClr>
                          </a:solidFill>
                        </a:rPr>
                        <a:t>(Data/Progress Monitoring)</a:t>
                      </a:r>
                      <a:endParaRPr lang="en-US" sz="1400">
                        <a:solidFill>
                          <a:schemeClr val="bg1">
                            <a:lumMod val="95000"/>
                          </a:schemeClr>
                        </a:solidFill>
                      </a:endParaRPr>
                    </a:p>
                  </a:txBody>
                  <a:tcPr>
                    <a:solidFill>
                      <a:schemeClr val="accent5">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chemeClr val="bg1">
                        <a:lumMod val="75000"/>
                      </a:schemeClr>
                    </a:solidFill>
                  </a:tcPr>
                </a:tc>
                <a:extLst>
                  <a:ext uri="{0D108BD9-81ED-4DB2-BD59-A6C34878D82A}">
                    <a16:rowId xmlns:a16="http://schemas.microsoft.com/office/drawing/2014/main" val="2576978365"/>
                  </a:ext>
                </a:extLst>
              </a:tr>
              <a:tr h="1028660">
                <a:tc gridSpan="3">
                  <a:txBody>
                    <a:bodyPr/>
                    <a:lstStyle/>
                    <a:p>
                      <a:pPr rtl="0" fontAlgn="base"/>
                      <a:r>
                        <a:rPr lang="en-US" sz="1200" b="0" i="0" kern="1200">
                          <a:solidFill>
                            <a:schemeClr val="dk1"/>
                          </a:solidFill>
                          <a:effectLst/>
                          <a:latin typeface="+mn-lt"/>
                          <a:ea typeface="+mn-ea"/>
                          <a:cs typeface="+mn-cs"/>
                        </a:rPr>
                        <a:t>SKYWARD/PANORAMA BEHAVIOR DATA​</a:t>
                      </a:r>
                    </a:p>
                    <a:p>
                      <a:pPr rtl="0" fontAlgn="base"/>
                      <a:r>
                        <a:rPr lang="en-US" sz="1200" b="0" i="0" kern="1200">
                          <a:solidFill>
                            <a:schemeClr val="dk1"/>
                          </a:solidFill>
                          <a:effectLst/>
                          <a:latin typeface="+mn-lt"/>
                          <a:ea typeface="+mn-ea"/>
                          <a:cs typeface="+mn-cs"/>
                        </a:rPr>
                        <a:t>Review SEL data monthly at Tier 1 meeting</a:t>
                      </a:r>
                    </a:p>
                    <a:p>
                      <a:pPr rtl="0" fontAlgn="base"/>
                      <a:r>
                        <a:rPr lang="en-US" sz="1200" b="0" i="0" kern="1200">
                          <a:solidFill>
                            <a:schemeClr val="dk1"/>
                          </a:solidFill>
                          <a:effectLst/>
                          <a:latin typeface="+mn-lt"/>
                          <a:ea typeface="+mn-ea"/>
                          <a:cs typeface="+mn-cs"/>
                        </a:rPr>
                        <a:t>Referral data by behavior</a:t>
                      </a:r>
                    </a:p>
                    <a:p>
                      <a:pPr rtl="0" fontAlgn="base"/>
                      <a:r>
                        <a:rPr lang="en-US" sz="1200" b="0" i="0" kern="1200">
                          <a:solidFill>
                            <a:schemeClr val="dk1"/>
                          </a:solidFill>
                          <a:effectLst/>
                          <a:latin typeface="+mn-lt"/>
                          <a:ea typeface="+mn-ea"/>
                          <a:cs typeface="+mn-cs"/>
                        </a:rPr>
                        <a:t>Offense data by behavior</a:t>
                      </a:r>
                    </a:p>
                    <a:p>
                      <a:pPr rtl="0" fontAlgn="base"/>
                      <a:endParaRPr lang="en-US" sz="1200" b="0" i="0" kern="1200">
                        <a:solidFill>
                          <a:schemeClr val="dk1"/>
                        </a:solidFill>
                        <a:effectLst/>
                        <a:latin typeface="+mn-lt"/>
                        <a:ea typeface="+mn-ea"/>
                        <a:cs typeface="+mn-cs"/>
                      </a:endParaRPr>
                    </a:p>
                    <a:p>
                      <a:pPr marL="0" indent="0" rtl="0" fontAlgn="base">
                        <a:buFont typeface="Arial" panose="020B0604020202020204" pitchFamily="34" charset="0"/>
                        <a:buNone/>
                      </a:pPr>
                      <a:endParaRPr lang="en-US" sz="1000" b="0" i="0" kern="1200">
                        <a:solidFill>
                          <a:schemeClr val="dk1"/>
                        </a:solidFill>
                        <a:effectLst/>
                        <a:latin typeface="+mn-lt"/>
                        <a:ea typeface="+mn-ea"/>
                        <a:cs typeface="+mn-cs"/>
                      </a:endParaRPr>
                    </a:p>
                  </a:txBody>
                  <a:tcPr/>
                </a:tc>
                <a:tc hMerge="1">
                  <a:txBody>
                    <a:bodyPr/>
                    <a:lstStyle/>
                    <a:p>
                      <a:endParaRPr lang="en-US"/>
                    </a:p>
                  </a:txBody>
                  <a:tcPr/>
                </a:tc>
                <a:tc hMerge="1">
                  <a:txBody>
                    <a:bodyPr/>
                    <a:lstStyle/>
                    <a:p>
                      <a:pPr marL="0" indent="0" rtl="0" fontAlgn="base">
                        <a:buFont typeface="Arial" panose="020B0604020202020204" pitchFamily="34" charset="0"/>
                        <a:buNone/>
                      </a:pPr>
                      <a:endParaRPr lang="en-US" sz="1000" b="0" i="0" kern="1200">
                        <a:solidFill>
                          <a:schemeClr val="dk1"/>
                        </a:solidFill>
                        <a:effectLst/>
                        <a:latin typeface="+mn-lt"/>
                        <a:ea typeface="+mn-ea"/>
                        <a:cs typeface="+mn-cs"/>
                      </a:endParaRPr>
                    </a:p>
                  </a:txBody>
                  <a:tcPr/>
                </a:tc>
                <a:tc>
                  <a:txBody>
                    <a:bodyPr/>
                    <a:lstStyle/>
                    <a:p>
                      <a:pPr rtl="0" fontAlgn="base"/>
                      <a:r>
                        <a:rPr lang="en-US" sz="1200" b="0" i="0" u="none" strike="noStrike" kern="1200">
                          <a:solidFill>
                            <a:schemeClr val="dk1"/>
                          </a:solidFill>
                          <a:effectLst/>
                          <a:latin typeface="+mn-lt"/>
                          <a:ea typeface="+mn-ea"/>
                          <a:cs typeface="+mn-cs"/>
                        </a:rPr>
                        <a:t>SEL INTERVENTION DATA</a:t>
                      </a:r>
                      <a:r>
                        <a:rPr lang="en-US" sz="1200" b="0" i="0" kern="1200">
                          <a:solidFill>
                            <a:schemeClr val="dk1"/>
                          </a:solidFill>
                          <a:effectLst/>
                          <a:latin typeface="+mn-lt"/>
                          <a:ea typeface="+mn-ea"/>
                          <a:cs typeface="+mn-cs"/>
                        </a:rPr>
                        <a:t>​</a:t>
                      </a:r>
                    </a:p>
                    <a:p>
                      <a:pPr rtl="0" fontAlgn="base"/>
                      <a:r>
                        <a:rPr lang="en-US" sz="1200" b="0" i="1" u="none" strike="noStrike" kern="1200">
                          <a:solidFill>
                            <a:schemeClr val="dk1"/>
                          </a:solidFill>
                          <a:effectLst/>
                          <a:latin typeface="+mn-lt"/>
                          <a:ea typeface="+mn-ea"/>
                          <a:cs typeface="+mn-cs"/>
                        </a:rPr>
                        <a:t>Review Tier 2/3 data monthly to determine #/% responding to intervention</a:t>
                      </a:r>
                      <a:endParaRPr lang="en-US" sz="1200" b="0" i="0" kern="1200">
                        <a:solidFill>
                          <a:schemeClr val="dk1"/>
                        </a:solidFill>
                        <a:effectLst/>
                        <a:latin typeface="+mn-lt"/>
                        <a:ea typeface="+mn-ea"/>
                        <a:cs typeface="+mn-cs"/>
                      </a:endParaRPr>
                    </a:p>
                    <a:p>
                      <a:pPr rtl="0" fontAlgn="base"/>
                      <a:endParaRPr lang="en-US" sz="1200" b="0" i="0" kern="1200">
                        <a:solidFill>
                          <a:schemeClr val="dk1"/>
                        </a:solidFill>
                        <a:effectLst/>
                        <a:latin typeface="+mn-lt"/>
                        <a:ea typeface="+mn-ea"/>
                        <a:cs typeface="+mn-cs"/>
                      </a:endParaRPr>
                    </a:p>
                  </a:txBody>
                  <a:tcPr/>
                </a:tc>
                <a:tc gridSpan="2">
                  <a:txBody>
                    <a:bodyPr/>
                    <a:lstStyle/>
                    <a:p>
                      <a:pPr rtl="0" fontAlgn="base"/>
                      <a:r>
                        <a:rPr lang="en-US" sz="1200" b="0" i="0" u="none" strike="noStrike" kern="1200">
                          <a:solidFill>
                            <a:schemeClr val="dk1"/>
                          </a:solidFill>
                          <a:effectLst/>
                          <a:latin typeface="+mn-lt"/>
                          <a:ea typeface="+mn-ea"/>
                          <a:cs typeface="+mn-cs"/>
                        </a:rPr>
                        <a:t>WALK THROUGH DATA </a:t>
                      </a:r>
                      <a:endParaRPr lang="en-US" sz="1200" b="0" i="0" kern="1200">
                        <a:solidFill>
                          <a:schemeClr val="dk1"/>
                        </a:solidFill>
                        <a:effectLst/>
                        <a:latin typeface="+mn-lt"/>
                        <a:ea typeface="+mn-ea"/>
                        <a:cs typeface="+mn-cs"/>
                      </a:endParaRPr>
                    </a:p>
                    <a:p>
                      <a:pPr rtl="0" fontAlgn="base"/>
                      <a:r>
                        <a:rPr lang="en-US" sz="1200" b="0" i="1" u="none" strike="noStrike" kern="1200">
                          <a:solidFill>
                            <a:schemeClr val="dk1"/>
                          </a:solidFill>
                          <a:effectLst/>
                          <a:latin typeface="+mn-lt"/>
                          <a:ea typeface="+mn-ea"/>
                          <a:cs typeface="+mn-cs"/>
                        </a:rPr>
                        <a:t>Monthly Second Step Implementation/Fidelity Check Walk Through Data </a:t>
                      </a:r>
                    </a:p>
                    <a:p>
                      <a:pPr rtl="0" fontAlgn="base"/>
                      <a:r>
                        <a:rPr lang="en-US" sz="1200" b="0" i="1" u="none" strike="noStrike" kern="1200">
                          <a:solidFill>
                            <a:schemeClr val="dk1"/>
                          </a:solidFill>
                          <a:effectLst/>
                          <a:latin typeface="+mn-lt"/>
                          <a:ea typeface="+mn-ea"/>
                          <a:cs typeface="+mn-cs"/>
                        </a:rPr>
                        <a:t>Weekly Tier 2/3 Implementation/Fidelity Check Walk Through Data </a:t>
                      </a:r>
                      <a:endParaRPr lang="en-US" sz="1200" b="0" i="0" kern="1200">
                        <a:solidFill>
                          <a:schemeClr val="dk1"/>
                        </a:solidFill>
                        <a:effectLst/>
                        <a:latin typeface="+mn-lt"/>
                        <a:ea typeface="+mn-ea"/>
                        <a:cs typeface="+mn-cs"/>
                      </a:endParaRPr>
                    </a:p>
                    <a:p>
                      <a:pPr marL="0" lvl="0" indent="0">
                        <a:buFont typeface="Arial" panose="020B0604020202020204" pitchFamily="34" charset="0"/>
                        <a:buNone/>
                      </a:pPr>
                      <a:endParaRPr lang="en-US" sz="1000" b="0" i="0" u="none" strike="noStrike" kern="1200" noProof="0">
                        <a:solidFill>
                          <a:schemeClr val="dk1"/>
                        </a:solidFill>
                        <a:effectLst/>
                      </a:endParaRPr>
                    </a:p>
                  </a:txBody>
                  <a:tcPr/>
                </a:tc>
                <a:tc hMerge="1">
                  <a:txBody>
                    <a:bodyPr/>
                    <a:lstStyle/>
                    <a:p>
                      <a:endParaRPr lang="en-US"/>
                    </a:p>
                  </a:txBody>
                  <a:tcPr/>
                </a:tc>
                <a:extLst>
                  <a:ext uri="{0D108BD9-81ED-4DB2-BD59-A6C34878D82A}">
                    <a16:rowId xmlns:a16="http://schemas.microsoft.com/office/drawing/2014/main" val="544834922"/>
                  </a:ext>
                </a:extLst>
              </a:tr>
              <a:tr h="364773">
                <a:tc gridSpan="6">
                  <a:txBody>
                    <a:bodyPr/>
                    <a:lstStyle/>
                    <a:p>
                      <a:r>
                        <a:rPr lang="en-US" sz="1400">
                          <a:solidFill>
                            <a:schemeClr val="bg1">
                              <a:lumMod val="95000"/>
                            </a:schemeClr>
                          </a:solidFill>
                        </a:rPr>
                        <a:t>SCHOOL LEVEL STRATEGIES (Actions/Tasks)</a:t>
                      </a:r>
                    </a:p>
                  </a:txBody>
                  <a:tcPr>
                    <a:solidFill>
                      <a:schemeClr val="accent5">
                        <a:lumMod val="7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7331794"/>
                  </a:ext>
                </a:extLst>
              </a:tr>
              <a:tr h="448435">
                <a:tc gridSpan="2">
                  <a:txBody>
                    <a:bodyPr/>
                    <a:lstStyle/>
                    <a:p>
                      <a:pPr marL="0" lvl="0" indent="0">
                        <a:buFont typeface="Arial"/>
                        <a:buNone/>
                      </a:pPr>
                      <a:r>
                        <a:rPr lang="en-US" sz="1200" b="0" i="0" kern="1200">
                          <a:solidFill>
                            <a:schemeClr val="dk1"/>
                          </a:solidFill>
                          <a:effectLst/>
                          <a:latin typeface="+mn-lt"/>
                          <a:ea typeface="+mn-ea"/>
                          <a:cs typeface="+mn-cs"/>
                        </a:rPr>
                        <a:t>PROFESSIONAL DEVELOPMENT</a:t>
                      </a:r>
                      <a:endParaRPr lang="en-US" sz="1200"/>
                    </a:p>
                  </a:txBody>
                  <a:tcPr/>
                </a:tc>
                <a:tc hMerge="1">
                  <a:txBody>
                    <a:bodyPr/>
                    <a:lstStyle/>
                    <a:p>
                      <a:endParaRPr lang="en-US"/>
                    </a:p>
                  </a:txBody>
                  <a:tcPr/>
                </a:tc>
                <a:tc gridSpan="4">
                  <a:txBody>
                    <a:bodyPr/>
                    <a:lstStyle/>
                    <a:p>
                      <a:r>
                        <a:rPr lang="en-US" sz="1200"/>
                        <a:t>ECFC staff will engage in professional development sessions led by Conscious Discipline Master Trainer Kim Hughes in June and October to deepen understanding and enhance implementation of Conscious Discipline practices.</a:t>
                      </a:r>
                    </a:p>
                  </a:txBody>
                  <a:tcPr/>
                </a:tc>
                <a:tc hMerge="1">
                  <a:txBody>
                    <a:bodyPr/>
                    <a:lstStyle/>
                    <a:p>
                      <a:endParaRPr lang="en-US"/>
                    </a:p>
                  </a:txBody>
                  <a:tcPr/>
                </a:tc>
                <a:tc hMerge="1">
                  <a:txBody>
                    <a:bodyPr/>
                    <a:lstStyle/>
                    <a:p>
                      <a:pPr marL="0" lvl="0" indent="0">
                        <a:buFont typeface="Arial"/>
                        <a:buNone/>
                      </a:pPr>
                      <a:endParaRPr lang="en-US" sz="1200"/>
                    </a:p>
                  </a:txBody>
                  <a:tcPr/>
                </a:tc>
                <a:tc hMerge="1">
                  <a:txBody>
                    <a:bodyPr/>
                    <a:lstStyle/>
                    <a:p>
                      <a:endParaRPr lang="en-US"/>
                    </a:p>
                  </a:txBody>
                  <a:tcPr/>
                </a:tc>
                <a:extLst>
                  <a:ext uri="{0D108BD9-81ED-4DB2-BD59-A6C34878D82A}">
                    <a16:rowId xmlns:a16="http://schemas.microsoft.com/office/drawing/2014/main" val="3915100792"/>
                  </a:ext>
                </a:extLst>
              </a:tr>
              <a:tr h="575435">
                <a:tc gridSpan="2">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0" i="0" kern="1200">
                          <a:solidFill>
                            <a:schemeClr val="dk1"/>
                          </a:solidFill>
                          <a:effectLst/>
                          <a:latin typeface="+mn-lt"/>
                          <a:ea typeface="+mn-ea"/>
                          <a:cs typeface="+mn-cs"/>
                        </a:rPr>
                        <a:t>PROFESSIONAL DEVELOPMENT</a:t>
                      </a:r>
                      <a:endParaRPr lang="en-US" sz="1200"/>
                    </a:p>
                    <a:p>
                      <a:pPr marL="0" lvl="0" indent="0">
                        <a:buFont typeface="Arial"/>
                        <a:buNone/>
                      </a:pPr>
                      <a:endParaRPr lang="en-US" sz="1200"/>
                    </a:p>
                  </a:txBody>
                  <a:tcPr/>
                </a:tc>
                <a:tc hMerge="1">
                  <a:txBody>
                    <a:bodyPr/>
                    <a:lstStyle/>
                    <a:p>
                      <a:endParaRPr lang="en-US"/>
                    </a:p>
                  </a:txBody>
                  <a:tcPr/>
                </a:tc>
                <a:tc gridSpan="4">
                  <a:txBody>
                    <a:bodyPr/>
                    <a:lstStyle/>
                    <a:p>
                      <a:r>
                        <a:rPr lang="en-US" sz="1200"/>
                        <a:t>ECFC staff will participate in professional development focused on Social-Emotional Learning (SEL) systems and data collection to enhance program implementation and student outcomes.</a:t>
                      </a:r>
                    </a:p>
                  </a:txBody>
                  <a:tcPr/>
                </a:tc>
                <a:tc hMerge="1">
                  <a:txBody>
                    <a:bodyPr/>
                    <a:lstStyle/>
                    <a:p>
                      <a:endParaRPr lang="en-US"/>
                    </a:p>
                  </a:txBody>
                  <a:tcPr/>
                </a:tc>
                <a:tc hMerge="1">
                  <a:txBody>
                    <a:bodyPr/>
                    <a:lstStyle/>
                    <a:p>
                      <a:pPr marL="0" lvl="0" indent="0">
                        <a:buFont typeface="Arial"/>
                        <a:buNone/>
                      </a:pPr>
                      <a:endParaRPr lang="en-US" sz="1200"/>
                    </a:p>
                  </a:txBody>
                  <a:tcPr/>
                </a:tc>
                <a:tc hMerge="1">
                  <a:txBody>
                    <a:bodyPr/>
                    <a:lstStyle/>
                    <a:p>
                      <a:endParaRPr lang="en-US"/>
                    </a:p>
                  </a:txBody>
                  <a:tcPr/>
                </a:tc>
                <a:extLst>
                  <a:ext uri="{0D108BD9-81ED-4DB2-BD59-A6C34878D82A}">
                    <a16:rowId xmlns:a16="http://schemas.microsoft.com/office/drawing/2014/main" val="2075226042"/>
                  </a:ext>
                </a:extLst>
              </a:tr>
              <a:tr h="547159">
                <a:tc gridSpan="2">
                  <a:txBody>
                    <a:bodyPr/>
                    <a:lstStyle/>
                    <a:p>
                      <a:pPr marL="0" lvl="0" indent="0">
                        <a:buFont typeface="Arial"/>
                        <a:buNone/>
                      </a:pPr>
                      <a:r>
                        <a:rPr lang="en-US" sz="1200" b="0" i="0" kern="1200">
                          <a:solidFill>
                            <a:schemeClr val="dk1"/>
                          </a:solidFill>
                          <a:effectLst/>
                          <a:latin typeface="+mn-lt"/>
                          <a:ea typeface="+mn-ea"/>
                          <a:cs typeface="+mn-cs"/>
                        </a:rPr>
                        <a:t>INSTRUCTIONAL PRACTICE</a:t>
                      </a:r>
                      <a:endParaRPr lang="en-US" sz="1200"/>
                    </a:p>
                  </a:txBody>
                  <a:tcPr/>
                </a:tc>
                <a:tc hMerge="1">
                  <a:txBody>
                    <a:bodyPr/>
                    <a:lstStyle/>
                    <a:p>
                      <a:endParaRPr lang="en-US"/>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Classroom teams will receive on-site Conscious Discipline coaching from Master Trainer Kim Hughes in September, January, and March. In addition, virtual check-ins will be conducted in October, November, February, and April to provide ongoing support and monitor implementation progress.</a:t>
                      </a:r>
                    </a:p>
                  </a:txBody>
                  <a:tcPr/>
                </a:tc>
                <a:tc hMerge="1">
                  <a:txBody>
                    <a:bodyPr/>
                    <a:lstStyle/>
                    <a:p>
                      <a:endParaRPr lang="en-US"/>
                    </a:p>
                  </a:txBody>
                  <a:tcPr/>
                </a:tc>
                <a:tc hMerge="1">
                  <a:txBody>
                    <a:bodyPr/>
                    <a:lstStyle/>
                    <a:p>
                      <a:pPr marL="0" lvl="0" indent="0">
                        <a:buFont typeface="Arial"/>
                        <a:buNone/>
                      </a:pPr>
                      <a:endParaRPr lang="en-US" sz="1200"/>
                    </a:p>
                  </a:txBody>
                  <a:tcPr/>
                </a:tc>
                <a:tc hMerge="1">
                  <a:txBody>
                    <a:bodyPr/>
                    <a:lstStyle/>
                    <a:p>
                      <a:endParaRPr lang="en-US"/>
                    </a:p>
                  </a:txBody>
                  <a:tcPr/>
                </a:tc>
                <a:extLst>
                  <a:ext uri="{0D108BD9-81ED-4DB2-BD59-A6C34878D82A}">
                    <a16:rowId xmlns:a16="http://schemas.microsoft.com/office/drawing/2014/main" val="2961874786"/>
                  </a:ext>
                </a:extLst>
              </a:tr>
              <a:tr h="547159">
                <a:tc gridSpan="2">
                  <a:txBody>
                    <a:bodyPr/>
                    <a:lstStyle/>
                    <a:p>
                      <a:pPr marL="0" marR="0" lvl="0" indent="0" algn="l" defTabSz="914400" rtl="0" eaLnBrk="1" fontAlgn="auto" latinLnBrk="0" hangingPunct="1">
                        <a:lnSpc>
                          <a:spcPct val="100000"/>
                        </a:lnSpc>
                        <a:spcBef>
                          <a:spcPts val="0"/>
                        </a:spcBef>
                        <a:spcAft>
                          <a:spcPts val="0"/>
                        </a:spcAft>
                        <a:buClrTx/>
                        <a:buSzTx/>
                        <a:buFont typeface="Arial"/>
                        <a:buNone/>
                        <a:tabLst/>
                        <a:defRPr/>
                      </a:pPr>
                      <a:r>
                        <a:rPr lang="en-US" sz="1200" b="0" i="0" kern="1200">
                          <a:solidFill>
                            <a:schemeClr val="dk1"/>
                          </a:solidFill>
                          <a:effectLst/>
                          <a:latin typeface="+mn-lt"/>
                          <a:ea typeface="+mn-ea"/>
                          <a:cs typeface="+mn-cs"/>
                        </a:rPr>
                        <a:t>INSTRUCTIONAL PRACTICE</a:t>
                      </a:r>
                      <a:endParaRPr lang="en-US" sz="1200"/>
                    </a:p>
                    <a:p>
                      <a:pPr marL="0" lvl="0" indent="0">
                        <a:buFont typeface="Arial"/>
                        <a:buNone/>
                      </a:pPr>
                      <a:endParaRPr lang="en-US" sz="1200"/>
                    </a:p>
                  </a:txBody>
                  <a:tcPr/>
                </a:tc>
                <a:tc hMerge="1">
                  <a:txBody>
                    <a:bodyPr/>
                    <a:lstStyle/>
                    <a:p>
                      <a:endParaRPr lang="en-US"/>
                    </a:p>
                  </a:txBody>
                  <a:tcPr/>
                </a:tc>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t>ECFC leadership will conduct monthly walkthroughs to monitor the fidelity of Second Step curriculum implementation and the consistent use of Conscious Discipline structures and strategies.</a:t>
                      </a:r>
                    </a:p>
                    <a:p>
                      <a:endParaRPr lang="en-US" sz="1200"/>
                    </a:p>
                  </a:txBody>
                  <a:tcPr/>
                </a:tc>
                <a:tc hMerge="1">
                  <a:txBody>
                    <a:bodyPr/>
                    <a:lstStyle/>
                    <a:p>
                      <a:endParaRPr lang="en-US"/>
                    </a:p>
                  </a:txBody>
                  <a:tcPr/>
                </a:tc>
                <a:tc hMerge="1">
                  <a:txBody>
                    <a:bodyPr/>
                    <a:lstStyle/>
                    <a:p>
                      <a:pPr marL="0" lvl="0" indent="0">
                        <a:buFont typeface="Arial"/>
                        <a:buNone/>
                      </a:pPr>
                      <a:endParaRPr lang="en-US" sz="1200"/>
                    </a:p>
                  </a:txBody>
                  <a:tcPr/>
                </a:tc>
                <a:tc hMerge="1">
                  <a:txBody>
                    <a:bodyPr/>
                    <a:lstStyle/>
                    <a:p>
                      <a:endParaRPr lang="en-US"/>
                    </a:p>
                  </a:txBody>
                  <a:tcPr/>
                </a:tc>
                <a:extLst>
                  <a:ext uri="{0D108BD9-81ED-4DB2-BD59-A6C34878D82A}">
                    <a16:rowId xmlns:a16="http://schemas.microsoft.com/office/drawing/2014/main" val="3147416691"/>
                  </a:ext>
                </a:extLst>
              </a:tr>
            </a:tbl>
          </a:graphicData>
        </a:graphic>
      </p:graphicFrame>
      <p:pic>
        <p:nvPicPr>
          <p:cNvPr id="3" name="Picture 2">
            <a:extLst>
              <a:ext uri="{FF2B5EF4-FFF2-40B4-BE49-F238E27FC236}">
                <a16:creationId xmlns:a16="http://schemas.microsoft.com/office/drawing/2014/main" id="{0DDC0530-F88F-C79E-10A6-F67CE75FD74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8486" y="1193800"/>
            <a:ext cx="1536480" cy="128409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20960418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9E99FAC-9A40-575E-8533-CDEACC3903CA}"/>
              </a:ext>
            </a:extLst>
          </p:cNvPr>
          <p:cNvGraphicFramePr>
            <a:graphicFrameLocks noGrp="1"/>
          </p:cNvGraphicFramePr>
          <p:nvPr>
            <p:extLst>
              <p:ext uri="{D42A27DB-BD31-4B8C-83A1-F6EECF244321}">
                <p14:modId xmlns:p14="http://schemas.microsoft.com/office/powerpoint/2010/main" val="2405086943"/>
              </p:ext>
            </p:extLst>
          </p:nvPr>
        </p:nvGraphicFramePr>
        <p:xfrm>
          <a:off x="494145" y="202430"/>
          <a:ext cx="11203709" cy="4812901"/>
        </p:xfrm>
        <a:graphic>
          <a:graphicData uri="http://schemas.openxmlformats.org/drawingml/2006/table">
            <a:tbl>
              <a:tblPr firstRow="1" bandRow="1">
                <a:tableStyleId>{F5AB1C69-6EDB-4FF4-983F-18BD219EF322}</a:tableStyleId>
              </a:tblPr>
              <a:tblGrid>
                <a:gridCol w="2815715">
                  <a:extLst>
                    <a:ext uri="{9D8B030D-6E8A-4147-A177-3AD203B41FA5}">
                      <a16:colId xmlns:a16="http://schemas.microsoft.com/office/drawing/2014/main" val="1574478064"/>
                    </a:ext>
                  </a:extLst>
                </a:gridCol>
                <a:gridCol w="8387994">
                  <a:extLst>
                    <a:ext uri="{9D8B030D-6E8A-4147-A177-3AD203B41FA5}">
                      <a16:colId xmlns:a16="http://schemas.microsoft.com/office/drawing/2014/main" val="1607175495"/>
                    </a:ext>
                  </a:extLst>
                </a:gridCol>
              </a:tblGrid>
              <a:tr h="1266152">
                <a:tc rowSpan="4">
                  <a:txBody>
                    <a:bodyPr/>
                    <a:lstStyle/>
                    <a:p>
                      <a:pPr lvl="0" algn="ctr"/>
                      <a:r>
                        <a:rPr lang="en-US" sz="2500" i="0">
                          <a:solidFill>
                            <a:schemeClr val="bg1"/>
                          </a:solidFill>
                          <a:latin typeface="Aptos"/>
                        </a:rPr>
                        <a:t>Q Commitment</a:t>
                      </a:r>
                      <a:endParaRPr lang="en-US" sz="2500" i="0">
                        <a:solidFill>
                          <a:schemeClr val="bg1"/>
                        </a:solidFill>
                        <a:latin typeface="Aptos" panose="020B0004020202020204" pitchFamily="34" charset="0"/>
                      </a:endParaRPr>
                    </a:p>
                    <a:p>
                      <a:pPr lvl="0" algn="ctr"/>
                      <a:r>
                        <a:rPr lang="en-US" sz="2500" i="0">
                          <a:solidFill>
                            <a:schemeClr val="bg1"/>
                          </a:solidFill>
                          <a:latin typeface="Aptos"/>
                        </a:rPr>
                        <a:t>Goal 3</a:t>
                      </a:r>
                    </a:p>
                    <a:p>
                      <a:pPr lvl="0" algn="ctr"/>
                      <a:endParaRPr lang="en-US" sz="2500" i="0">
                        <a:solidFill>
                          <a:schemeClr val="bg1"/>
                        </a:solidFill>
                        <a:latin typeface="Aptos" panose="020B0004020202020204" pitchFamily="34" charset="0"/>
                      </a:endParaRPr>
                    </a:p>
                    <a:p>
                      <a:pPr lvl="0" algn="ctr"/>
                      <a:r>
                        <a:rPr lang="en-US" sz="1600" i="0">
                          <a:solidFill>
                            <a:schemeClr val="bg1"/>
                          </a:solidFill>
                          <a:latin typeface="Aptos"/>
                        </a:rPr>
                        <a:t>ENGAGING AND COLLABORATIVE PARTNERSHIPS</a:t>
                      </a:r>
                      <a:endParaRPr lang="en-US" sz="1800" i="0">
                        <a:solidFill>
                          <a:schemeClr val="bg1"/>
                        </a:solidFill>
                        <a:latin typeface="Apto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pPr marL="0" indent="0" rtl="0" fontAlgn="base">
                        <a:buFont typeface="Arial" panose="020B0604020202020204" pitchFamily="34" charset="0"/>
                        <a:buNone/>
                      </a:pPr>
                      <a:r>
                        <a:rPr lang="en-US" sz="1800" b="1" i="0" kern="1200">
                          <a:solidFill>
                            <a:schemeClr val="dk1"/>
                          </a:solidFill>
                          <a:effectLst/>
                          <a:latin typeface="+mn-lt"/>
                          <a:ea typeface="+mn-ea"/>
                          <a:cs typeface="+mn-cs"/>
                        </a:rPr>
                        <a:t>Priority 1: ​</a:t>
                      </a:r>
                      <a:r>
                        <a:rPr lang="en-US" sz="1800" b="1" i="0" u="none" strike="noStrike" kern="1200">
                          <a:solidFill>
                            <a:schemeClr val="dk1"/>
                          </a:solidFill>
                          <a:effectLst/>
                          <a:latin typeface="+mn-lt"/>
                          <a:ea typeface="+mn-ea"/>
                          <a:cs typeface="+mn-cs"/>
                        </a:rPr>
                        <a:t>Consistent Student Attendance</a:t>
                      </a:r>
                      <a:br>
                        <a:rPr lang="en-US" sz="1800" b="0" i="1" u="none" strike="noStrike" kern="1200">
                          <a:solidFill>
                            <a:srgbClr val="000000"/>
                          </a:solidFill>
                          <a:effectLst/>
                          <a:latin typeface="+mn-lt"/>
                          <a:ea typeface="+mn-ea"/>
                          <a:cs typeface="+mn-cs"/>
                        </a:rPr>
                      </a:br>
                      <a:r>
                        <a:rPr lang="en-US" sz="1800" b="0" i="1" u="none" strike="noStrike" kern="1200">
                          <a:solidFill>
                            <a:schemeClr val="dk1"/>
                          </a:solidFill>
                          <a:effectLst/>
                          <a:latin typeface="+mn-lt"/>
                          <a:ea typeface="+mn-ea"/>
                          <a:cs typeface="+mn-cs"/>
                        </a:rPr>
                        <a:t>Focus on the benefits of regular school attendance and links to student long term success.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4158259"/>
                  </a:ext>
                </a:extLst>
              </a:tr>
              <a:tr h="1133148">
                <a:tc vMerge="1">
                  <a:txBody>
                    <a:bodyPr/>
                    <a:lstStyle/>
                    <a:p>
                      <a:pPr lvl="0" algn="ctr"/>
                      <a:endParaRPr lang="en-US" sz="1800" i="0">
                        <a:solidFill>
                          <a:schemeClr val="bg1"/>
                        </a:solidFill>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r>
                        <a:rPr lang="en-US" sz="1800" b="1" i="0" u="none" strike="noStrike" kern="1200">
                          <a:solidFill>
                            <a:schemeClr val="dk1"/>
                          </a:solidFill>
                          <a:effectLst/>
                          <a:latin typeface="+mn-lt"/>
                          <a:ea typeface="+mn-ea"/>
                          <a:cs typeface="+mn-cs"/>
                        </a:rPr>
                        <a:t>Priority 2: Effective District/School/Home Communication</a:t>
                      </a:r>
                      <a:br>
                        <a:rPr lang="en-US"/>
                      </a:br>
                      <a:r>
                        <a:rPr lang="en-US" sz="1800" b="0" i="1" u="none" strike="noStrike" kern="1200">
                          <a:solidFill>
                            <a:schemeClr val="dk1"/>
                          </a:solidFill>
                          <a:effectLst/>
                          <a:latin typeface="+mn-lt"/>
                          <a:ea typeface="+mn-ea"/>
                          <a:cs typeface="+mn-cs"/>
                        </a:rPr>
                        <a:t>Ensure parents, students, and families have consistent communication regarding district and school information and clear points of contact when questions arise.</a:t>
                      </a:r>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9066852"/>
                  </a:ext>
                </a:extLst>
              </a:tr>
              <a:tr h="1154546">
                <a:tc vMerge="1">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a:solidFill>
                            <a:schemeClr val="dk1"/>
                          </a:solidFill>
                          <a:effectLst/>
                          <a:latin typeface="+mn-lt"/>
                          <a:ea typeface="+mn-ea"/>
                          <a:cs typeface="+mn-cs"/>
                        </a:rPr>
                        <a:t>Priority 3: Building Community Partnerships</a:t>
                      </a:r>
                      <a:br>
                        <a:rPr lang="en-US" sz="1800" b="1" i="0" u="none" strike="noStrike" kern="1200">
                          <a:solidFill>
                            <a:srgbClr val="000000"/>
                          </a:solidFill>
                          <a:effectLst/>
                          <a:latin typeface="+mn-lt"/>
                          <a:ea typeface="+mn-ea"/>
                          <a:cs typeface="+mn-cs"/>
                        </a:rPr>
                      </a:br>
                      <a:r>
                        <a:rPr lang="en-US" sz="1800" b="0" i="1" u="none" strike="noStrike" kern="1200">
                          <a:solidFill>
                            <a:schemeClr val="dk1"/>
                          </a:solidFill>
                          <a:effectLst/>
                          <a:latin typeface="+mn-lt"/>
                          <a:ea typeface="+mn-ea"/>
                          <a:cs typeface="+mn-cs"/>
                        </a:rPr>
                        <a:t>Collaborate with local community organizations to expand opportunities for all students.</a:t>
                      </a:r>
                      <a:endParaRPr lang="en-US" sz="1800" b="0" i="1" kern="1200">
                        <a:solidFill>
                          <a:schemeClr val="dk1"/>
                        </a:solidFill>
                        <a:effectLst/>
                        <a:latin typeface="+mn-lt"/>
                        <a:ea typeface="+mn-ea"/>
                        <a:cs typeface="+mn-cs"/>
                      </a:endParaRPr>
                    </a:p>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059701"/>
                  </a:ext>
                </a:extLst>
              </a:tr>
              <a:tr h="1224881">
                <a:tc vMerge="1">
                  <a:txBody>
                    <a:bodyPr/>
                    <a:lstStyle/>
                    <a:p>
                      <a:pPr lvl="0" algn="ctr"/>
                      <a:endParaRPr lang="en-US" sz="1800" i="0">
                        <a:solidFill>
                          <a:schemeClr val="bg1"/>
                        </a:solidFill>
                        <a:latin typeface="Aptos" panose="020B00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lumOff val="25000"/>
                      </a:schemeClr>
                    </a:solidFill>
                  </a:tcPr>
                </a:tc>
                <a:tc>
                  <a:txBody>
                    <a:bodyPr/>
                    <a:lstStyle/>
                    <a:p>
                      <a:r>
                        <a:rPr lang="en-US" b="1"/>
                        <a:t>Priority 4: Honoring Diverse Perspectives</a:t>
                      </a:r>
                    </a:p>
                    <a:p>
                      <a:r>
                        <a:rPr lang="en-US"/>
                        <a:t>Recognize the diversity within our schools and community and ensure all voices are represented and heard.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390878"/>
                  </a:ext>
                </a:extLst>
              </a:tr>
            </a:tbl>
          </a:graphicData>
        </a:graphic>
      </p:graphicFrame>
      <p:sp>
        <p:nvSpPr>
          <p:cNvPr id="2" name="Rectangle 1">
            <a:extLst>
              <a:ext uri="{FF2B5EF4-FFF2-40B4-BE49-F238E27FC236}">
                <a16:creationId xmlns:a16="http://schemas.microsoft.com/office/drawing/2014/main" id="{4F93C0D9-BFBF-175A-6B6E-2EF47F37FDAF}"/>
              </a:ext>
            </a:extLst>
          </p:cNvPr>
          <p:cNvSpPr/>
          <p:nvPr/>
        </p:nvSpPr>
        <p:spPr>
          <a:xfrm>
            <a:off x="1127520" y="5267936"/>
            <a:ext cx="10128750" cy="1754174"/>
          </a:xfrm>
          <a:prstGeom prst="rect">
            <a:avLst/>
          </a:prstGeom>
          <a:noFill/>
        </p:spPr>
        <p:txBody>
          <a:bodyPr wrap="none" lIns="91416" tIns="45708" rIns="91416" bIns="45708" anchor="t">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a:ln/>
                <a:solidFill>
                  <a:schemeClr val="tx2">
                    <a:lumMod val="75000"/>
                    <a:lumOff val="25000"/>
                  </a:schemeClr>
                </a:solidFill>
                <a:latin typeface="Aptos"/>
              </a:rPr>
              <a:t>Q Commitment Goal 3: Guiding Question(s) for SIP</a:t>
            </a:r>
            <a:br>
              <a:rPr lang="en-US" sz="2000" b="1">
                <a:ln/>
                <a:latin typeface="Aptos" panose="020B0004020202020204" pitchFamily="34" charset="0"/>
              </a:rPr>
            </a:br>
            <a:r>
              <a:rPr lang="en-US" sz="1600" b="1" i="1">
                <a:ln/>
                <a:solidFill>
                  <a:schemeClr val="tx2">
                    <a:lumMod val="75000"/>
                    <a:lumOff val="25000"/>
                  </a:schemeClr>
                </a:solidFill>
                <a:latin typeface="Aptos"/>
              </a:rPr>
              <a:t>Who is connected at our school? Who is not?</a:t>
            </a:r>
          </a:p>
          <a:p>
            <a:pPr algn="ctr"/>
            <a:r>
              <a:rPr lang="en-US" sz="1400" i="1">
                <a:ln/>
                <a:latin typeface="Aptos"/>
              </a:rPr>
              <a:t>What does the data tell us about our progress toward engaging and collaborative partnerships and areas of concern?</a:t>
            </a:r>
          </a:p>
          <a:p>
            <a:pPr algn="ctr"/>
            <a:r>
              <a:rPr lang="en-US" sz="1400" i="1">
                <a:ln/>
                <a:latin typeface="Aptos"/>
              </a:rPr>
              <a:t>What does the data tell us about our progress toward Q Goal 3 success?</a:t>
            </a:r>
          </a:p>
          <a:p>
            <a:pPr algn="ctr"/>
            <a:r>
              <a:rPr lang="en-US" sz="1400" i="1">
                <a:ln/>
                <a:latin typeface="Aptos"/>
              </a:rPr>
              <a:t>What are the needs of our staff to achieve Q Commitment Goal 3 success? (Consider: PD, systems alignment, staff alignment, etc.)</a:t>
            </a:r>
          </a:p>
          <a:p>
            <a:pPr algn="ctr"/>
            <a:endParaRPr lang="en-US" sz="2999" b="1">
              <a:ln/>
              <a:solidFill>
                <a:srgbClr val="00B0F0"/>
              </a:solidFill>
            </a:endParaRPr>
          </a:p>
        </p:txBody>
      </p:sp>
    </p:spTree>
    <p:extLst>
      <p:ext uri="{BB962C8B-B14F-4D97-AF65-F5344CB8AC3E}">
        <p14:creationId xmlns:p14="http://schemas.microsoft.com/office/powerpoint/2010/main" val="70227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245BC186-F1B9-D4ED-D632-F04BCEA83CBB}"/>
              </a:ext>
            </a:extLst>
          </p:cNvPr>
          <p:cNvGraphicFramePr>
            <a:graphicFrameLocks noGrp="1"/>
          </p:cNvGraphicFramePr>
          <p:nvPr>
            <p:extLst>
              <p:ext uri="{D42A27DB-BD31-4B8C-83A1-F6EECF244321}">
                <p14:modId xmlns:p14="http://schemas.microsoft.com/office/powerpoint/2010/main" val="2514846163"/>
              </p:ext>
            </p:extLst>
          </p:nvPr>
        </p:nvGraphicFramePr>
        <p:xfrm>
          <a:off x="234950" y="201168"/>
          <a:ext cx="11816842" cy="6472048"/>
        </p:xfrm>
        <a:graphic>
          <a:graphicData uri="http://schemas.openxmlformats.org/drawingml/2006/table">
            <a:tbl>
              <a:tblPr firstRow="1" bandRow="1">
                <a:tableStyleId>{073A0DAA-6AF3-43AB-8588-CEC1D06C72B9}</a:tableStyleId>
              </a:tblPr>
              <a:tblGrid>
                <a:gridCol w="1493266">
                  <a:extLst>
                    <a:ext uri="{9D8B030D-6E8A-4147-A177-3AD203B41FA5}">
                      <a16:colId xmlns:a16="http://schemas.microsoft.com/office/drawing/2014/main" val="1776901933"/>
                    </a:ext>
                  </a:extLst>
                </a:gridCol>
                <a:gridCol w="411480">
                  <a:extLst>
                    <a:ext uri="{9D8B030D-6E8A-4147-A177-3AD203B41FA5}">
                      <a16:colId xmlns:a16="http://schemas.microsoft.com/office/drawing/2014/main" val="3959612091"/>
                    </a:ext>
                  </a:extLst>
                </a:gridCol>
                <a:gridCol w="2017776">
                  <a:extLst>
                    <a:ext uri="{9D8B030D-6E8A-4147-A177-3AD203B41FA5}">
                      <a16:colId xmlns:a16="http://schemas.microsoft.com/office/drawing/2014/main" val="9604285"/>
                    </a:ext>
                  </a:extLst>
                </a:gridCol>
                <a:gridCol w="3947160">
                  <a:extLst>
                    <a:ext uri="{9D8B030D-6E8A-4147-A177-3AD203B41FA5}">
                      <a16:colId xmlns:a16="http://schemas.microsoft.com/office/drawing/2014/main" val="1397878235"/>
                    </a:ext>
                  </a:extLst>
                </a:gridCol>
                <a:gridCol w="1322833">
                  <a:extLst>
                    <a:ext uri="{9D8B030D-6E8A-4147-A177-3AD203B41FA5}">
                      <a16:colId xmlns:a16="http://schemas.microsoft.com/office/drawing/2014/main" val="2130832420"/>
                    </a:ext>
                  </a:extLst>
                </a:gridCol>
                <a:gridCol w="2624327">
                  <a:extLst>
                    <a:ext uri="{9D8B030D-6E8A-4147-A177-3AD203B41FA5}">
                      <a16:colId xmlns:a16="http://schemas.microsoft.com/office/drawing/2014/main" val="1874351673"/>
                    </a:ext>
                  </a:extLst>
                </a:gridCol>
              </a:tblGrid>
              <a:tr h="489483">
                <a:tc gridSpan="6">
                  <a:txBody>
                    <a:bodyPr/>
                    <a:lstStyle/>
                    <a:p>
                      <a:pPr algn="ctr"/>
                      <a:r>
                        <a:rPr lang="en-US"/>
                        <a:t>ECFC  SCHOOL IMPROVEMENT PLAN 2024-2025</a:t>
                      </a: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3901693"/>
                  </a:ext>
                </a:extLst>
              </a:tr>
              <a:tr h="435095">
                <a:tc gridSpan="6">
                  <a:txBody>
                    <a:bodyPr/>
                    <a:lstStyle/>
                    <a:p>
                      <a:r>
                        <a:rPr lang="en-US" sz="1600">
                          <a:solidFill>
                            <a:schemeClr val="bg1">
                              <a:lumMod val="95000"/>
                            </a:schemeClr>
                          </a:solidFill>
                        </a:rPr>
                        <a:t>Q COMMITMENT GOAL 3: ENGAGING AND COLLABORATIVE PARTNERSHIPS</a:t>
                      </a:r>
                    </a:p>
                  </a:txBody>
                  <a:tcP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chemeClr val="tx2">
                        <a:lumMod val="75000"/>
                        <a:lumOff val="25000"/>
                      </a:schemeClr>
                    </a:solidFill>
                  </a:tcPr>
                </a:tc>
                <a:extLst>
                  <a:ext uri="{0D108BD9-81ED-4DB2-BD59-A6C34878D82A}">
                    <a16:rowId xmlns:a16="http://schemas.microsoft.com/office/drawing/2014/main" val="1906123596"/>
                  </a:ext>
                </a:extLst>
              </a:tr>
              <a:tr h="1468445">
                <a:tc>
                  <a:txBody>
                    <a:bodyPr/>
                    <a:lstStyle/>
                    <a:p>
                      <a:pPr lvl="0">
                        <a:buNone/>
                      </a:pPr>
                      <a:endParaRPr lang="en-US" sz="1200"/>
                    </a:p>
                    <a:p>
                      <a:endParaRPr lang="en-US" sz="1200"/>
                    </a:p>
                    <a:p>
                      <a:r>
                        <a:rPr lang="en-US" sz="1200" b="0" i="0" kern="1200">
                          <a:solidFill>
                            <a:schemeClr val="dk1"/>
                          </a:solidFill>
                          <a:effectLst/>
                          <a:latin typeface="+mn-lt"/>
                          <a:ea typeface="+mn-ea"/>
                          <a:cs typeface="+mn-cs"/>
                        </a:rPr>
                        <a:t>PARENT/FAMILY PARTNERSHIPS</a:t>
                      </a:r>
                      <a:endParaRPr lang="en-US" sz="1200"/>
                    </a:p>
                  </a:txBody>
                  <a:tcPr/>
                </a:tc>
                <a:tc gridSpan="4">
                  <a:txBody>
                    <a:bodyPr/>
                    <a:lstStyle/>
                    <a:p>
                      <a:r>
                        <a:rPr lang="en-US" sz="1200" b="0" i="0" kern="1200">
                          <a:solidFill>
                            <a:schemeClr val="dk1"/>
                          </a:solidFill>
                          <a:effectLst/>
                          <a:latin typeface="+mn-lt"/>
                          <a:ea typeface="+mn-ea"/>
                          <a:cs typeface="+mn-cs"/>
                        </a:rPr>
                        <a:t>80% of ECFC parents/guardians will participate in a minimum of one family engagement opportunity per trimester during the 2025-2026 school year.</a:t>
                      </a:r>
                      <a:endParaRPr lang="en-US" sz="1200" i="1"/>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a:endParaRPr lang="en-US" sz="1000"/>
                    </a:p>
                    <a:p>
                      <a:pPr algn="ctr"/>
                      <a:endParaRPr lang="en-US" sz="1000"/>
                    </a:p>
                    <a:p>
                      <a:pPr algn="ctr"/>
                      <a:endParaRPr lang="en-US" sz="1000"/>
                    </a:p>
                    <a:p>
                      <a:pPr algn="ctr"/>
                      <a:endParaRPr lang="en-US" sz="1000"/>
                    </a:p>
                    <a:p>
                      <a:pPr algn="ctr"/>
                      <a:endParaRPr lang="en-US" sz="1000"/>
                    </a:p>
                    <a:p>
                      <a:pPr algn="ctr"/>
                      <a:endParaRPr lang="en-US" sz="1000"/>
                    </a:p>
                    <a:p>
                      <a:pPr algn="ctr"/>
                      <a:endParaRPr lang="en-US" sz="1000" b="1"/>
                    </a:p>
                  </a:txBody>
                  <a:tcPr>
                    <a:solidFill>
                      <a:schemeClr val="bg1">
                        <a:lumMod val="75000"/>
                      </a:schemeClr>
                    </a:solidFill>
                  </a:tcPr>
                </a:tc>
                <a:extLst>
                  <a:ext uri="{0D108BD9-81ED-4DB2-BD59-A6C34878D82A}">
                    <a16:rowId xmlns:a16="http://schemas.microsoft.com/office/drawing/2014/main" val="892663658"/>
                  </a:ext>
                </a:extLst>
              </a:tr>
              <a:tr h="358953">
                <a:tc gridSpan="6">
                  <a:txBody>
                    <a:bodyPr/>
                    <a:lstStyle/>
                    <a:p>
                      <a:r>
                        <a:rPr lang="en-US" sz="1400">
                          <a:solidFill>
                            <a:schemeClr val="bg1">
                              <a:lumMod val="95000"/>
                            </a:schemeClr>
                          </a:solidFill>
                        </a:rPr>
                        <a:t>MEASURES OF SUCCESS </a:t>
                      </a:r>
                      <a:r>
                        <a:rPr lang="en-US" sz="1400" i="1">
                          <a:solidFill>
                            <a:schemeClr val="bg1">
                              <a:lumMod val="95000"/>
                            </a:schemeClr>
                          </a:solidFill>
                        </a:rPr>
                        <a:t>(Data/Progress Monitoring)</a:t>
                      </a:r>
                      <a:endParaRPr lang="en-US" sz="1400">
                        <a:solidFill>
                          <a:schemeClr val="bg1">
                            <a:lumMod val="95000"/>
                          </a:schemeClr>
                        </a:solidFill>
                      </a:endParaRPr>
                    </a:p>
                  </a:txBody>
                  <a:tcP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solidFill>
                      <a:schemeClr val="bg1">
                        <a:lumMod val="75000"/>
                      </a:schemeClr>
                    </a:solidFill>
                  </a:tcPr>
                </a:tc>
                <a:extLst>
                  <a:ext uri="{0D108BD9-81ED-4DB2-BD59-A6C34878D82A}">
                    <a16:rowId xmlns:a16="http://schemas.microsoft.com/office/drawing/2014/main" val="2576978365"/>
                  </a:ext>
                </a:extLst>
              </a:tr>
              <a:tr h="1435821">
                <a:tc gridSpan="3">
                  <a:txBody>
                    <a:bodyPr/>
                    <a:lstStyle/>
                    <a:p>
                      <a:pPr rtl="0" fontAlgn="base"/>
                      <a:r>
                        <a:rPr lang="en-US" sz="1200" b="1" i="0" kern="1200">
                          <a:solidFill>
                            <a:schemeClr val="dk1"/>
                          </a:solidFill>
                          <a:effectLst/>
                          <a:latin typeface="+mn-lt"/>
                          <a:ea typeface="+mn-ea"/>
                          <a:cs typeface="+mn-cs"/>
                        </a:rPr>
                        <a:t>SURVEY OF FAMILY PREFERENCES FOR EVENTS AND ENGAGEMENT </a:t>
                      </a:r>
                      <a:r>
                        <a:rPr lang="en-US" sz="1200" b="0" i="0" kern="1200">
                          <a:solidFill>
                            <a:schemeClr val="dk1"/>
                          </a:solidFill>
                          <a:effectLst/>
                          <a:latin typeface="+mn-lt"/>
                          <a:ea typeface="+mn-ea"/>
                          <a:cs typeface="+mn-cs"/>
                        </a:rPr>
                        <a:t>​</a:t>
                      </a:r>
                    </a:p>
                    <a:p>
                      <a:pPr rtl="0" fontAlgn="base"/>
                      <a:r>
                        <a:rPr lang="en-US" sz="1200" b="0" i="0" kern="1200">
                          <a:solidFill>
                            <a:schemeClr val="dk1"/>
                          </a:solidFill>
                          <a:effectLst/>
                          <a:latin typeface="+mn-lt"/>
                          <a:ea typeface="+mn-ea"/>
                          <a:cs typeface="+mn-cs"/>
                        </a:rPr>
                        <a:t>Completed in May 2025 at Spring Conferences </a:t>
                      </a:r>
                    </a:p>
                  </a:txBody>
                  <a:tcPr/>
                </a:tc>
                <a:tc hMerge="1">
                  <a:txBody>
                    <a:bodyPr/>
                    <a:lstStyle/>
                    <a:p>
                      <a:endParaRPr lang="en-US"/>
                    </a:p>
                  </a:txBody>
                  <a:tcPr/>
                </a:tc>
                <a:tc hMerge="1">
                  <a:txBody>
                    <a:bodyPr/>
                    <a:lstStyle/>
                    <a:p>
                      <a:pPr marL="0" lvl="0" indent="0">
                        <a:buFont typeface="Arial" panose="020B0604020202020204" pitchFamily="34" charset="0"/>
                        <a:buNone/>
                      </a:pPr>
                      <a:endParaRPr lang="en-US" sz="1000" b="0" i="1" kern="1200">
                        <a:solidFill>
                          <a:schemeClr val="dk1"/>
                        </a:solidFill>
                        <a:effectLst/>
                        <a:latin typeface="+Body"/>
                        <a:ea typeface="+mn-ea"/>
                        <a:cs typeface="+mn-cs"/>
                      </a:endParaRPr>
                    </a:p>
                  </a:txBody>
                  <a:tcPr/>
                </a:tc>
                <a:tc>
                  <a:txBody>
                    <a:bodyPr/>
                    <a:lstStyle/>
                    <a:p>
                      <a:pPr rtl="0" fontAlgn="base"/>
                      <a:r>
                        <a:rPr lang="en-US" sz="1200" b="1" i="0" kern="1200">
                          <a:solidFill>
                            <a:schemeClr val="dk1"/>
                          </a:solidFill>
                          <a:effectLst/>
                          <a:latin typeface="+mn-lt"/>
                          <a:ea typeface="+mn-ea"/>
                          <a:cs typeface="+mn-cs"/>
                        </a:rPr>
                        <a:t>PARENT EVENT SIGN IN</a:t>
                      </a:r>
                      <a:r>
                        <a:rPr lang="en-US" sz="1200" b="0" i="0" kern="1200">
                          <a:solidFill>
                            <a:schemeClr val="dk1"/>
                          </a:solidFill>
                          <a:effectLst/>
                          <a:latin typeface="+mn-lt"/>
                          <a:ea typeface="+mn-ea"/>
                          <a:cs typeface="+mn-cs"/>
                        </a:rPr>
                        <a:t>​</a:t>
                      </a:r>
                    </a:p>
                    <a:p>
                      <a:pPr rtl="0" fontAlgn="base"/>
                      <a:r>
                        <a:rPr lang="en-US" sz="1200" b="0" i="0" u="none" strike="noStrike" kern="1200">
                          <a:solidFill>
                            <a:schemeClr val="dk1"/>
                          </a:solidFill>
                          <a:effectLst/>
                          <a:latin typeface="+mn-lt"/>
                          <a:ea typeface="+mn-ea"/>
                          <a:cs typeface="+mn-cs"/>
                        </a:rPr>
                        <a:t>Attendance at each event</a:t>
                      </a:r>
                      <a:endParaRPr lang="en-US" sz="1200" b="0" i="0" kern="1200">
                        <a:solidFill>
                          <a:schemeClr val="dk1"/>
                        </a:solidFill>
                        <a:effectLst/>
                        <a:latin typeface="+mn-lt"/>
                        <a:ea typeface="+mn-ea"/>
                        <a:cs typeface="+mn-cs"/>
                      </a:endParaRPr>
                    </a:p>
                    <a:p>
                      <a:pPr marL="0" lvl="0" indent="0">
                        <a:buFont typeface="Arial" panose="020B0604020202020204" pitchFamily="34" charset="0"/>
                        <a:buNone/>
                      </a:pPr>
                      <a:endParaRPr lang="en-US" sz="800" b="0" i="1" kern="1200">
                        <a:solidFill>
                          <a:schemeClr val="dk1"/>
                        </a:solidFill>
                        <a:effectLst/>
                        <a:latin typeface="Aptos Display"/>
                        <a:ea typeface="+mn-ea"/>
                        <a:cs typeface="+mn-cs"/>
                      </a:endParaRPr>
                    </a:p>
                    <a:p>
                      <a:pPr marL="0" lvl="0" indent="0">
                        <a:buFont typeface="Arial" panose="020B0604020202020204" pitchFamily="34" charset="0"/>
                        <a:buNone/>
                      </a:pPr>
                      <a:endParaRPr lang="en-US" sz="1000" b="0" i="0" kern="1200">
                        <a:solidFill>
                          <a:schemeClr val="dk1"/>
                        </a:solidFill>
                        <a:effectLst/>
                        <a:latin typeface="Aptos Display"/>
                        <a:ea typeface="+mn-ea"/>
                        <a:cs typeface="+mn-cs"/>
                      </a:endParaRPr>
                    </a:p>
                  </a:txBody>
                  <a:tcPr/>
                </a:tc>
                <a:tc gridSpan="2">
                  <a:txBody>
                    <a:bodyPr/>
                    <a:lstStyle/>
                    <a:p>
                      <a:pPr rtl="0" fontAlgn="base"/>
                      <a:r>
                        <a:rPr lang="en-US" sz="1200" b="1" i="0" kern="1200">
                          <a:solidFill>
                            <a:schemeClr val="dk1"/>
                          </a:solidFill>
                          <a:effectLst/>
                          <a:latin typeface="+mn-lt"/>
                          <a:ea typeface="+mn-ea"/>
                          <a:cs typeface="+mn-cs"/>
                        </a:rPr>
                        <a:t>TRIMESTER SURVEY PARENT/GUARDIANS </a:t>
                      </a:r>
                      <a:r>
                        <a:rPr lang="en-US" sz="1200" b="0" i="0" kern="1200">
                          <a:solidFill>
                            <a:schemeClr val="dk1"/>
                          </a:solidFill>
                          <a:effectLst/>
                          <a:latin typeface="+mn-lt"/>
                          <a:ea typeface="+mn-ea"/>
                          <a:cs typeface="+mn-cs"/>
                        </a:rPr>
                        <a:t>​</a:t>
                      </a:r>
                    </a:p>
                    <a:p>
                      <a:pPr rtl="0" fontAlgn="base"/>
                      <a:r>
                        <a:rPr lang="en-US" sz="1200" b="0" i="0" kern="1200">
                          <a:solidFill>
                            <a:schemeClr val="dk1"/>
                          </a:solidFill>
                          <a:effectLst/>
                          <a:latin typeface="+mn-lt"/>
                          <a:ea typeface="+mn-ea"/>
                          <a:cs typeface="+mn-cs"/>
                        </a:rPr>
                        <a:t>Feedback regarding events offered and impact on school connection/student and family needs.</a:t>
                      </a:r>
                    </a:p>
                    <a:p>
                      <a:pPr marL="0" lvl="0" indent="0">
                        <a:buFont typeface="Arial" panose="020B0604020202020204" pitchFamily="34" charset="0"/>
                        <a:buNone/>
                      </a:pPr>
                      <a:endParaRPr lang="en-US" sz="1000" b="0" i="0" kern="1200">
                        <a:solidFill>
                          <a:schemeClr val="dk1"/>
                        </a:solidFill>
                        <a:effectLst/>
                        <a:latin typeface="Aptos Display"/>
                        <a:ea typeface="+mn-ea"/>
                        <a:cs typeface="+mn-cs"/>
                      </a:endParaRPr>
                    </a:p>
                  </a:txBody>
                  <a:tcPr/>
                </a:tc>
                <a:tc hMerge="1">
                  <a:txBody>
                    <a:bodyPr/>
                    <a:lstStyle/>
                    <a:p>
                      <a:endParaRPr lang="en-US"/>
                    </a:p>
                  </a:txBody>
                  <a:tcPr/>
                </a:tc>
                <a:extLst>
                  <a:ext uri="{0D108BD9-81ED-4DB2-BD59-A6C34878D82A}">
                    <a16:rowId xmlns:a16="http://schemas.microsoft.com/office/drawing/2014/main" val="544834922"/>
                  </a:ext>
                </a:extLst>
              </a:tr>
              <a:tr h="358953">
                <a:tc gridSpan="6">
                  <a:txBody>
                    <a:bodyPr/>
                    <a:lstStyle/>
                    <a:p>
                      <a:r>
                        <a:rPr lang="en-US" sz="1400">
                          <a:solidFill>
                            <a:schemeClr val="bg1">
                              <a:lumMod val="95000"/>
                            </a:schemeClr>
                          </a:solidFill>
                        </a:rPr>
                        <a:t>SCHOOL LEVEL STRATEGIES  (Actions/Tasks)</a:t>
                      </a:r>
                    </a:p>
                  </a:txBody>
                  <a:tcPr>
                    <a:solidFill>
                      <a:srgbClr val="0070C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107331794"/>
                  </a:ext>
                </a:extLst>
              </a:tr>
              <a:tr h="641766">
                <a:tc gridSpan="2">
                  <a:txBody>
                    <a:bodyPr/>
                    <a:lstStyle/>
                    <a:p>
                      <a:pPr algn="l" rtl="0" fontAlgn="base">
                        <a:lnSpc>
                          <a:spcPts val="1950"/>
                        </a:lnSpc>
                        <a:buNone/>
                      </a:pPr>
                      <a:r>
                        <a:rPr lang="en-US" sz="1200" b="0" i="0">
                          <a:solidFill>
                            <a:srgbClr val="000000"/>
                          </a:solidFill>
                          <a:effectLst/>
                          <a:latin typeface="Aptos" panose="020B0004020202020204" pitchFamily="34" charset="0"/>
                        </a:rPr>
                        <a:t>TRIMESTER 1 ​</a:t>
                      </a:r>
                      <a:br>
                        <a:rPr lang="en-US" sz="1200" b="0" i="0">
                          <a:solidFill>
                            <a:srgbClr val="000000"/>
                          </a:solidFill>
                          <a:effectLst/>
                          <a:latin typeface="Aptos" panose="020B0004020202020204" pitchFamily="34" charset="0"/>
                        </a:rPr>
                      </a:br>
                      <a:r>
                        <a:rPr lang="en-US" sz="1200" b="0" i="0">
                          <a:solidFill>
                            <a:srgbClr val="000000"/>
                          </a:solidFill>
                          <a:effectLst/>
                          <a:latin typeface="Aptos" panose="020B0004020202020204" pitchFamily="34" charset="0"/>
                        </a:rPr>
                        <a:t>(AUGUST –OCTOBER)​</a:t>
                      </a:r>
                      <a:endParaRPr lang="en-US" b="0" i="0">
                        <a:solidFill>
                          <a:srgbClr val="000000"/>
                        </a:solidFill>
                        <a:effectLst/>
                      </a:endParaRPr>
                    </a:p>
                  </a:txBody>
                  <a:tcPr/>
                </a:tc>
                <a:tc hMerge="1">
                  <a:txBody>
                    <a:bodyPr/>
                    <a:lstStyle/>
                    <a:p>
                      <a:endParaRPr lang="en-US"/>
                    </a:p>
                  </a:txBody>
                  <a:tcPr/>
                </a:tc>
                <a:tc gridSpan="4">
                  <a:txBody>
                    <a:bodyPr/>
                    <a:lstStyle/>
                    <a:p>
                      <a:pPr algn="l" rtl="0" fontAlgn="base">
                        <a:lnSpc>
                          <a:spcPts val="1950"/>
                        </a:lnSpc>
                        <a:buNone/>
                      </a:pPr>
                      <a:r>
                        <a:rPr lang="en-US" sz="1200" b="0" i="0">
                          <a:solidFill>
                            <a:srgbClr val="000000"/>
                          </a:solidFill>
                          <a:effectLst/>
                          <a:latin typeface="Aptos" panose="020B0004020202020204" pitchFamily="34" charset="0"/>
                        </a:rPr>
                        <a:t>Fall Curriculum Night, Policy Council, Volunteer Opportunities for families and community members, Fall Conscious Discipline Parent Education, and Meals with Misters </a:t>
                      </a:r>
                      <a:endParaRPr lang="en-US" b="0" i="0">
                        <a:solidFill>
                          <a:srgbClr val="000000"/>
                        </a:solidFill>
                        <a:effectLs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915100792"/>
                  </a:ext>
                </a:extLst>
              </a:tr>
              <a:tr h="641766">
                <a:tc gridSpan="2">
                  <a:txBody>
                    <a:bodyPr/>
                    <a:lstStyle/>
                    <a:p>
                      <a:pPr algn="l" rtl="0" fontAlgn="base">
                        <a:lnSpc>
                          <a:spcPts val="1950"/>
                        </a:lnSpc>
                        <a:buNone/>
                      </a:pPr>
                      <a:r>
                        <a:rPr lang="en-US" sz="1200" b="0" i="0">
                          <a:solidFill>
                            <a:srgbClr val="000000"/>
                          </a:solidFill>
                          <a:effectLst/>
                          <a:latin typeface="Aptos" panose="020B0004020202020204" pitchFamily="34" charset="0"/>
                        </a:rPr>
                        <a:t>TRIMESTER 2​</a:t>
                      </a:r>
                      <a:endParaRPr lang="en-US" b="0" i="0">
                        <a:solidFill>
                          <a:srgbClr val="000000"/>
                        </a:solidFill>
                        <a:effectLst/>
                      </a:endParaRPr>
                    </a:p>
                    <a:p>
                      <a:pPr algn="l" rtl="0" fontAlgn="base">
                        <a:lnSpc>
                          <a:spcPts val="1950"/>
                        </a:lnSpc>
                        <a:buNone/>
                      </a:pPr>
                      <a:r>
                        <a:rPr lang="en-US" sz="1200" b="0" i="0">
                          <a:solidFill>
                            <a:srgbClr val="000000"/>
                          </a:solidFill>
                          <a:effectLst/>
                          <a:latin typeface="Aptos" panose="020B0004020202020204" pitchFamily="34" charset="0"/>
                        </a:rPr>
                        <a:t>(NOVEMBER-FEBRUARY) ​</a:t>
                      </a:r>
                      <a:endParaRPr lang="en-US" b="0" i="0">
                        <a:solidFill>
                          <a:srgbClr val="000000"/>
                        </a:solidFill>
                        <a:effectLst/>
                      </a:endParaRPr>
                    </a:p>
                  </a:txBody>
                  <a:tcPr/>
                </a:tc>
                <a:tc hMerge="1">
                  <a:txBody>
                    <a:bodyPr/>
                    <a:lstStyle/>
                    <a:p>
                      <a:endParaRPr lang="en-US"/>
                    </a:p>
                  </a:txBody>
                  <a:tcPr/>
                </a:tc>
                <a:tc gridSpan="4">
                  <a:txBody>
                    <a:bodyPr/>
                    <a:lstStyle/>
                    <a:p>
                      <a:pPr algn="l" rtl="0" fontAlgn="base">
                        <a:lnSpc>
                          <a:spcPts val="1950"/>
                        </a:lnSpc>
                        <a:buNone/>
                      </a:pPr>
                      <a:r>
                        <a:rPr lang="en-US" sz="1200" b="0" i="0">
                          <a:solidFill>
                            <a:srgbClr val="000000"/>
                          </a:solidFill>
                          <a:effectLst/>
                          <a:latin typeface="Aptos" panose="020B0004020202020204" pitchFamily="34" charset="0"/>
                        </a:rPr>
                        <a:t>Policy Council, Happy Halls, Pumpkin March, Fall Conscious Discipline Parent Education, Policy Council, Volunteer Opportunities, and Night at the North Pole</a:t>
                      </a:r>
                      <a:endParaRPr lang="en-US" b="0" i="0">
                        <a:solidFill>
                          <a:srgbClr val="000000"/>
                        </a:solidFill>
                        <a:effectLs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971263080"/>
                  </a:ext>
                </a:extLst>
              </a:tr>
              <a:tr h="641766">
                <a:tc gridSpan="2">
                  <a:txBody>
                    <a:bodyPr/>
                    <a:lstStyle/>
                    <a:p>
                      <a:pPr algn="l" rtl="0" fontAlgn="base">
                        <a:lnSpc>
                          <a:spcPts val="1950"/>
                        </a:lnSpc>
                        <a:buNone/>
                      </a:pPr>
                      <a:r>
                        <a:rPr lang="en-US" sz="1200" b="0" i="0">
                          <a:solidFill>
                            <a:srgbClr val="000000"/>
                          </a:solidFill>
                          <a:effectLst/>
                          <a:latin typeface="Aptos" panose="020B0004020202020204" pitchFamily="34" charset="0"/>
                        </a:rPr>
                        <a:t>TRIMESTER 3​</a:t>
                      </a:r>
                      <a:br>
                        <a:rPr lang="en-US" sz="1200" b="0" i="0">
                          <a:solidFill>
                            <a:srgbClr val="000000"/>
                          </a:solidFill>
                          <a:effectLst/>
                          <a:latin typeface="Aptos" panose="020B0004020202020204" pitchFamily="34" charset="0"/>
                        </a:rPr>
                      </a:br>
                      <a:r>
                        <a:rPr lang="en-US" sz="1200" b="0" i="0">
                          <a:solidFill>
                            <a:srgbClr val="000000"/>
                          </a:solidFill>
                          <a:effectLst/>
                          <a:latin typeface="Aptos" panose="020B0004020202020204" pitchFamily="34" charset="0"/>
                        </a:rPr>
                        <a:t>(MARCH-MAY)​</a:t>
                      </a:r>
                      <a:endParaRPr lang="en-US" b="0" i="0">
                        <a:solidFill>
                          <a:srgbClr val="000000"/>
                        </a:solidFill>
                        <a:effectLst/>
                      </a:endParaRPr>
                    </a:p>
                  </a:txBody>
                  <a:tcPr/>
                </a:tc>
                <a:tc hMerge="1">
                  <a:txBody>
                    <a:bodyPr/>
                    <a:lstStyle/>
                    <a:p>
                      <a:endParaRPr lang="en-US"/>
                    </a:p>
                  </a:txBody>
                  <a:tcPr/>
                </a:tc>
                <a:tc gridSpan="4">
                  <a:txBody>
                    <a:bodyPr/>
                    <a:lstStyle/>
                    <a:p>
                      <a:pPr algn="l" rtl="0" fontAlgn="base">
                        <a:lnSpc>
                          <a:spcPts val="1950"/>
                        </a:lnSpc>
                        <a:buNone/>
                      </a:pPr>
                      <a:r>
                        <a:rPr lang="en-US" sz="1200" b="0" i="0">
                          <a:solidFill>
                            <a:srgbClr val="000000"/>
                          </a:solidFill>
                          <a:effectLst/>
                          <a:latin typeface="Aptos" panose="020B0004020202020204" pitchFamily="34" charset="0"/>
                        </a:rPr>
                        <a:t>Family Fit Night, Family Connection Café, Meals and Wheels, and Moments with Misses</a:t>
                      </a:r>
                      <a:endParaRPr lang="en-US" b="0" i="0">
                        <a:solidFill>
                          <a:srgbClr val="000000"/>
                        </a:solidFill>
                        <a:effectLst/>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81170253"/>
                  </a:ext>
                </a:extLst>
              </a:tr>
            </a:tbl>
          </a:graphicData>
        </a:graphic>
      </p:graphicFrame>
      <p:pic>
        <p:nvPicPr>
          <p:cNvPr id="3" name="Picture 2">
            <a:extLst>
              <a:ext uri="{FF2B5EF4-FFF2-40B4-BE49-F238E27FC236}">
                <a16:creationId xmlns:a16="http://schemas.microsoft.com/office/drawing/2014/main" id="{3F3C10F2-8425-55DF-55FB-8666BC962D7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8486" y="1225550"/>
            <a:ext cx="1536480" cy="1284092"/>
          </a:xfrm>
          <a:prstGeom prst="rect">
            <a:avLst/>
          </a:prstGeom>
          <a:noFill/>
          <a:ln>
            <a:noFill/>
          </a:ln>
          <a:effectLst>
            <a:outerShdw blurRad="50800" dist="38100" dir="2700000" algn="tl" rotWithShape="0">
              <a:srgbClr val="000000">
                <a:alpha val="39999"/>
              </a:srgbClr>
            </a:outerShdw>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Lst>
        </p:spPr>
      </p:pic>
    </p:spTree>
    <p:extLst>
      <p:ext uri="{BB962C8B-B14F-4D97-AF65-F5344CB8AC3E}">
        <p14:creationId xmlns:p14="http://schemas.microsoft.com/office/powerpoint/2010/main" val="8447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2B691A91F0F774F86158912237FCEBD" ma:contentTypeVersion="18" ma:contentTypeDescription="Create a new document." ma:contentTypeScope="" ma:versionID="e119369a3234959f6a1c795552154542">
  <xsd:schema xmlns:xsd="http://www.w3.org/2001/XMLSchema" xmlns:xs="http://www.w3.org/2001/XMLSchema" xmlns:p="http://schemas.microsoft.com/office/2006/metadata/properties" xmlns:ns2="9693bd2b-26f7-49b0-a370-341f76daf375" xmlns:ns3="9a2cc60b-89dd-4105-962a-e09ec6187428" targetNamespace="http://schemas.microsoft.com/office/2006/metadata/properties" ma:root="true" ma:fieldsID="f88bd8d82cc9e72a84bf9e1a53d38ffe" ns2:_="" ns3:_="">
    <xsd:import namespace="9693bd2b-26f7-49b0-a370-341f76daf375"/>
    <xsd:import namespace="9a2cc60b-89dd-4105-962a-e09ec618742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93bd2b-26f7-49b0-a370-341f76daf3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4884c34-ffc2-45f3-b40e-b1353545da4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LengthInSeconds" ma:index="2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2cc60b-89dd-4105-962a-e09ec618742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d01a3def-4ed1-4b46-8a5a-163507710c9c}" ma:internalName="TaxCatchAll" ma:showField="CatchAllData" ma:web="9a2cc60b-89dd-4105-962a-e09ec618742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a2cc60b-89dd-4105-962a-e09ec6187428" xsi:nil="true"/>
    <lcf76f155ced4ddcb4097134ff3c332f xmlns="9693bd2b-26f7-49b0-a370-341f76daf375">
      <Terms xmlns="http://schemas.microsoft.com/office/infopath/2007/PartnerControls"/>
    </lcf76f155ced4ddcb4097134ff3c332f>
    <SharedWithUsers xmlns="9a2cc60b-89dd-4105-962a-e09ec6187428">
      <UserInfo>
        <DisplayName/>
        <AccountId xsi:nil="true"/>
        <AccountType/>
      </UserInfo>
    </SharedWithUsers>
  </documentManagement>
</p:properties>
</file>

<file path=customXml/itemProps1.xml><?xml version="1.0" encoding="utf-8"?>
<ds:datastoreItem xmlns:ds="http://schemas.openxmlformats.org/officeDocument/2006/customXml" ds:itemID="{842CD5EE-1938-4E83-9AB0-76DB9672952D}">
  <ds:schemaRefs>
    <ds:schemaRef ds:uri="9693bd2b-26f7-49b0-a370-341f76daf375"/>
    <ds:schemaRef ds:uri="9a2cc60b-89dd-4105-962a-e09ec618742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0E7F35C-C77E-4BF1-B6A6-4660D7E21BA2}">
  <ds:schemaRefs>
    <ds:schemaRef ds:uri="http://schemas.microsoft.com/sharepoint/v3/contenttype/forms"/>
  </ds:schemaRefs>
</ds:datastoreItem>
</file>

<file path=customXml/itemProps3.xml><?xml version="1.0" encoding="utf-8"?>
<ds:datastoreItem xmlns:ds="http://schemas.openxmlformats.org/officeDocument/2006/customXml" ds:itemID="{F5D2F849-D9A9-4264-B8C7-174DF6EA5EAD}">
  <ds:schemaRefs>
    <ds:schemaRef ds:uri="9693bd2b-26f7-49b0-a370-341f76daf375"/>
    <ds:schemaRef ds:uri="9a2cc60b-89dd-4105-962a-e09ec6187428"/>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8</Slides>
  <Notes>0</Notes>
  <HiddenSlides>0</HiddenSlide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ECFC  IMPROVEMENT PLAN</vt:lpstr>
      <vt:lpstr>School Improvement Planning Process</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Dinkheller, Kimberly</dc:creator>
  <cp:revision>1</cp:revision>
  <dcterms:created xsi:type="dcterms:W3CDTF">2025-03-07T19:29:14Z</dcterms:created>
  <dcterms:modified xsi:type="dcterms:W3CDTF">2025-06-06T14:06:17Z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0x01010082B691A91F0F774F86158912237FCEBD</vt:lpwstr>
  </property>
  <property fmtid="{D5CDD505-2E9C-101B-9397-08002B2CF9AE}" pid="3" name="Order">
    <vt:r8>3911000</vt:r8>
  </property>
  <property fmtid="{D5CDD505-2E9C-101B-9397-08002B2CF9AE}" pid="4" name="TriggerFlowInfo">
    <vt:lpwstr/>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MediaServiceImageTags">
    <vt:lpwstr/>
  </property>
</Properties>
</file>