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65854" y="273463"/>
          <a:ext cx="11860292" cy="6334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3426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66866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94846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Colonel George J. Iles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55044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859749">
                <a:tc>
                  <a:txBody>
                    <a:bodyPr/>
                    <a:lstStyle/>
                    <a:p>
                      <a:r>
                        <a:rPr lang="en-US" sz="1600" i="1"/>
                        <a:t>At Iles Elementary, we will increase student achievement in the areas of Math and ELA by 4% as measured by NWEA MAP Assessment from Fall 2022-Spring 2023. (Grade Report </a:t>
                      </a:r>
                      <a:r>
                        <a:rPr lang="en-US" sz="1600" i="1" err="1"/>
                        <a:t>HiAvg</a:t>
                      </a:r>
                      <a:r>
                        <a:rPr lang="en-US" sz="1600" i="1"/>
                        <a:t> and Hi categories &gt;60%)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550445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09082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Classroom Assessments-weekly, monthly, quarterly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MAP Assessments-Fall, Winter, Spring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Illinois Assessment of Readiness-yearly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861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101608"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84" y="1834033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B1C12FB-9BD4-6216-625F-C710E8FDAD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24749" y="4642207"/>
            <a:ext cx="3374527" cy="1884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382B7D15-DBDA-424E-E342-AC727AB7E0F6}"/>
              </a:ext>
            </a:extLst>
          </p:cNvPr>
          <p:cNvGraphicFramePr>
            <a:graphicFrameLocks noGrp="1"/>
          </p:cNvGraphicFramePr>
          <p:nvPr/>
        </p:nvGraphicFramePr>
        <p:xfrm>
          <a:off x="165854" y="4481930"/>
          <a:ext cx="8181441" cy="2205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512">
                  <a:extLst>
                    <a:ext uri="{9D8B030D-6E8A-4147-A177-3AD203B41FA5}">
                      <a16:colId xmlns:a16="http://schemas.microsoft.com/office/drawing/2014/main" val="488805528"/>
                    </a:ext>
                  </a:extLst>
                </a:gridCol>
                <a:gridCol w="1825243">
                  <a:extLst>
                    <a:ext uri="{9D8B030D-6E8A-4147-A177-3AD203B41FA5}">
                      <a16:colId xmlns:a16="http://schemas.microsoft.com/office/drawing/2014/main" val="2193643869"/>
                    </a:ext>
                  </a:extLst>
                </a:gridCol>
                <a:gridCol w="2145931">
                  <a:extLst>
                    <a:ext uri="{9D8B030D-6E8A-4147-A177-3AD203B41FA5}">
                      <a16:colId xmlns:a16="http://schemas.microsoft.com/office/drawing/2014/main" val="1157141615"/>
                    </a:ext>
                  </a:extLst>
                </a:gridCol>
                <a:gridCol w="1909755">
                  <a:extLst>
                    <a:ext uri="{9D8B030D-6E8A-4147-A177-3AD203B41FA5}">
                      <a16:colId xmlns:a16="http://schemas.microsoft.com/office/drawing/2014/main" val="2010731801"/>
                    </a:ext>
                  </a:extLst>
                </a:gridCol>
              </a:tblGrid>
              <a:tr h="266585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Math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Math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ELA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ELA 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265144"/>
                  </a:ext>
                </a:extLst>
              </a:tr>
              <a:tr h="2369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Facts/Fact Fluency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Talks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Benchmark Phonics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Virtual Reading 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528961"/>
                  </a:ext>
                </a:extLst>
              </a:tr>
              <a:tr h="356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STEAM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Sense Lessons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 About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Comprehension Focus Lessons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600665"/>
                  </a:ext>
                </a:extLst>
              </a:tr>
              <a:tr h="38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 About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Tier I Math Supports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Building Reading Stamina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MAP Data to Guide Instruction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734142"/>
                  </a:ext>
                </a:extLst>
              </a:tr>
              <a:tr h="533172">
                <a:tc>
                  <a:txBody>
                    <a:bodyPr/>
                    <a:lstStyle/>
                    <a:p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Group Math Opportunities (Differentiate EM Lessons, Guided Math)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Math Engaging</a:t>
                      </a:r>
                    </a:p>
                    <a:p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-Hands-on Math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 Best Practices</a:t>
                      </a:r>
                    </a:p>
                    <a:p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-Reading Workshop</a:t>
                      </a:r>
                    </a:p>
                    <a:p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-Tier I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Grounding on Successful readers and writers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379319"/>
                  </a:ext>
                </a:extLst>
              </a:tr>
              <a:tr h="38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Integrating Writing in All Content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 Solving/Explanation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Partnerships in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 Reads 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339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31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64920" y="290558"/>
          <a:ext cx="11750467" cy="6219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7556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32911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56525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Colonel George J. Iles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6972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826314">
                <a:tc>
                  <a:txBody>
                    <a:bodyPr/>
                    <a:lstStyle/>
                    <a:p>
                      <a:r>
                        <a:rPr lang="en-US" sz="1600" i="1"/>
                        <a:t>At Iles Elementary, we will use QPS curriculum maps and student assessment data to engage our students and guide our instruction.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promotes critical thinking, collaboration, creativity and engagement.</a:t>
                      </a: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School culture data, state and local assessment data, instructional practice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6972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latin typeface="+mn-lt"/>
                        </a:rPr>
                        <a:t>Classroom Assessments-monthly, quarterly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Peer Observations- twice yearly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Weekly MTSS Collaboration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5 Essentials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6972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292319"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0349" y="1390414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27A6CCC7-A1C7-3BB3-7175-77179C9CA5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55525" y="4544496"/>
            <a:ext cx="3305953" cy="1846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BC30A51-E7F1-4C76-87A3-0B7E8E33E323}"/>
              </a:ext>
            </a:extLst>
          </p:cNvPr>
          <p:cNvGraphicFramePr>
            <a:graphicFrameLocks noGrp="1"/>
          </p:cNvGraphicFramePr>
          <p:nvPr/>
        </p:nvGraphicFramePr>
        <p:xfrm>
          <a:off x="501798" y="4544496"/>
          <a:ext cx="7816850" cy="182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50">
                  <a:extLst>
                    <a:ext uri="{9D8B030D-6E8A-4147-A177-3AD203B41FA5}">
                      <a16:colId xmlns:a16="http://schemas.microsoft.com/office/drawing/2014/main" val="684232234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241213"/>
                    </a:ext>
                  </a:extLst>
                </a:gridCol>
              </a:tblGrid>
              <a:tr h="364668"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Instructional Practice Actions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982013"/>
                  </a:ext>
                </a:extLst>
              </a:tr>
              <a:tr h="364668">
                <a:tc>
                  <a:txBody>
                    <a:bodyPr/>
                    <a:lstStyle/>
                    <a:p>
                      <a:r>
                        <a:rPr lang="en-US" sz="1400"/>
                        <a:t>Peer Observations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Best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548952"/>
                  </a:ext>
                </a:extLst>
              </a:tr>
              <a:tr h="364668">
                <a:tc>
                  <a:txBody>
                    <a:bodyPr/>
                    <a:lstStyle/>
                    <a:p>
                      <a:r>
                        <a:rPr lang="en-US" sz="1400"/>
                        <a:t>Data “Wall”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ACSD Quick Reference Guides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702506"/>
                  </a:ext>
                </a:extLst>
              </a:tr>
              <a:tr h="364668">
                <a:tc>
                  <a:txBody>
                    <a:bodyPr/>
                    <a:lstStyle/>
                    <a:p>
                      <a:r>
                        <a:rPr lang="en-US" sz="1400"/>
                        <a:t>Curriculum Maps-Pacing and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Illinois Learning Standards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56035"/>
                  </a:ext>
                </a:extLst>
              </a:tr>
              <a:tr h="364668">
                <a:tc>
                  <a:txBody>
                    <a:bodyPr/>
                    <a:lstStyle/>
                    <a:p>
                      <a:r>
                        <a:rPr lang="en-US" sz="1400"/>
                        <a:t>Grounding in all Curricular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Using MAP To Guide Instruction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6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60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376015" y="273466"/>
          <a:ext cx="11553914" cy="6464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77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214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803862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Colonel George J. Iles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5270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740867">
                <a:tc>
                  <a:txBody>
                    <a:bodyPr/>
                    <a:lstStyle/>
                    <a:p>
                      <a:r>
                        <a:rPr lang="en-US" sz="1600" i="1"/>
                        <a:t>At Iles Elementary, we will decrease the total number of ODRs by 10% from the 2022 SY.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Teacher Retention data and MTSS data</a:t>
                      </a:r>
                      <a:br>
                        <a:rPr lang="en-US" sz="11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1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5270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7583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2022 SY- 1,126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Skyward Discipline Data-monthly, quarterly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SWIS Data- bi-weekly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/>
                        <a:t>5 Essentials Data-yearly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5270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582340"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456" y="1553376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31455F6C-F9EC-5C77-3E68-03A3B35C13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486087" y="4807699"/>
            <a:ext cx="3329898" cy="1776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C495C-AB38-3C5E-505C-21E03AF47DFA}"/>
              </a:ext>
            </a:extLst>
          </p:cNvPr>
          <p:cNvGraphicFramePr>
            <a:graphicFrameLocks noGrp="1"/>
          </p:cNvGraphicFramePr>
          <p:nvPr/>
        </p:nvGraphicFramePr>
        <p:xfrm>
          <a:off x="490391" y="4807699"/>
          <a:ext cx="7716540" cy="1583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135">
                  <a:extLst>
                    <a:ext uri="{9D8B030D-6E8A-4147-A177-3AD203B41FA5}">
                      <a16:colId xmlns:a16="http://schemas.microsoft.com/office/drawing/2014/main" val="3821594276"/>
                    </a:ext>
                  </a:extLst>
                </a:gridCol>
                <a:gridCol w="1929135">
                  <a:extLst>
                    <a:ext uri="{9D8B030D-6E8A-4147-A177-3AD203B41FA5}">
                      <a16:colId xmlns:a16="http://schemas.microsoft.com/office/drawing/2014/main" val="2932938446"/>
                    </a:ext>
                  </a:extLst>
                </a:gridCol>
                <a:gridCol w="1929135">
                  <a:extLst>
                    <a:ext uri="{9D8B030D-6E8A-4147-A177-3AD203B41FA5}">
                      <a16:colId xmlns:a16="http://schemas.microsoft.com/office/drawing/2014/main" val="1219069024"/>
                    </a:ext>
                  </a:extLst>
                </a:gridCol>
                <a:gridCol w="1929135">
                  <a:extLst>
                    <a:ext uri="{9D8B030D-6E8A-4147-A177-3AD203B41FA5}">
                      <a16:colId xmlns:a16="http://schemas.microsoft.com/office/drawing/2014/main" val="853553986"/>
                    </a:ext>
                  </a:extLst>
                </a:gridCol>
              </a:tblGrid>
              <a:tr h="371295">
                <a:tc gridSpan="4">
                  <a:txBody>
                    <a:bodyPr/>
                    <a:lstStyle/>
                    <a:p>
                      <a:pPr algn="ctr"/>
                      <a:r>
                        <a:rPr lang="en-US"/>
                        <a:t>School Culture Actions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/>
                        <a:t>School Culture Actions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215004"/>
                  </a:ext>
                </a:extLst>
              </a:tr>
              <a:tr h="297762">
                <a:tc>
                  <a:txBody>
                    <a:bodyPr/>
                    <a:lstStyle/>
                    <a:p>
                      <a:r>
                        <a:rPr lang="en-US" sz="1200"/>
                        <a:t>Restorative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De-escalating 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Trauma Informed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Buddy Classrooms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806"/>
                  </a:ext>
                </a:extLst>
              </a:tr>
              <a:tr h="371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Executive Functioning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Engaging/Motivating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Cool Down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Grounding on Expectations and Skyward Entries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387921"/>
                  </a:ext>
                </a:extLst>
              </a:tr>
              <a:tr h="371295">
                <a:tc>
                  <a:txBody>
                    <a:bodyPr/>
                    <a:lstStyle/>
                    <a:p>
                      <a:r>
                        <a:rPr lang="en-US" sz="1200"/>
                        <a:t>Cohesion (Essential 55, Guiding Principals,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329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6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44444" y="273465"/>
          <a:ext cx="11685485" cy="6380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665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12820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51688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Colonel George J. Iles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2332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819106">
                <a:tc>
                  <a:txBody>
                    <a:bodyPr/>
                    <a:lstStyle/>
                    <a:p>
                      <a:r>
                        <a:rPr lang="en-US" sz="1400" i="1">
                          <a:latin typeface="Century Gothic" panose="020B0502020202020204" pitchFamily="34" charset="0"/>
                        </a:rPr>
                        <a:t>At Iles Elementary, we will increase parent attendance in our building by 10% from the 2022 SY as measured by event opportunities and attendance.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Attendance and truancy data, parent event attendance,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2332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12638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Parent Event Attendance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Parent Survey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5 Essentials Data-yearly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Attendance Data-weekly, monthly, quarterly, yearly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2332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413690"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601" y="1502754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10FC1F3-08C0-D527-3078-ACCAFE6FF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427078" y="4608214"/>
            <a:ext cx="3388907" cy="1892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F4C420E-B55E-FF32-A19D-B24C1A10815F}"/>
              </a:ext>
            </a:extLst>
          </p:cNvPr>
          <p:cNvGraphicFramePr>
            <a:graphicFrameLocks noGrp="1"/>
          </p:cNvGraphicFramePr>
          <p:nvPr/>
        </p:nvGraphicFramePr>
        <p:xfrm>
          <a:off x="376015" y="4583158"/>
          <a:ext cx="7801996" cy="1738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499">
                  <a:extLst>
                    <a:ext uri="{9D8B030D-6E8A-4147-A177-3AD203B41FA5}">
                      <a16:colId xmlns:a16="http://schemas.microsoft.com/office/drawing/2014/main" val="2696920822"/>
                    </a:ext>
                  </a:extLst>
                </a:gridCol>
                <a:gridCol w="1649180">
                  <a:extLst>
                    <a:ext uri="{9D8B030D-6E8A-4147-A177-3AD203B41FA5}">
                      <a16:colId xmlns:a16="http://schemas.microsoft.com/office/drawing/2014/main" val="2806165327"/>
                    </a:ext>
                  </a:extLst>
                </a:gridCol>
                <a:gridCol w="1410056">
                  <a:extLst>
                    <a:ext uri="{9D8B030D-6E8A-4147-A177-3AD203B41FA5}">
                      <a16:colId xmlns:a16="http://schemas.microsoft.com/office/drawing/2014/main" val="1128765970"/>
                    </a:ext>
                  </a:extLst>
                </a:gridCol>
                <a:gridCol w="2792261">
                  <a:extLst>
                    <a:ext uri="{9D8B030D-6E8A-4147-A177-3AD203B41FA5}">
                      <a16:colId xmlns:a16="http://schemas.microsoft.com/office/drawing/2014/main" val="2794136171"/>
                    </a:ext>
                  </a:extLst>
                </a:gridCol>
              </a:tblGrid>
              <a:tr h="367022">
                <a:tc gridSpan="4">
                  <a:txBody>
                    <a:bodyPr/>
                    <a:lstStyle/>
                    <a:p>
                      <a:pPr algn="ctr"/>
                      <a:r>
                        <a:rPr lang="en-US"/>
                        <a:t>Parent/Community Involvement Actions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753142"/>
                  </a:ext>
                </a:extLst>
              </a:tr>
              <a:tr h="367022">
                <a:tc>
                  <a:txBody>
                    <a:bodyPr/>
                    <a:lstStyle/>
                    <a:p>
                      <a:r>
                        <a:rPr lang="en-US" sz="1200"/>
                        <a:t>Grade Level Performances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Read/STEAM/PE Nights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Madison Park Church Partnership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Donuts with Grownups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445687"/>
                  </a:ext>
                </a:extLst>
              </a:tr>
              <a:tr h="367022">
                <a:tc>
                  <a:txBody>
                    <a:bodyPr/>
                    <a:lstStyle/>
                    <a:p>
                      <a:r>
                        <a:rPr lang="en-US" sz="1200"/>
                        <a:t>Grade Level Adult/Child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Newsletters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Parent Surveys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Parent Podcasts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673987"/>
                  </a:ext>
                </a:extLst>
              </a:tr>
              <a:tr h="367022">
                <a:tc>
                  <a:txBody>
                    <a:bodyPr/>
                    <a:lstStyle/>
                    <a:p>
                      <a:r>
                        <a:rPr lang="en-US" sz="1200"/>
                        <a:t>Increased Social Media Presence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Parent Podcasts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School Clubs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Parent and/or Informational Classes with Community Agencies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73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49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729</Words>
  <Application>Microsoft Office PowerPoint</Application>
  <PresentationFormat>Widescreen</PresentationFormat>
  <Paragraphs>150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4</cp:revision>
  <dcterms:created xsi:type="dcterms:W3CDTF">2023-09-11T20:04:22Z</dcterms:created>
  <dcterms:modified xsi:type="dcterms:W3CDTF">2023-09-11T20:08:12Z</dcterms:modified>
</cp:coreProperties>
</file>