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8" r:id="rId2"/>
    <p:sldId id="269" r:id="rId3"/>
    <p:sldId id="270" r:id="rId4"/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03679-5FA0-4B8C-9149-D3A810F576E7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E5F11-187D-4B65-8522-64BF3848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9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64C79-4BBE-2F9A-A0E3-06EE356DC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0656C-81E1-161C-40FA-83F7945D2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6F91F-4385-CE05-C54D-035F11EB9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716A2-D626-EB37-B86B-1AF3D6E12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38850-56C1-DFC9-76DD-5F9C9991C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5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36F11-C9EA-5BEE-D3F2-6E86C40BA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F827B-AF6D-1BF0-F397-C39BDD3DA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DAAA8-EAB6-9537-983A-CA0E70FF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3655A-FF66-63D0-A114-A734CBDD5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AA04B-6A71-F5E2-7C31-1EEFEB59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1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38EDF3-4C36-DEED-FB05-FB5B6C4C1B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185844-CF67-F58B-776B-A46F1ED70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AF2A0-3B94-7774-B8F5-4239B8EBB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E5063-7929-DEFE-7AE2-2A2D7763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EE93D-9B00-A088-378A-7BAF14DA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5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7E7EE-73C5-999D-086F-B9689D09B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C9B8B-3087-70EE-3879-DFD72A31E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8CF5A-EDA1-530B-2748-5B1D67D06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F2824-05EE-58BC-6CAA-C1702582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93245-0317-B280-98A7-F3937CC4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7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C53E2-6449-C3F2-D1A6-EAC2A978A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2F0BC-3206-A63D-6227-C3110DD60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6C412-B332-346E-903A-E64EE658D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A0D09-4E64-0B6D-7E03-3C8C7215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F3C3B-1BF9-5684-4B70-8FFD9F9EF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BC0F-EA7C-CA93-6F2D-DA89EE96D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573EA-D230-DEA2-6185-340EC653A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38984-E806-558C-609B-8CF526B1F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A8D93-D143-F7E6-04DE-B0D108966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00364-F924-6892-9DCE-9844DB846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16808-36EE-CE5C-C35E-B1277F9B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5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12FBA-71EF-C033-566E-A658DF4C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7AD96-528B-8C9E-79A4-432BEDC69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755877-0C38-AA87-51B3-040876EA2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1BFE8E-DEE7-0127-95E4-495A4C5DE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856FED-F162-A70A-AF55-A940080CB7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A42115-33F5-A6DD-141D-704661CD9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472516-18F0-C499-0D61-FE12EB7B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272DDD-7C6C-F170-E2EE-A77D73A0E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3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B479E-9D0D-99A9-E181-CD297C4C5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288B38-0730-7C9A-0CBC-2CBB79F8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3EEBEE-31D7-2D3D-D0A1-716578CAB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3B1F5-558F-D0CE-CFEA-16874DD2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8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710876-7E16-1B47-5AA0-380B5402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1DC2CF-C462-4567-47BA-04C04EB8E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ED41A5-AF99-87D1-FB69-CF001437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0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346C6-A7D2-2953-B4D3-344AE91B3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DC442-4593-08C4-6220-FCD06A033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D7868D-6818-EB7D-C805-8AB60AB24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23C2A-997B-4031-7569-C964FDC23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D6104-0AF4-1DF5-0B6B-BD6F807B0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E7AB8-8327-CB05-1828-428D52CEE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2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F317-B0E6-D0FE-2771-656FFA76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F055D4-98C6-2DE4-F916-5E235AE46A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232453-371C-0E75-B23A-9C972317B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81005-2BD1-B139-74E1-B895A6F2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C8F9F-CDF8-EE6A-7260-6A464558E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29866-568E-1FE7-F2AF-C829088ED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B295D-494A-282E-94E1-3E506C45A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5F3DA-83CE-D4FB-B530-B6C78082A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4FE0C-10AB-CC27-4EA5-9CC2B0A67A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40793-EB84-8ADC-0B99-F9632A262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E84AA-0660-2D52-AB44-5DFD1B218D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5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116889" y="90130"/>
          <a:ext cx="11958222" cy="6677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2592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908690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306940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351276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ILES ELEMENTARY SCHOOOL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348386">
                <a:tc gridSpan="2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Q GOAL 1: STUDENT SUCCESS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District Q Goal 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952447">
                <a:tc gridSpan="2">
                  <a:txBody>
                    <a:bodyPr/>
                    <a:lstStyle/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Rooney Elementary School will increase student achievement in </a:t>
                      </a:r>
                      <a:r>
                        <a:rPr lang="en-US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 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measured by the NWEA Measures of Academic Progress Assessment from Fall 2023 to Spring of 2024.​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Rooney Elementary School will increase student achievement in </a:t>
                      </a:r>
                      <a:r>
                        <a:rPr lang="en-US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 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measured by the NWEA Measures of Academic Progress Assessment from Fall to 2023 to Spring of 2024.</a:t>
                      </a:r>
                      <a:endParaRPr lang="en-US" sz="12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 panose="020B0604020104020204" pitchFamily="34" charset="0"/>
                        </a:rPr>
                      </a:br>
                      <a:r>
                        <a:rPr lang="en-US" sz="1600" i="0" dirty="0">
                          <a:latin typeface="Abadi" panose="020B0604020104020204" pitchFamily="34" charset="0"/>
                        </a:rPr>
                        <a:t>Maximize achievement and </a:t>
                      </a:r>
                      <a:br>
                        <a:rPr lang="en-US" sz="1600" i="0" dirty="0">
                          <a:latin typeface="Abadi" panose="020B0604020104020204" pitchFamily="34" charset="0"/>
                        </a:rPr>
                      </a:br>
                      <a:r>
                        <a:rPr lang="en-US" sz="1600" i="0" dirty="0">
                          <a:latin typeface="Abadi" panose="020B0604020104020204" pitchFamily="34" charset="0"/>
                        </a:rPr>
                        <a:t>growth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348386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132254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NWEA MAP Assessment (Grade Report </a:t>
                      </a:r>
                      <a:r>
                        <a:rPr lang="en-US" sz="1200" i="0" dirty="0" err="1"/>
                        <a:t>HiAvg</a:t>
                      </a:r>
                      <a:r>
                        <a:rPr lang="en-US" sz="1200" i="0" dirty="0"/>
                        <a:t> and Hi , &gt; 60%)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i="0" dirty="0"/>
                        <a:t>    </a:t>
                      </a:r>
                      <a:r>
                        <a:rPr lang="en-US" sz="1200" i="1" dirty="0"/>
                        <a:t> </a:t>
                      </a:r>
                      <a:r>
                        <a:rPr lang="en-US" sz="1200" i="0" dirty="0"/>
                        <a:t>-Fall, Winter, and Spring</a:t>
                      </a:r>
                      <a:br>
                        <a:rPr lang="en-US" sz="1200" i="0" dirty="0"/>
                      </a:br>
                      <a:endParaRPr lang="en-US" sz="1200" i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Illinois Assessment of Readiness</a:t>
                      </a:r>
                      <a:r>
                        <a:rPr lang="en-US" sz="1200" i="1" dirty="0"/>
                        <a:t>- </a:t>
                      </a:r>
                      <a:r>
                        <a:rPr lang="en-US" sz="1200" i="0" dirty="0"/>
                        <a:t>Spring, compare as cohort from 3</a:t>
                      </a:r>
                      <a:r>
                        <a:rPr lang="en-US" sz="1200" i="0" baseline="30000" dirty="0"/>
                        <a:t>rd</a:t>
                      </a:r>
                      <a:r>
                        <a:rPr lang="en-US" sz="1200" i="0" dirty="0"/>
                        <a:t> to 4</a:t>
                      </a:r>
                      <a:r>
                        <a:rPr lang="en-US" sz="1200" i="0" baseline="30000" dirty="0"/>
                        <a:t>th</a:t>
                      </a:r>
                      <a:r>
                        <a:rPr lang="en-US" sz="1200" i="0" dirty="0"/>
                        <a:t> to 5</a:t>
                      </a:r>
                      <a:r>
                        <a:rPr lang="en-US" sz="1200" i="0" baseline="30000" dirty="0"/>
                        <a:t>th</a:t>
                      </a:r>
                      <a:r>
                        <a:rPr lang="en-US" sz="1200" i="0" dirty="0"/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Classroom Assessments- Weekly, Monthly, By Trimester</a:t>
                      </a: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34838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ACTION 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14806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noProof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Research and implement effective ELA and Math learning strategies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/>
                    </a:p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            </a:t>
                      </a:r>
                      <a:r>
                        <a:rPr lang="en-US" sz="1200" b="1" u="sng" dirty="0"/>
                        <a:t>ELA</a:t>
                      </a:r>
                      <a:r>
                        <a:rPr lang="en-US" sz="1200" b="1" u="none" dirty="0"/>
                        <a:t>                                                                                                        </a:t>
                      </a:r>
                      <a:r>
                        <a:rPr lang="en-US" sz="1200" b="1" u="sng" dirty="0"/>
                        <a:t>Math</a:t>
                      </a:r>
                      <a:endParaRPr lang="en-US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/>
                        <a:t>-Vocabulary                                                                                      -MAP Data to Guide Instruction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/>
                        <a:t>-Integrating Writing across Content                                             -Guided Math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/>
                        <a:t>-Benchmark Phonics                                                                       -Number Talks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/>
                        <a:t>-Comprehension Focus Lessons                                                    -Fact Fluency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/>
                        <a:t>-MAP Data to Guide Instruction                                                    -Number Sense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/>
                        <a:t>-Reading Stamina                                                                             -Math Engagement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dirty="0"/>
                        <a:t>                                                                                                            -Problem Solving and Explanations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4656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School-Wide Data Analysis</a:t>
                      </a:r>
                    </a:p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School leadership team will conduct school-wide data analysis of MAP reports after each assessment window by consulting grade level results and student group results.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Teams will review MAP data to determine next steps for students needing additional support/enrichment.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Teams will utilize classroom data to inform instruction for all students.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700" y="1877024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81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195309" y="150920"/>
          <a:ext cx="11825056" cy="6613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051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842891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70114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390312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ILES ELEMENTARY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387100">
                <a:tc gridSpan="2"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Q GOAL 2: EFFECTIVE INSTRUCTION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District Q Goal 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917577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Red Tails will work together in an environment that promotes critical thinking, collaboration, creativity, engagement and success for all.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/>
                        </a:rPr>
                      </a:br>
                      <a:r>
                        <a:rPr lang="en-US" sz="1600" i="1" dirty="0">
                          <a:latin typeface="Abadi"/>
                        </a:rPr>
                        <a:t>Engage in critical thinking and problem solving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387100">
                <a:tc gridSpan="2">
                  <a:txBody>
                    <a:bodyPr/>
                    <a:lstStyle/>
                    <a:p>
                      <a:r>
                        <a:rPr lang="en-US" b="1" i="1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064525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Classroom Assessments- weekly, monthly, by trimester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Grade Level Collaboration- weekly</a:t>
                      </a:r>
                      <a:endParaRPr lang="en-US" sz="1200" i="1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Professional Development- weekly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Peer Observations- two times per year</a:t>
                      </a: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38710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ACTION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1451624"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School-wide Data Analysis </a:t>
                      </a:r>
                    </a:p>
                    <a:p>
                      <a:endParaRPr lang="en-US" sz="1200">
                        <a:solidFill>
                          <a:srgbClr val="FF0000"/>
                        </a:solidFill>
                      </a:endParaRPr>
                    </a:p>
                    <a:p>
                      <a:endParaRPr lang="en-US" sz="1200">
                        <a:solidFill>
                          <a:srgbClr val="FF0000"/>
                        </a:solidFill>
                      </a:endParaRPr>
                    </a:p>
                    <a:p>
                      <a:endParaRPr lang="en-US" sz="1200">
                        <a:solidFill>
                          <a:srgbClr val="FF0000"/>
                        </a:solidFill>
                      </a:endParaRPr>
                    </a:p>
                    <a:p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Teams will review MAP reports after each assessment to determine student success and areas for growth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Teams will review the grade level MAP data, as well as their classroom data to determine goals. 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Grade level teachers will utilize classroom data as well as data by trimester to identify  grade level needs. 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Teams, along with interventionist will evaluate student progress and the needs of specific groups. 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Guiding Questions: Where do we want to go? How do we get there?  How do we measure success? How did we do? </a:t>
                      </a:r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How can we improve?  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628527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Increase and improve collaboration  by focusing on PLC+ &amp; Collective Efficacy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-School leadership will guide grade level teams in professional learning using the PLC+ Framework.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-Using collective efficacy cycles, we will develop a culture of purposeful teacher collaboration and trust. 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451" y="1894778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196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168676" y="150920"/>
          <a:ext cx="11878321" cy="6613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267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869210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84844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417307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ILES ELEMENTARY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413872">
                <a:tc gridSpan="2"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Q GOAL 3: LEARNING ENVIRONMENT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District Q Goal 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981038">
                <a:tc gridSpan="2">
                  <a:txBody>
                    <a:bodyPr/>
                    <a:lstStyle/>
                    <a:p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Red Tails will develop in an environment that acknowledges, identifies, and supports their needs to increase their growth and success. </a:t>
                      </a:r>
                      <a:endParaRPr 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/>
                        </a:rPr>
                      </a:br>
                      <a:r>
                        <a:rPr lang="en-US" sz="1600" i="1" dirty="0">
                          <a:latin typeface="Abadi"/>
                        </a:rPr>
                        <a:t>Maintain secure, healthy, and adaptive schools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413872">
                <a:tc gridSpan="2">
                  <a:txBody>
                    <a:bodyPr/>
                    <a:lstStyle/>
                    <a:p>
                      <a:r>
                        <a:rPr lang="en-US" b="1" i="1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345085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i="0" dirty="0"/>
                        <a:t>Skyward Discipline Data- monthly, by trimester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i="0" dirty="0"/>
                        <a:t>SWIS Data- two times per month</a:t>
                      </a: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i="0" dirty="0"/>
                        <a:t>5 Essentials Data- yearly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i="0" dirty="0"/>
                        <a:t>School Survey Data- two times per year</a:t>
                      </a: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413872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ACTION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1345085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Professional development and implementation </a:t>
                      </a:r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/>
                        <a:t>-Executive Functioning- </a:t>
                      </a:r>
                      <a:r>
                        <a:rPr lang="en-US" sz="12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planning, organization, self-control, task initiation, time management, metacognition, working memory, attention, flexibility, and perseverance</a:t>
                      </a:r>
                      <a:endParaRPr lang="en-US" sz="120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/>
                        <a:t>-Trauma Informed Training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/>
                        <a:t>-Restorative Practices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/>
                        <a:t>-De-escalating Strategies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28373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40C28"/>
                          </a:solidFill>
                          <a:latin typeface="Calibri"/>
                        </a:rPr>
                        <a:t>Promote and ensure a positive, collaborative, and constructive climate focused on a student-centered culture of positive outcomes and achievement</a:t>
                      </a:r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-Establish quality relationships within grade level teams and across the building.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-Weekly Newsletter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327" y="1939871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853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213064" y="159798"/>
          <a:ext cx="11887198" cy="6613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6303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873596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87299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402078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ILES ELEMENTARY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398769">
                <a:tc gridSpan="2"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Q GOAL 4: PARTNERSHIPS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District Q Goal 4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945239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Red Tails will strengthen partnerships within our community by providing multiple and differing opportunities across the school year to foster success for all.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/>
                        </a:rPr>
                      </a:br>
                      <a:r>
                        <a:rPr lang="en-US" sz="1400" i="1" dirty="0">
                          <a:latin typeface="Abadi"/>
                        </a:rPr>
                        <a:t>Cultivate partnerships with parents, families, and the Quincy community to create successful pathways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398769">
                <a:tc gridSpan="2">
                  <a:txBody>
                    <a:bodyPr/>
                    <a:lstStyle/>
                    <a:p>
                      <a:r>
                        <a:rPr lang="en-US" b="1" i="1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296000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Parent Event Attendance- academic and social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Parent Survey Data- two times per year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5 Essentials Data- yearly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Community Engagements- two times per year</a:t>
                      </a: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398769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ACTION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1096616">
                <a:tc>
                  <a:txBody>
                    <a:bodyPr/>
                    <a:lstStyle/>
                    <a:p>
                      <a:endParaRPr lang="en-US" sz="120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Expand opportunities for school-community partnerships</a:t>
                      </a:r>
                      <a:endParaRPr lang="en-US" sz="1200">
                        <a:solidFill>
                          <a:srgbClr val="FF0000"/>
                        </a:solidFill>
                      </a:endParaRPr>
                    </a:p>
                    <a:p>
                      <a:endParaRPr lang="en-US" sz="1200">
                        <a:solidFill>
                          <a:srgbClr val="FF0000"/>
                        </a:solidFill>
                      </a:endParaRPr>
                    </a:p>
                    <a:p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Build &amp; utilize partnerships with MPCC and other community agencies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677622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Provide a welcoming environment for families and invite them to participate as equal partners in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the education of their children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Enhance current parent engagement activities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Provide opportunities for parents to engage in their child's learning at school and at home (classroom/buddy class/grade level)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School staff and families collaborate to ensure mutual support for each other’s roles as partners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088" y="2228747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742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829</Words>
  <Application>Microsoft Office PowerPoint</Application>
  <PresentationFormat>Widescreen</PresentationFormat>
  <Paragraphs>98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Abadi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Dinkheller, Kimberly</dc:creator>
  <cp:lastModifiedBy>Dinkheller, Kimberly</cp:lastModifiedBy>
  <cp:revision>4</cp:revision>
  <dcterms:created xsi:type="dcterms:W3CDTF">2023-09-11T19:42:42Z</dcterms:created>
  <dcterms:modified xsi:type="dcterms:W3CDTF">2023-09-11T19:47:21Z</dcterms:modified>
</cp:coreProperties>
</file>