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1"/>
  </p:notesMasterIdLst>
  <p:sldIdLst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323" r:id="rId16"/>
    <p:sldId id="324" r:id="rId17"/>
    <p:sldId id="325" r:id="rId18"/>
    <p:sldId id="326" r:id="rId19"/>
    <p:sldId id="32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7" d="100"/>
          <a:sy n="87" d="100"/>
        </p:scale>
        <p:origin x="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88394-E4F8-452A-8A9C-E6579A8936D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70CB71-B8C9-4A91-BEC1-514369593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987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Brad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FFAD44-D716-4F49-A448-BF4EF9118B7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07554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FFAD44-D716-4F49-A448-BF4EF9118B7A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6790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Andrea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FFAD44-D716-4F49-A448-BF4EF9118B7A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440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Andrea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FFAD44-D716-4F49-A448-BF4EF9118B7A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7343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FFAD44-D716-4F49-A448-BF4EF9118B7A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511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Stephanie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FFAD44-D716-4F49-A448-BF4EF9118B7A}" type="slidenum">
              <a:rPr lang="en-US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5598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Stephanie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FFAD44-D716-4F49-A448-BF4EF9118B7A}" type="slidenum">
              <a:rPr lang="en-US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0695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Brad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FFAD44-D716-4F49-A448-BF4EF9118B7A}" type="slidenum">
              <a:rPr lang="en-US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5443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Cindy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FFAD44-D716-4F49-A448-BF4EF9118B7A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405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Rich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FFAD44-D716-4F49-A448-BF4EF9118B7A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108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Rich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FFAD44-D716-4F49-A448-BF4EF9118B7A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647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Rich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FFAD44-D716-4F49-A448-BF4EF9118B7A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008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Cindy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FFAD44-D716-4F49-A448-BF4EF9118B7A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4529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Cindy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FFAD44-D716-4F49-A448-BF4EF9118B7A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6641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Brad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FFAD44-D716-4F49-A448-BF4EF9118B7A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7484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FFAD44-D716-4F49-A448-BF4EF9118B7A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353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981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07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805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08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303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453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435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037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301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170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219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11447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A group of people in a room&#10;&#10;Description generated with high confidence">
            <a:extLst>
              <a:ext uri="{FF2B5EF4-FFF2-40B4-BE49-F238E27FC236}">
                <a16:creationId xmlns:a16="http://schemas.microsoft.com/office/drawing/2014/main" id="{BC3ACEE7-AAA3-41D1-AF43-88F6DC6369D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89" r="3933" b="2"/>
          <a:stretch/>
        </p:blipFill>
        <p:spPr>
          <a:xfrm>
            <a:off x="446533" y="723899"/>
            <a:ext cx="6202841" cy="566666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A2D124E-8756-407F-8A2B-3AB5BDF2D5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02501" y="1663640"/>
            <a:ext cx="4475350" cy="1841454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2800" dirty="0">
                <a:solidFill>
                  <a:srgbClr val="92D050"/>
                </a:solidFill>
              </a:rPr>
              <a:t>Colonel George J. Iles Elementary School</a:t>
            </a:r>
            <a:br>
              <a:rPr lang="en-US" sz="2800" dirty="0">
                <a:solidFill>
                  <a:srgbClr val="92D050"/>
                </a:solidFill>
              </a:rPr>
            </a:br>
            <a:r>
              <a:rPr lang="en-US" sz="2800" dirty="0" err="1">
                <a:solidFill>
                  <a:srgbClr val="92D050"/>
                </a:solidFill>
              </a:rPr>
              <a:t>school</a:t>
            </a:r>
            <a:r>
              <a:rPr lang="en-US" sz="2800" dirty="0">
                <a:solidFill>
                  <a:srgbClr val="92D050"/>
                </a:solidFill>
              </a:rPr>
              <a:t> improvement</a:t>
            </a:r>
            <a:br>
              <a:rPr lang="en-US" sz="2800" dirty="0">
                <a:solidFill>
                  <a:srgbClr val="92D050"/>
                </a:solidFill>
              </a:rPr>
            </a:br>
            <a:br>
              <a:rPr lang="en-US" sz="2000" dirty="0">
                <a:solidFill>
                  <a:schemeClr val="bg1"/>
                </a:solidFill>
              </a:rPr>
            </a:b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02D668-882A-4DF9-A091-266A8322F7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38689" y="5920491"/>
            <a:ext cx="4115917" cy="1733655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June 2019</a:t>
            </a:r>
          </a:p>
        </p:txBody>
      </p:sp>
    </p:spTree>
    <p:extLst>
      <p:ext uri="{BB962C8B-B14F-4D97-AF65-F5344CB8AC3E}">
        <p14:creationId xmlns:p14="http://schemas.microsoft.com/office/powerpoint/2010/main" val="932252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910F3-8A68-40BC-A0B9-1F9A41354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Situation: </a:t>
            </a:r>
            <a:r>
              <a:rPr lang="en-US">
                <a:solidFill>
                  <a:srgbClr val="FFFFFF"/>
                </a:solidFill>
              </a:rPr>
              <a:t> </a:t>
            </a:r>
            <a:r>
              <a:rPr lang="en-US">
                <a:solidFill>
                  <a:srgbClr val="92D050"/>
                </a:solidFill>
              </a:rPr>
              <a:t>Academic MAP - </a:t>
            </a:r>
            <a:r>
              <a:rPr lang="en-US" err="1">
                <a:solidFill>
                  <a:srgbClr val="92D050"/>
                </a:solidFill>
              </a:rPr>
              <a:t>ela</a:t>
            </a:r>
            <a:r>
              <a:rPr lang="en-US">
                <a:solidFill>
                  <a:srgbClr val="92D050"/>
                </a:solidFill>
              </a:rPr>
              <a:t> 2018-2019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7884E4-D087-4263-9407-A64149A221FA}"/>
              </a:ext>
            </a:extLst>
          </p:cNvPr>
          <p:cNvSpPr txBox="1"/>
          <p:nvPr/>
        </p:nvSpPr>
        <p:spPr>
          <a:xfrm>
            <a:off x="756250" y="4523118"/>
            <a:ext cx="10665123" cy="221599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alibri"/>
                <a:cs typeface="Calibri"/>
              </a:rPr>
              <a:t>  </a:t>
            </a:r>
            <a:endParaRPr lang="en-US"/>
          </a:p>
          <a:p>
            <a:r>
              <a:rPr lang="en-US" sz="2400">
                <a:latin typeface="Calibri"/>
                <a:cs typeface="Calibri"/>
              </a:rPr>
              <a:t>Reading MAP - 5 of 6 grades were below the norm Fall, Winter, Spring</a:t>
            </a:r>
            <a:endParaRPr lang="en-US" sz="2400">
              <a:latin typeface="Gill Sans MT" panose="020B0502020104020203"/>
              <a:cs typeface="Calibri"/>
            </a:endParaRPr>
          </a:p>
          <a:p>
            <a:pPr marL="342900" indent="-34290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2400" err="1">
                <a:latin typeface="Calibri"/>
                <a:cs typeface="Calibri"/>
              </a:rPr>
              <a:t>Kdg</a:t>
            </a:r>
            <a:r>
              <a:rPr lang="en-US" sz="2400">
                <a:latin typeface="Calibri"/>
                <a:cs typeface="Calibri"/>
              </a:rPr>
              <a:t> grew from below the Norm Mean RIT to above the norm from Fall to Spring</a:t>
            </a:r>
            <a:endParaRPr lang="en-US" sz="2400"/>
          </a:p>
          <a:p>
            <a:pPr marL="342900" indent="-34290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2400">
                <a:latin typeface="Calibri"/>
                <a:cs typeface="Calibri"/>
              </a:rPr>
              <a:t>5 of 6 grades grew closer to Norm Mean RIT from Fall to Spring</a:t>
            </a:r>
          </a:p>
          <a:p>
            <a:pPr marL="342900" indent="-34290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2400">
                <a:latin typeface="Calibri"/>
                <a:cs typeface="Calibri"/>
              </a:rPr>
              <a:t>3 of 6 grades finished above District Norm Mean RIT</a:t>
            </a:r>
          </a:p>
          <a:p>
            <a:pPr>
              <a:buChar char="•"/>
            </a:pPr>
            <a:endParaRPr lang="en-US">
              <a:latin typeface="Calibri"/>
              <a:cs typeface="Calibri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1550F94-4EA0-4333-8B8F-795D230B101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31320" y="2113471"/>
          <a:ext cx="11363784" cy="27748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6500">
                  <a:extLst>
                    <a:ext uri="{9D8B030D-6E8A-4147-A177-3AD203B41FA5}">
                      <a16:colId xmlns:a16="http://schemas.microsoft.com/office/drawing/2014/main" val="178685828"/>
                    </a:ext>
                  </a:extLst>
                </a:gridCol>
                <a:gridCol w="2579076">
                  <a:extLst>
                    <a:ext uri="{9D8B030D-6E8A-4147-A177-3AD203B41FA5}">
                      <a16:colId xmlns:a16="http://schemas.microsoft.com/office/drawing/2014/main" val="636491370"/>
                    </a:ext>
                  </a:extLst>
                </a:gridCol>
                <a:gridCol w="2813538">
                  <a:extLst>
                    <a:ext uri="{9D8B030D-6E8A-4147-A177-3AD203B41FA5}">
                      <a16:colId xmlns:a16="http://schemas.microsoft.com/office/drawing/2014/main" val="47136242"/>
                    </a:ext>
                  </a:extLst>
                </a:gridCol>
                <a:gridCol w="2408657">
                  <a:extLst>
                    <a:ext uri="{9D8B030D-6E8A-4147-A177-3AD203B41FA5}">
                      <a16:colId xmlns:a16="http://schemas.microsoft.com/office/drawing/2014/main" val="4095503438"/>
                    </a:ext>
                  </a:extLst>
                </a:gridCol>
                <a:gridCol w="1856013">
                  <a:extLst>
                    <a:ext uri="{9D8B030D-6E8A-4147-A177-3AD203B41FA5}">
                      <a16:colId xmlns:a16="http://schemas.microsoft.com/office/drawing/2014/main" val="3694089790"/>
                    </a:ext>
                  </a:extLst>
                </a:gridCol>
              </a:tblGrid>
              <a:tr h="6070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Reading</a:t>
                      </a:r>
                      <a:endParaRPr lang="en-US" sz="20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Points away from Norm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(Fall)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Assessments Periods Below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(Fall, Winter, Spring)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Points away from Norm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(Spring)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Was the Gap Closed?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2798067"/>
                  </a:ext>
                </a:extLst>
              </a:tr>
              <a:tr h="34680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Kdg</a:t>
                      </a:r>
                      <a:endParaRPr lang="en-US" sz="20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2.4 Below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2/3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1.2 Above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Yes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585914"/>
                  </a:ext>
                </a:extLst>
              </a:tr>
              <a:tr h="3641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r>
                        <a:rPr lang="en-US" sz="2000" baseline="30000">
                          <a:effectLst/>
                        </a:rPr>
                        <a:t>st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0.9 Below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3/3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2.4 Below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No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9303321"/>
                  </a:ext>
                </a:extLst>
              </a:tr>
              <a:tr h="3641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</a:t>
                      </a:r>
                      <a:r>
                        <a:rPr lang="en-US" sz="2000" baseline="30000">
                          <a:effectLst/>
                        </a:rPr>
                        <a:t>nd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10.3 Below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3/3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6.5 Below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Yes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4844299"/>
                  </a:ext>
                </a:extLst>
              </a:tr>
              <a:tr h="3641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r>
                        <a:rPr lang="en-US" sz="2000" baseline="30000">
                          <a:effectLst/>
                        </a:rPr>
                        <a:t>rd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3.2 Below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3/3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3.0 Below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Yes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8550489"/>
                  </a:ext>
                </a:extLst>
              </a:tr>
              <a:tr h="3641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r>
                        <a:rPr lang="en-US" sz="2000" baseline="30000">
                          <a:effectLst/>
                        </a:rPr>
                        <a:t>th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4.8 Below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3/3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1.6 Below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Yes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0416526"/>
                  </a:ext>
                </a:extLst>
              </a:tr>
              <a:tr h="3641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</a:t>
                      </a:r>
                      <a:r>
                        <a:rPr lang="en-US" sz="2000" baseline="30000">
                          <a:effectLst/>
                        </a:rPr>
                        <a:t>th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6.7 Below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3/3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3.7 Below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Yes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040242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609F087-4DC0-4CCC-8B41-E3678374AC8C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54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7C4FD-6783-483C-A705-5AEDD504A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Situation:  </a:t>
            </a:r>
            <a:r>
              <a:rPr lang="en-US">
                <a:solidFill>
                  <a:srgbClr val="92D050"/>
                </a:solidFill>
              </a:rPr>
              <a:t>academic IAR - </a:t>
            </a:r>
            <a:r>
              <a:rPr lang="en-US" err="1">
                <a:solidFill>
                  <a:srgbClr val="92D050"/>
                </a:solidFill>
              </a:rPr>
              <a:t>MAth</a:t>
            </a:r>
            <a:r>
              <a:rPr lang="en-US">
                <a:solidFill>
                  <a:srgbClr val="92D050"/>
                </a:solidFill>
              </a:rPr>
              <a:t> 2018-2019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A24701F-98FC-4E55-BACA-CAE3F765CE3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03207" y="2314754"/>
          <a:ext cx="11166995" cy="21636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4437">
                  <a:extLst>
                    <a:ext uri="{9D8B030D-6E8A-4147-A177-3AD203B41FA5}">
                      <a16:colId xmlns:a16="http://schemas.microsoft.com/office/drawing/2014/main" val="1535831835"/>
                    </a:ext>
                  </a:extLst>
                </a:gridCol>
                <a:gridCol w="1324437">
                  <a:extLst>
                    <a:ext uri="{9D8B030D-6E8A-4147-A177-3AD203B41FA5}">
                      <a16:colId xmlns:a16="http://schemas.microsoft.com/office/drawing/2014/main" val="2382215690"/>
                    </a:ext>
                  </a:extLst>
                </a:gridCol>
                <a:gridCol w="662218">
                  <a:extLst>
                    <a:ext uri="{9D8B030D-6E8A-4147-A177-3AD203B41FA5}">
                      <a16:colId xmlns:a16="http://schemas.microsoft.com/office/drawing/2014/main" val="3681189388"/>
                    </a:ext>
                  </a:extLst>
                </a:gridCol>
                <a:gridCol w="1036417">
                  <a:extLst>
                    <a:ext uri="{9D8B030D-6E8A-4147-A177-3AD203B41FA5}">
                      <a16:colId xmlns:a16="http://schemas.microsoft.com/office/drawing/2014/main" val="3852255262"/>
                    </a:ext>
                  </a:extLst>
                </a:gridCol>
                <a:gridCol w="662218">
                  <a:extLst>
                    <a:ext uri="{9D8B030D-6E8A-4147-A177-3AD203B41FA5}">
                      <a16:colId xmlns:a16="http://schemas.microsoft.com/office/drawing/2014/main" val="2197547249"/>
                    </a:ext>
                  </a:extLst>
                </a:gridCol>
                <a:gridCol w="1036417">
                  <a:extLst>
                    <a:ext uri="{9D8B030D-6E8A-4147-A177-3AD203B41FA5}">
                      <a16:colId xmlns:a16="http://schemas.microsoft.com/office/drawing/2014/main" val="1816595120"/>
                    </a:ext>
                  </a:extLst>
                </a:gridCol>
                <a:gridCol w="908283">
                  <a:extLst>
                    <a:ext uri="{9D8B030D-6E8A-4147-A177-3AD203B41FA5}">
                      <a16:colId xmlns:a16="http://schemas.microsoft.com/office/drawing/2014/main" val="3726173327"/>
                    </a:ext>
                  </a:extLst>
                </a:gridCol>
                <a:gridCol w="1036417">
                  <a:extLst>
                    <a:ext uri="{9D8B030D-6E8A-4147-A177-3AD203B41FA5}">
                      <a16:colId xmlns:a16="http://schemas.microsoft.com/office/drawing/2014/main" val="2706443902"/>
                    </a:ext>
                  </a:extLst>
                </a:gridCol>
                <a:gridCol w="662218">
                  <a:extLst>
                    <a:ext uri="{9D8B030D-6E8A-4147-A177-3AD203B41FA5}">
                      <a16:colId xmlns:a16="http://schemas.microsoft.com/office/drawing/2014/main" val="3484538364"/>
                    </a:ext>
                  </a:extLst>
                </a:gridCol>
                <a:gridCol w="1036417">
                  <a:extLst>
                    <a:ext uri="{9D8B030D-6E8A-4147-A177-3AD203B41FA5}">
                      <a16:colId xmlns:a16="http://schemas.microsoft.com/office/drawing/2014/main" val="3296415262"/>
                    </a:ext>
                  </a:extLst>
                </a:gridCol>
                <a:gridCol w="738191">
                  <a:extLst>
                    <a:ext uri="{9D8B030D-6E8A-4147-A177-3AD203B41FA5}">
                      <a16:colId xmlns:a16="http://schemas.microsoft.com/office/drawing/2014/main" val="3920236556"/>
                    </a:ext>
                  </a:extLst>
                </a:gridCol>
                <a:gridCol w="739325">
                  <a:extLst>
                    <a:ext uri="{9D8B030D-6E8A-4147-A177-3AD203B41FA5}">
                      <a16:colId xmlns:a16="http://schemas.microsoft.com/office/drawing/2014/main" val="104149766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Math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Grade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Student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Count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Level 1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Did not Meet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 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Level 2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Partially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Met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Level 3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Approached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Level 4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Met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Level 5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Exceeded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9496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03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94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14.8%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29.7%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24.4%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24.4%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6%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51567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04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102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15.2%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27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26.4%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33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32.3%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23.5%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1%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11417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05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103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18.4%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36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34.9%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18.4%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27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26.2%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1%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02793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Total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299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49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16.3%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91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30.4%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75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25%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74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24.7%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3%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3891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81DB98-8ED3-4782-B1C2-9E3508128861}"/>
              </a:ext>
            </a:extLst>
          </p:cNvPr>
          <p:cNvSpPr txBox="1"/>
          <p:nvPr/>
        </p:nvSpPr>
        <p:spPr>
          <a:xfrm>
            <a:off x="2481532" y="3904891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95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DDB5B-1AC6-4631-824E-E12AA5D07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Situation: </a:t>
            </a:r>
            <a:r>
              <a:rPr lang="en-US">
                <a:solidFill>
                  <a:srgbClr val="FFFFFF"/>
                </a:solidFill>
              </a:rPr>
              <a:t> </a:t>
            </a:r>
            <a:r>
              <a:rPr lang="en-US">
                <a:solidFill>
                  <a:srgbClr val="92D050"/>
                </a:solidFill>
              </a:rPr>
              <a:t>academic Map - math 2018-2019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245F61-78EF-4D9C-B2F0-6E8CF7EF6B5D}"/>
              </a:ext>
            </a:extLst>
          </p:cNvPr>
          <p:cNvSpPr txBox="1"/>
          <p:nvPr/>
        </p:nvSpPr>
        <p:spPr>
          <a:xfrm>
            <a:off x="569344" y="4810664"/>
            <a:ext cx="10823274" cy="221599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alibri"/>
              </a:rPr>
              <a:t>Math MAP -  4 of 6 grades were below the norm Fall, Winter, and Spring​</a:t>
            </a:r>
            <a:endParaRPr lang="en-US" sz="2400">
              <a:latin typeface="Calibri"/>
              <a:cs typeface="Calibri"/>
            </a:endParaRPr>
          </a:p>
          <a:p>
            <a:pPr marL="342900" indent="-342900">
              <a:buClr>
                <a:schemeClr val="accent2"/>
              </a:buClr>
              <a:buFont typeface="Wingdings"/>
              <a:buChar char="§"/>
            </a:pPr>
            <a:r>
              <a:rPr lang="en-US" sz="2400">
                <a:latin typeface="Calibri"/>
                <a:cs typeface="Arial"/>
              </a:rPr>
              <a:t>2 of 6 grades (</a:t>
            </a:r>
            <a:r>
              <a:rPr lang="en-US" sz="2400" err="1">
                <a:latin typeface="Calibri"/>
                <a:cs typeface="Arial"/>
              </a:rPr>
              <a:t>Kdg</a:t>
            </a:r>
            <a:r>
              <a:rPr lang="en-US" sz="2400">
                <a:latin typeface="Calibri"/>
                <a:cs typeface="Arial"/>
              </a:rPr>
              <a:t> and 1st) grew from below the Norm Mean RIT to above the norm from Fall to Spring​</a:t>
            </a:r>
          </a:p>
          <a:p>
            <a:pPr marL="342900" indent="-342900">
              <a:buClr>
                <a:schemeClr val="accent2"/>
              </a:buClr>
              <a:buFont typeface="Wingdings"/>
              <a:buChar char="§"/>
            </a:pPr>
            <a:r>
              <a:rPr lang="en-US" sz="2400">
                <a:latin typeface="Calibri"/>
                <a:cs typeface="Arial"/>
              </a:rPr>
              <a:t>4 of 6 grades grew closer to the Norm Mean RIT​</a:t>
            </a:r>
          </a:p>
          <a:p>
            <a:pPr marL="342900" indent="-342900">
              <a:buClr>
                <a:schemeClr val="accent2"/>
              </a:buClr>
              <a:buFont typeface="Wingdings"/>
              <a:buChar char="§"/>
            </a:pPr>
            <a:r>
              <a:rPr lang="en-US" sz="2400">
                <a:latin typeface="Calibri"/>
                <a:cs typeface="Arial"/>
              </a:rPr>
              <a:t>2 of 6 grades finished above District Norm​ Mean RIT</a:t>
            </a:r>
          </a:p>
          <a:p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7B3EC38-CD10-4781-AAE6-28ED36AFF47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45698" y="2055962"/>
          <a:ext cx="11227165" cy="2255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5985">
                  <a:extLst>
                    <a:ext uri="{9D8B030D-6E8A-4147-A177-3AD203B41FA5}">
                      <a16:colId xmlns:a16="http://schemas.microsoft.com/office/drawing/2014/main" val="4108415906"/>
                    </a:ext>
                  </a:extLst>
                </a:gridCol>
                <a:gridCol w="2704707">
                  <a:extLst>
                    <a:ext uri="{9D8B030D-6E8A-4147-A177-3AD203B41FA5}">
                      <a16:colId xmlns:a16="http://schemas.microsoft.com/office/drawing/2014/main" val="2499671908"/>
                    </a:ext>
                  </a:extLst>
                </a:gridCol>
                <a:gridCol w="2954294">
                  <a:extLst>
                    <a:ext uri="{9D8B030D-6E8A-4147-A177-3AD203B41FA5}">
                      <a16:colId xmlns:a16="http://schemas.microsoft.com/office/drawing/2014/main" val="1397434025"/>
                    </a:ext>
                  </a:extLst>
                </a:gridCol>
                <a:gridCol w="2048480">
                  <a:extLst>
                    <a:ext uri="{9D8B030D-6E8A-4147-A177-3AD203B41FA5}">
                      <a16:colId xmlns:a16="http://schemas.microsoft.com/office/drawing/2014/main" val="3709163451"/>
                    </a:ext>
                  </a:extLst>
                </a:gridCol>
                <a:gridCol w="1833699">
                  <a:extLst>
                    <a:ext uri="{9D8B030D-6E8A-4147-A177-3AD203B41FA5}">
                      <a16:colId xmlns:a16="http://schemas.microsoft.com/office/drawing/2014/main" val="16793214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Math</a:t>
                      </a:r>
                      <a:endParaRPr lang="en-US" sz="20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Points away from Norm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(Fall)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Assessments Periods Below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(Fall, Winter, Spring)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Points away from Norm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(Spring)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Was the Gap Closed?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91737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Kdg</a:t>
                      </a:r>
                      <a:endParaRPr lang="en-US" sz="20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2.2 Below</a:t>
                      </a:r>
                      <a:endParaRPr lang="en-US" sz="20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1/3</a:t>
                      </a:r>
                      <a:endParaRPr lang="en-US" sz="20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3.5 Above</a:t>
                      </a:r>
                      <a:endParaRPr lang="en-US" sz="20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Yes</a:t>
                      </a:r>
                      <a:endParaRPr lang="en-US" sz="20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89906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r>
                        <a:rPr lang="en-US" sz="2000" baseline="30000">
                          <a:effectLst/>
                        </a:rPr>
                        <a:t>st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2.2 Below</a:t>
                      </a:r>
                      <a:endParaRPr lang="en-US" sz="20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1/3</a:t>
                      </a:r>
                      <a:endParaRPr lang="en-US" sz="20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2.2 Above</a:t>
                      </a:r>
                      <a:endParaRPr lang="en-US" sz="20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Yes</a:t>
                      </a:r>
                      <a:endParaRPr lang="en-US" sz="20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4705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</a:t>
                      </a:r>
                      <a:r>
                        <a:rPr lang="en-US" sz="2000" baseline="30000">
                          <a:effectLst/>
                        </a:rPr>
                        <a:t>nd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8.3 Below</a:t>
                      </a:r>
                      <a:endParaRPr lang="en-US" sz="20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3/3</a:t>
                      </a:r>
                      <a:endParaRPr lang="en-US" sz="20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4.3 Below</a:t>
                      </a:r>
                      <a:endParaRPr lang="en-US" sz="20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Yes</a:t>
                      </a:r>
                      <a:endParaRPr lang="en-US" sz="20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95599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r>
                        <a:rPr lang="en-US" sz="2000" baseline="30000">
                          <a:effectLst/>
                        </a:rPr>
                        <a:t>rd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4.8 Below</a:t>
                      </a:r>
                      <a:endParaRPr lang="en-US" sz="20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3/3</a:t>
                      </a:r>
                      <a:endParaRPr lang="en-US" sz="20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1.3 Below</a:t>
                      </a:r>
                      <a:endParaRPr lang="en-US" sz="20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Yes</a:t>
                      </a:r>
                      <a:endParaRPr lang="en-US" sz="20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11497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r>
                        <a:rPr lang="en-US" sz="2000" baseline="30000">
                          <a:effectLst/>
                        </a:rPr>
                        <a:t>th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5.3 Below</a:t>
                      </a:r>
                      <a:endParaRPr lang="en-US" sz="20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3/3</a:t>
                      </a:r>
                      <a:endParaRPr lang="en-US" sz="20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2.4 Below</a:t>
                      </a:r>
                      <a:endParaRPr lang="en-US" sz="20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Yes</a:t>
                      </a:r>
                      <a:endParaRPr lang="en-US" sz="20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50562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</a:t>
                      </a:r>
                      <a:r>
                        <a:rPr lang="en-US" sz="2000" baseline="30000">
                          <a:effectLst/>
                        </a:rPr>
                        <a:t>th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4.9 Below</a:t>
                      </a:r>
                      <a:endParaRPr lang="en-US" sz="20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3/3</a:t>
                      </a:r>
                      <a:endParaRPr lang="en-US" sz="20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4.2 Below</a:t>
                      </a:r>
                      <a:endParaRPr lang="en-US" sz="20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Yes</a:t>
                      </a:r>
                      <a:endParaRPr lang="en-US" sz="20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197391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7D3A91E-309B-4674-A75F-7A3EF2BBD909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112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7F4BE-95AE-4FBF-A995-BD56844C9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A0D2FF8-472A-4FF5-972D-8F265B0F60AC}"/>
              </a:ext>
            </a:extLst>
          </p:cNvPr>
          <p:cNvSpPr txBox="1">
            <a:spLocks/>
          </p:cNvSpPr>
          <p:nvPr/>
        </p:nvSpPr>
        <p:spPr>
          <a:xfrm>
            <a:off x="6098" y="1346609"/>
            <a:ext cx="11029615" cy="5504227"/>
          </a:xfrm>
          <a:prstGeom prst="rect">
            <a:avLst/>
          </a:prstGeom>
        </p:spPr>
        <p:txBody>
          <a:bodyPr anchor="t"/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9920" lvl="2" indent="0">
              <a:buNone/>
            </a:pPr>
            <a:endParaRPr lang="en-US" sz="2400" b="1">
              <a:latin typeface="Calibri"/>
              <a:ea typeface="+mn-lt"/>
              <a:cs typeface="+mn-lt"/>
            </a:endParaRPr>
          </a:p>
          <a:p>
            <a:pPr marL="629920" lvl="2" indent="0">
              <a:buNone/>
            </a:pPr>
            <a:endParaRPr lang="en-US" sz="2400" b="1">
              <a:latin typeface="Calibri"/>
              <a:ea typeface="+mn-lt"/>
              <a:cs typeface="+mn-lt"/>
            </a:endParaRPr>
          </a:p>
          <a:p>
            <a:pPr marL="629920" lvl="2" indent="0">
              <a:buNone/>
            </a:pPr>
            <a:r>
              <a:rPr lang="en-US" sz="2400" b="1">
                <a:latin typeface="Calibri"/>
                <a:ea typeface="+mn-lt"/>
                <a:cs typeface="+mn-lt"/>
              </a:rPr>
              <a:t>Academics: </a:t>
            </a:r>
            <a:endParaRPr lang="en-US" sz="2400">
              <a:latin typeface="Calibri"/>
              <a:cs typeface="Calibri"/>
            </a:endParaRPr>
          </a:p>
          <a:p>
            <a:pPr marL="324485" lvl="1" indent="0">
              <a:buFont typeface="Wingdings 2" panose="05020102010507070707" pitchFamily="18" charset="2"/>
              <a:buNone/>
            </a:pPr>
            <a:r>
              <a:rPr lang="en-US" sz="2400" b="1">
                <a:latin typeface="Calibri"/>
                <a:ea typeface="+mn-lt"/>
                <a:cs typeface="+mn-lt"/>
              </a:rPr>
              <a:t>      </a:t>
            </a:r>
            <a:r>
              <a:rPr lang="en-US" sz="2400">
                <a:latin typeface="Calibri"/>
                <a:ea typeface="+mn-lt"/>
                <a:cs typeface="+mn-lt"/>
              </a:rPr>
              <a:t>Increase the percent of students meeting/exceeding on ELA and Math IAR by 2% </a:t>
            </a:r>
            <a:endParaRPr lang="en-US">
              <a:latin typeface="Gill Sans MT" panose="020B0502020104020203"/>
              <a:ea typeface="+mn-lt"/>
              <a:cs typeface="+mn-lt"/>
            </a:endParaRPr>
          </a:p>
          <a:p>
            <a:pPr marL="629920" lvl="2" indent="0">
              <a:buFont typeface="Wingdings 2" panose="05020102010507070707" pitchFamily="18" charset="2"/>
              <a:buNone/>
            </a:pPr>
            <a:r>
              <a:rPr lang="en-US" sz="2200">
                <a:solidFill>
                  <a:srgbClr val="92D050"/>
                </a:solidFill>
                <a:latin typeface="Calibri"/>
                <a:ea typeface="+mn-lt"/>
                <a:cs typeface="+mn-lt"/>
              </a:rPr>
              <a:t> </a:t>
            </a:r>
            <a:r>
              <a:rPr lang="en-US" sz="2200" b="1">
                <a:solidFill>
                  <a:srgbClr val="92D050"/>
                </a:solidFill>
                <a:latin typeface="Calibri"/>
                <a:ea typeface="+mn-lt"/>
                <a:cs typeface="+mn-lt"/>
              </a:rPr>
              <a:t>Focus area: Deepen understanding through writing in all subject areas.</a:t>
            </a:r>
            <a:endParaRPr lang="en-US" sz="2200" b="1">
              <a:solidFill>
                <a:srgbClr val="92D050"/>
              </a:solidFill>
              <a:latin typeface="Gill Sans MT" panose="020B0502020104020203"/>
              <a:ea typeface="+mn-lt"/>
              <a:cs typeface="+mn-lt"/>
            </a:endParaRPr>
          </a:p>
          <a:p>
            <a:pPr marL="629920" lvl="2" indent="0">
              <a:buNone/>
            </a:pPr>
            <a:endParaRPr lang="en-US" sz="2200" b="1">
              <a:solidFill>
                <a:schemeClr val="tx1"/>
              </a:solidFill>
              <a:latin typeface="Calibri"/>
              <a:ea typeface="+mn-lt"/>
              <a:cs typeface="Calibri"/>
            </a:endParaRPr>
          </a:p>
          <a:p>
            <a:pPr marL="629920" lvl="2" indent="0">
              <a:buNone/>
            </a:pPr>
            <a:r>
              <a:rPr lang="en-US" sz="2200" b="1">
                <a:solidFill>
                  <a:schemeClr val="tx1"/>
                </a:solidFill>
                <a:latin typeface="Calibri"/>
                <a:ea typeface="+mn-lt"/>
                <a:cs typeface="Calibri"/>
              </a:rPr>
              <a:t>Professional development to assist teachers in providing opportunities for:</a:t>
            </a:r>
            <a:endParaRPr lang="en-US">
              <a:solidFill>
                <a:schemeClr val="tx1"/>
              </a:solidFill>
            </a:endParaRPr>
          </a:p>
          <a:p>
            <a:pPr marL="899795" lvl="2" indent="-269875">
              <a:buNone/>
            </a:pPr>
            <a:r>
              <a:rPr lang="en-US" sz="2200">
                <a:ea typeface="+mn-lt"/>
                <a:cs typeface="+mn-lt"/>
              </a:rPr>
              <a:t>Writing About Reading: Student support and analysis </a:t>
            </a:r>
            <a:endParaRPr lang="en-US">
              <a:ea typeface="+mn-lt"/>
              <a:cs typeface="+mn-lt"/>
            </a:endParaRPr>
          </a:p>
          <a:p>
            <a:pPr marL="899795" lvl="2" indent="-269875">
              <a:buNone/>
            </a:pPr>
            <a:r>
              <a:rPr lang="en-US" sz="2200">
                <a:ea typeface="+mn-lt"/>
                <a:cs typeface="+mn-lt"/>
              </a:rPr>
              <a:t>On Demand Writing </a:t>
            </a:r>
            <a:endParaRPr lang="en-US"/>
          </a:p>
          <a:p>
            <a:pPr marL="899795" lvl="2" indent="-269875">
              <a:buNone/>
            </a:pPr>
            <a:r>
              <a:rPr lang="en-US" sz="2200">
                <a:ea typeface="+mn-lt"/>
                <a:cs typeface="+mn-lt"/>
              </a:rPr>
              <a:t>Math: Writing to explain </a:t>
            </a:r>
            <a:endParaRPr lang="en-US"/>
          </a:p>
          <a:p>
            <a:pPr marL="629920" lvl="2" indent="0">
              <a:buNone/>
            </a:pPr>
            <a:r>
              <a:rPr lang="en-US" sz="2200">
                <a:ea typeface="+mn-lt"/>
                <a:cs typeface="+mn-lt"/>
              </a:rPr>
              <a:t>Writing to Learn in Social Studies and Science: Evidence and student thinking</a:t>
            </a:r>
            <a:endParaRPr lang="en-US"/>
          </a:p>
          <a:p>
            <a:pPr marL="629920" lvl="2" indent="0">
              <a:buNone/>
            </a:pPr>
            <a:endParaRPr lang="en-US" sz="2200" b="1">
              <a:solidFill>
                <a:srgbClr val="000000"/>
              </a:solidFill>
              <a:latin typeface="Calibri"/>
              <a:cs typeface="Calibri"/>
            </a:endParaRPr>
          </a:p>
          <a:p>
            <a:pPr marL="629920" lvl="2" indent="0">
              <a:buNone/>
            </a:pPr>
            <a:endParaRPr lang="en-US" sz="2200" b="1">
              <a:solidFill>
                <a:srgbClr val="000000"/>
              </a:solidFill>
              <a:latin typeface="Calibri"/>
              <a:ea typeface="+mn-lt"/>
              <a:cs typeface="Calibri"/>
            </a:endParaRPr>
          </a:p>
          <a:p>
            <a:pPr marL="629920" lvl="2" indent="0">
              <a:buNone/>
            </a:pPr>
            <a:r>
              <a:rPr lang="en-US" sz="2200" b="1">
                <a:solidFill>
                  <a:srgbClr val="92D050"/>
                </a:solidFill>
                <a:latin typeface="Calibri"/>
                <a:ea typeface="+mn-lt"/>
                <a:cs typeface="+mn-lt"/>
              </a:rPr>
              <a:t>    </a:t>
            </a:r>
            <a:r>
              <a:rPr lang="en-US" sz="2200">
                <a:latin typeface="Calibri"/>
                <a:ea typeface="+mn-lt"/>
                <a:cs typeface="+mn-lt"/>
              </a:rPr>
              <a:t>  </a:t>
            </a:r>
            <a:r>
              <a:rPr lang="en-US" sz="1800">
                <a:latin typeface="Calibri"/>
                <a:ea typeface="+mn-lt"/>
                <a:cs typeface="+mn-lt"/>
              </a:rPr>
              <a:t>     </a:t>
            </a:r>
            <a:endParaRPr lang="en-US" sz="18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522536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FE5F0-0C02-4C93-9639-BA463AA9F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Situation:  </a:t>
            </a:r>
            <a:r>
              <a:rPr lang="en-US">
                <a:solidFill>
                  <a:srgbClr val="92D050"/>
                </a:solidFill>
                <a:ea typeface="+mj-lt"/>
                <a:cs typeface="+mj-lt"/>
              </a:rPr>
              <a:t>SEL</a:t>
            </a:r>
            <a:endParaRPr lang="en-US">
              <a:solidFill>
                <a:srgbClr val="92D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B9E22-D8D2-48E1-A929-D448EB0241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3" y="2673701"/>
            <a:ext cx="5422390" cy="3633047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305435" indent="-305435">
              <a:buFont typeface="Wingdings 2"/>
              <a:buChar char=""/>
            </a:pPr>
            <a:r>
              <a:rPr lang="en-US" sz="2000" cap="all">
                <a:solidFill>
                  <a:srgbClr val="FF0000"/>
                </a:solidFill>
                <a:latin typeface="Calibri"/>
                <a:cs typeface="Calibri"/>
              </a:rPr>
              <a:t>Universal system</a:t>
            </a:r>
            <a:r>
              <a:rPr lang="en-US" sz="2000" cap="all">
                <a:latin typeface="Calibri"/>
                <a:cs typeface="Calibri"/>
              </a:rPr>
              <a:t> is in place, effective for 521 students or 82% of the student population (2 or fewer ODRs). </a:t>
            </a:r>
            <a:endParaRPr lang="en-US" sz="2000" cap="all">
              <a:ea typeface="+mn-lt"/>
              <a:cs typeface="+mn-lt"/>
            </a:endParaRPr>
          </a:p>
          <a:p>
            <a:pPr marL="305435" indent="-305435">
              <a:buFont typeface="Wingdings 2"/>
              <a:buChar char=""/>
            </a:pPr>
            <a:r>
              <a:rPr lang="en-US" sz="2000" cap="all">
                <a:latin typeface="Calibri"/>
                <a:cs typeface="Calibri"/>
              </a:rPr>
              <a:t>While several informal </a:t>
            </a:r>
            <a:r>
              <a:rPr lang="en-US" sz="2000" cap="all">
                <a:solidFill>
                  <a:srgbClr val="FF0000"/>
                </a:solidFill>
                <a:latin typeface="Calibri"/>
                <a:cs typeface="Calibri"/>
              </a:rPr>
              <a:t>Tier 2</a:t>
            </a:r>
            <a:r>
              <a:rPr lang="en-US" sz="2000" cap="all">
                <a:latin typeface="Calibri"/>
                <a:cs typeface="Calibri"/>
              </a:rPr>
              <a:t> supports were initiated this year, the percent of students qualifying for Tier 2 is 17.6% (ideal range: 5-15%).</a:t>
            </a:r>
            <a:endParaRPr lang="en-US" sz="2000" cap="all">
              <a:ea typeface="+mn-lt"/>
              <a:cs typeface="+mn-lt"/>
            </a:endParaRPr>
          </a:p>
          <a:p>
            <a:pPr marL="305435" indent="-305435">
              <a:buFont typeface="Wingdings 2"/>
              <a:buChar char=""/>
            </a:pPr>
            <a:r>
              <a:rPr lang="en-US" sz="2000" cap="all">
                <a:latin typeface="Calibri"/>
                <a:cs typeface="Calibri"/>
              </a:rPr>
              <a:t>Students demonstrating need for </a:t>
            </a:r>
            <a:r>
              <a:rPr lang="en-US" sz="2000" cap="all">
                <a:solidFill>
                  <a:srgbClr val="FF0000"/>
                </a:solidFill>
                <a:latin typeface="Calibri"/>
                <a:cs typeface="Calibri"/>
              </a:rPr>
              <a:t>Tier 3</a:t>
            </a:r>
            <a:r>
              <a:rPr lang="en-US" sz="2000" cap="all">
                <a:latin typeface="Calibri"/>
                <a:cs typeface="Calibri"/>
              </a:rPr>
              <a:t> supports were disproportionately representative of students who fall in sub-groups of free lunch, male, and minority race. </a:t>
            </a:r>
            <a:endParaRPr lang="en-US" sz="2000" cap="all">
              <a:ea typeface="+mn-lt"/>
              <a:cs typeface="+mn-lt"/>
            </a:endParaRPr>
          </a:p>
          <a:p>
            <a:pPr marL="0" indent="0">
              <a:buNone/>
            </a:pPr>
            <a:endParaRPr lang="en-US" cap="al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F4A957-261A-40E3-A62C-5F67D21C72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8455" y="2817475"/>
            <a:ext cx="5422392" cy="36330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>
                <a:latin typeface="Calibri"/>
                <a:cs typeface="Calibri"/>
              </a:rPr>
              <a:t>44 students  earned out-of-school suspension (thus, removing them from instruction) - 109 total incidents for the year:</a:t>
            </a:r>
            <a:endParaRPr lang="en-US">
              <a:ea typeface="+mn-lt"/>
              <a:cs typeface="+mn-lt"/>
            </a:endParaRPr>
          </a:p>
          <a:p>
            <a:pPr marL="899795" lvl="2" indent="-269875"/>
            <a:r>
              <a:rPr lang="en-US" sz="1600">
                <a:latin typeface="Calibri"/>
                <a:cs typeface="Calibri"/>
              </a:rPr>
              <a:t>51% of incidents resulting in OSS involved physical contact/aggression, threats, and harassment. </a:t>
            </a:r>
            <a:endParaRPr lang="en-US" sz="1600">
              <a:ea typeface="+mn-lt"/>
              <a:cs typeface="+mn-lt"/>
            </a:endParaRPr>
          </a:p>
          <a:p>
            <a:pPr marL="899795" lvl="2" indent="-269875"/>
            <a:r>
              <a:rPr lang="en-US" sz="1600">
                <a:latin typeface="Calibri"/>
                <a:cs typeface="Calibri"/>
              </a:rPr>
              <a:t>Of the 22 students earning 2 or more suspensions, the following sub-groups were again disproportionately represented: male, free lunch, and students of minority race.</a:t>
            </a:r>
            <a:endParaRPr lang="en-US" sz="1600">
              <a:ea typeface="+mn-lt"/>
              <a:cs typeface="+mn-lt"/>
            </a:endParaRPr>
          </a:p>
          <a:p>
            <a:pPr marL="899795" indent="-269875"/>
            <a:endParaRPr lang="en-US" sz="1600">
              <a:ea typeface="+mn-lt"/>
              <a:cs typeface="+mn-lt"/>
            </a:endParaRPr>
          </a:p>
          <a:p>
            <a:pPr marL="305435" indent="-305435"/>
            <a:endParaRPr lang="en-US"/>
          </a:p>
        </p:txBody>
      </p:sp>
      <p:pic>
        <p:nvPicPr>
          <p:cNvPr id="5" name="Picture 5" descr="A picture containing furniture&#10;&#10;Description generated with high confidence">
            <a:extLst>
              <a:ext uri="{FF2B5EF4-FFF2-40B4-BE49-F238E27FC236}">
                <a16:creationId xmlns:a16="http://schemas.microsoft.com/office/drawing/2014/main" id="{A0C28DE0-BD4F-4814-93DA-DCC0B6D3B3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8812" y="3041262"/>
            <a:ext cx="248189" cy="200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734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B0E5E-7C10-4914-9FE0-34FDF286C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01003-3448-4487-B113-834D94FEE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62" y="1763552"/>
            <a:ext cx="11029615" cy="5097014"/>
          </a:xfrm>
        </p:spPr>
        <p:txBody>
          <a:bodyPr>
            <a:normAutofit fontScale="92500" lnSpcReduction="20000"/>
          </a:bodyPr>
          <a:lstStyle/>
          <a:p>
            <a:pPr marL="629920" lvl="2" indent="0">
              <a:buNone/>
            </a:pPr>
            <a:r>
              <a:rPr lang="en-US" sz="2800" b="1">
                <a:latin typeface="Calibri"/>
                <a:ea typeface="+mn-lt"/>
                <a:cs typeface="+mn-lt"/>
              </a:rPr>
              <a:t>Social-Emotional:</a:t>
            </a:r>
            <a:endParaRPr lang="en-US" sz="2800" b="1">
              <a:solidFill>
                <a:srgbClr val="92D050"/>
              </a:solidFill>
              <a:latin typeface="Calibri"/>
              <a:ea typeface="+mn-lt"/>
              <a:cs typeface="+mn-lt"/>
            </a:endParaRPr>
          </a:p>
          <a:p>
            <a:pPr marL="629920" lvl="2" indent="0">
              <a:buNone/>
            </a:pPr>
            <a:r>
              <a:rPr lang="en-US" sz="2800">
                <a:latin typeface="Calibri"/>
                <a:ea typeface="+mn-lt"/>
                <a:cs typeface="+mn-lt"/>
              </a:rPr>
              <a:t> Decrease the total number of ODRs by 10%  </a:t>
            </a:r>
            <a:endParaRPr lang="en-US" sz="2800" b="1">
              <a:solidFill>
                <a:srgbClr val="92D050"/>
              </a:solidFill>
              <a:latin typeface="Gill Sans MT" panose="020B0502020104020203"/>
              <a:ea typeface="+mn-lt"/>
              <a:cs typeface="+mn-lt"/>
            </a:endParaRPr>
          </a:p>
          <a:p>
            <a:pPr marL="629920" lvl="2" indent="0">
              <a:buNone/>
            </a:pPr>
            <a:r>
              <a:rPr lang="en-US" sz="2200" b="1">
                <a:solidFill>
                  <a:srgbClr val="92D050"/>
                </a:solidFill>
                <a:latin typeface="Calibri"/>
                <a:ea typeface="+mn-lt"/>
                <a:cs typeface="+mn-lt"/>
              </a:rPr>
              <a:t> Focus area:  Clear, consistent PBIS system with all tiers implemented </a:t>
            </a:r>
            <a:endParaRPr lang="en-US" sz="1800">
              <a:solidFill>
                <a:srgbClr val="3D3D3D"/>
              </a:solidFill>
              <a:latin typeface="Calibri"/>
              <a:ea typeface="+mn-lt"/>
              <a:cs typeface="Calibri"/>
            </a:endParaRPr>
          </a:p>
          <a:p>
            <a:pPr marL="629920" lvl="2" indent="0">
              <a:buNone/>
            </a:pPr>
            <a:endParaRPr lang="en-US" sz="2200" b="1">
              <a:solidFill>
                <a:schemeClr val="tx1"/>
              </a:solidFill>
              <a:latin typeface="Calibri"/>
              <a:ea typeface="+mn-lt"/>
              <a:cs typeface="+mn-lt"/>
            </a:endParaRPr>
          </a:p>
          <a:p>
            <a:pPr marL="629920" lvl="2" indent="0">
              <a:buNone/>
            </a:pPr>
            <a:r>
              <a:rPr lang="en-US" sz="2200" b="1">
                <a:solidFill>
                  <a:schemeClr val="tx1"/>
                </a:solidFill>
                <a:latin typeface="Calibri"/>
                <a:ea typeface="+mn-lt"/>
                <a:cs typeface="+mn-lt"/>
              </a:rPr>
              <a:t>Staff-Identified Action Steps:</a:t>
            </a:r>
            <a:endParaRPr lang="en-US">
              <a:solidFill>
                <a:schemeClr val="tx1"/>
              </a:solidFill>
            </a:endParaRPr>
          </a:p>
          <a:p>
            <a:pPr marL="899795" lvl="2" indent="-269875" algn="just">
              <a:buNone/>
            </a:pPr>
            <a:r>
              <a:rPr lang="en-US" sz="2200">
                <a:ea typeface="+mn-lt"/>
                <a:cs typeface="+mn-lt"/>
              </a:rPr>
              <a:t>Relational Capacity - Classroom Management Strategies - Community Building     </a:t>
            </a:r>
            <a:endParaRPr lang="en-US">
              <a:ea typeface="+mn-lt"/>
              <a:cs typeface="+mn-lt"/>
            </a:endParaRPr>
          </a:p>
          <a:p>
            <a:pPr marL="899795" lvl="2" indent="-269875" algn="just">
              <a:buNone/>
            </a:pPr>
            <a:r>
              <a:rPr lang="en-US" sz="2200">
                <a:ea typeface="+mn-lt"/>
                <a:cs typeface="+mn-lt"/>
              </a:rPr>
              <a:t>Common Language for Problem Behaviors                            </a:t>
            </a:r>
            <a:endParaRPr lang="en-US"/>
          </a:p>
          <a:p>
            <a:pPr marL="899795" lvl="2" indent="-269875" algn="just">
              <a:buNone/>
            </a:pPr>
            <a:r>
              <a:rPr lang="en-US" sz="2200">
                <a:ea typeface="+mn-lt"/>
                <a:cs typeface="+mn-lt"/>
              </a:rPr>
              <a:t>Tier 2 System Implementation                   </a:t>
            </a:r>
            <a:endParaRPr lang="en-US"/>
          </a:p>
          <a:p>
            <a:pPr marL="899795" lvl="2" indent="-269875" algn="just">
              <a:buNone/>
            </a:pPr>
            <a:r>
              <a:rPr lang="en-US" sz="2200">
                <a:ea typeface="+mn-lt"/>
                <a:cs typeface="+mn-lt"/>
              </a:rPr>
              <a:t>Recognizing and Addressing Bias - </a:t>
            </a:r>
            <a:r>
              <a:rPr lang="en-US" sz="2200" b="1">
                <a:ea typeface="+mn-lt"/>
                <a:cs typeface="+mn-lt"/>
              </a:rPr>
              <a:t>Disrupting Poverty</a:t>
            </a:r>
            <a:r>
              <a:rPr lang="en-US" sz="2200">
                <a:ea typeface="+mn-lt"/>
                <a:cs typeface="+mn-lt"/>
              </a:rPr>
              <a:t> Book Study </a:t>
            </a:r>
            <a:endParaRPr lang="en-US"/>
          </a:p>
          <a:p>
            <a:pPr marL="629920" lvl="2" indent="0">
              <a:buNone/>
            </a:pPr>
            <a:r>
              <a:rPr lang="en-US" sz="2200">
                <a:ea typeface="+mn-lt"/>
                <a:cs typeface="+mn-lt"/>
              </a:rPr>
              <a:t>Identifying and Using Strategies to Support Sub-Groups (Ruby Payne Research Based Strategies)</a:t>
            </a:r>
            <a:endParaRPr lang="en-US"/>
          </a:p>
          <a:p>
            <a:pPr marL="629920" lvl="2" indent="0">
              <a:buNone/>
            </a:pPr>
            <a:endParaRPr lang="en-US" sz="1800">
              <a:latin typeface="Calibri"/>
              <a:ea typeface="+mn-lt"/>
              <a:cs typeface="Calibri"/>
            </a:endParaRPr>
          </a:p>
          <a:p>
            <a:pPr marL="629920" lvl="2" indent="0">
              <a:buNone/>
            </a:pPr>
            <a:endParaRPr lang="en-US" sz="2200">
              <a:latin typeface="Calibri"/>
              <a:ea typeface="+mn-lt"/>
              <a:cs typeface="+mn-lt"/>
            </a:endParaRPr>
          </a:p>
          <a:p>
            <a:pPr marL="629920" lvl="2" indent="0">
              <a:buNone/>
            </a:pPr>
            <a:r>
              <a:rPr lang="en-US" sz="1800">
                <a:latin typeface="Calibri"/>
                <a:ea typeface="+mn-lt"/>
                <a:cs typeface="+mn-lt"/>
              </a:rPr>
              <a:t>     </a:t>
            </a:r>
            <a:endParaRPr lang="en-US" sz="18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83663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B14B6-BEAA-4B58-A2D6-20E8797A0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Hot rocks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0B0D6-C543-443B-933E-CE288E6DD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796" y="1274722"/>
            <a:ext cx="11029615" cy="3678303"/>
          </a:xfrm>
        </p:spPr>
        <p:txBody>
          <a:bodyPr/>
          <a:lstStyle/>
          <a:p>
            <a:pPr marL="305435" indent="-305435"/>
            <a:r>
              <a:rPr lang="en-US" sz="2400">
                <a:latin typeface="Calibri"/>
                <a:cs typeface="Calibri"/>
              </a:rPr>
              <a:t>SEL support for students and staff</a:t>
            </a:r>
          </a:p>
          <a:p>
            <a:pPr marL="305435" indent="-305435"/>
            <a:r>
              <a:rPr lang="en-US" sz="2400">
                <a:latin typeface="Calibri"/>
                <a:cs typeface="Calibri"/>
              </a:rPr>
              <a:t>Vacant positions</a:t>
            </a:r>
          </a:p>
          <a:p>
            <a:pPr marL="305435" indent="-305435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31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935E7-07D4-4D04-94B3-5CCED9573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mission</a:t>
            </a:r>
          </a:p>
        </p:txBody>
      </p:sp>
      <p:pic>
        <p:nvPicPr>
          <p:cNvPr id="1028" name="Picture 4" descr="Image result for tree clipart image">
            <a:extLst>
              <a:ext uri="{FF2B5EF4-FFF2-40B4-BE49-F238E27FC236}">
                <a16:creationId xmlns:a16="http://schemas.microsoft.com/office/drawing/2014/main" id="{30A67E1B-A80A-4BB0-879C-B47E4E6D492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2513" y="2459165"/>
            <a:ext cx="4426971" cy="4426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clip art image airplane heart">
            <a:extLst>
              <a:ext uri="{FF2B5EF4-FFF2-40B4-BE49-F238E27FC236}">
                <a16:creationId xmlns:a16="http://schemas.microsoft.com/office/drawing/2014/main" id="{137867A0-14CA-447B-89CB-DA0AC51C09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46688">
            <a:off x="6516913" y="2643187"/>
            <a:ext cx="4267200" cy="157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948B057-F0A2-431C-8605-FE8E74BC23CB}"/>
              </a:ext>
            </a:extLst>
          </p:cNvPr>
          <p:cNvSpPr txBox="1"/>
          <p:nvPr/>
        </p:nvSpPr>
        <p:spPr>
          <a:xfrm>
            <a:off x="581191" y="2152357"/>
            <a:ext cx="3132679" cy="107721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3200" b="1">
                <a:latin typeface="Calibri"/>
                <a:cs typeface="Calibri"/>
              </a:rPr>
              <a:t>Roots to grow!</a:t>
            </a:r>
          </a:p>
          <a:p>
            <a:pPr algn="ctr"/>
            <a:r>
              <a:rPr lang="en-US" sz="3200" b="1">
                <a:latin typeface="Calibri"/>
                <a:cs typeface="Calibri"/>
              </a:rPr>
              <a:t>Wings to fly!</a:t>
            </a:r>
          </a:p>
        </p:txBody>
      </p:sp>
    </p:spTree>
    <p:extLst>
      <p:ext uri="{BB962C8B-B14F-4D97-AF65-F5344CB8AC3E}">
        <p14:creationId xmlns:p14="http://schemas.microsoft.com/office/powerpoint/2010/main" val="3351342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0694A8D3-3671-4CD9-AAEF-C22D9E208E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2105" y="3967613"/>
            <a:ext cx="906851" cy="89247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9DD5D7C-F36A-443B-90D5-71CE669A7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strengths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AC783D-4EA1-434D-93E3-F238D3196B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421" y="3374919"/>
            <a:ext cx="10296368" cy="44115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>
                <a:latin typeface="Calibri"/>
                <a:cs typeface="Calibri"/>
              </a:rPr>
              <a:t>       Family Engagement</a:t>
            </a:r>
            <a:endParaRPr lang="en-US"/>
          </a:p>
          <a:p>
            <a:pPr marL="629920" lvl="1" indent="-305435"/>
            <a:r>
              <a:rPr lang="en-US" sz="1800">
                <a:latin typeface="Calibri"/>
                <a:cs typeface="Calibri"/>
              </a:rPr>
              <a:t>Served over 1000 at soup supper</a:t>
            </a:r>
          </a:p>
          <a:p>
            <a:pPr marL="629920" lvl="1" indent="-305435"/>
            <a:r>
              <a:rPr lang="en-US" sz="1800">
                <a:latin typeface="Calibri"/>
                <a:cs typeface="Calibri"/>
              </a:rPr>
              <a:t>Averaged 400 participants at Family Nights -  Read Night, STEM, Family Fit Night</a:t>
            </a:r>
          </a:p>
          <a:p>
            <a:pPr marL="629920" lvl="1" indent="-305435"/>
            <a:r>
              <a:rPr lang="en-US" sz="1800">
                <a:latin typeface="Calibri"/>
                <a:cs typeface="Calibri"/>
              </a:rPr>
              <a:t>600 served at Breakfast with Buddies</a:t>
            </a:r>
          </a:p>
          <a:p>
            <a:pPr marL="0" indent="0">
              <a:buNone/>
            </a:pPr>
            <a:r>
              <a:rPr lang="en-US" b="1">
                <a:latin typeface="Calibri"/>
                <a:cs typeface="Calibri"/>
              </a:rPr>
              <a:t>        Student Leadership</a:t>
            </a:r>
          </a:p>
          <a:p>
            <a:pPr marL="629920" lvl="1" indent="-305435"/>
            <a:r>
              <a:rPr lang="en-US" sz="1800">
                <a:latin typeface="Calibri"/>
                <a:cs typeface="Calibri"/>
              </a:rPr>
              <a:t>Student-led  Red Tail Rally Morning Meetings</a:t>
            </a:r>
          </a:p>
          <a:p>
            <a:pPr marL="629920" lvl="1" indent="-305435"/>
            <a:r>
              <a:rPr lang="en-US" sz="1800">
                <a:latin typeface="Calibri"/>
                <a:cs typeface="Calibri"/>
              </a:rPr>
              <a:t>Kindergarten and 5th grade students served as leaders during Kindergarten Round-up</a:t>
            </a:r>
          </a:p>
          <a:p>
            <a:pPr marL="629920" lvl="1" indent="-305435"/>
            <a:r>
              <a:rPr lang="en-US" sz="1800">
                <a:latin typeface="Calibri"/>
                <a:cs typeface="Calibri"/>
              </a:rPr>
              <a:t>Student-produced monthly Red Tail Report</a:t>
            </a:r>
            <a:endParaRPr lang="en-US">
              <a:latin typeface="Calibri"/>
              <a:cs typeface="Calibri"/>
            </a:endParaRPr>
          </a:p>
          <a:p>
            <a:pPr marL="629920" lvl="1" indent="-305435"/>
            <a:r>
              <a:rPr lang="en-US" sz="1800">
                <a:latin typeface="Calibri"/>
                <a:cs typeface="Calibri"/>
              </a:rPr>
              <a:t>Recess Improvement Team</a:t>
            </a:r>
            <a:endParaRPr lang="en-US">
              <a:latin typeface="Calibri"/>
              <a:cs typeface="Calibri"/>
            </a:endParaRPr>
          </a:p>
          <a:p>
            <a:pPr marL="324485" lvl="1" indent="0">
              <a:buNone/>
            </a:pPr>
            <a:endParaRPr lang="en-US" sz="1800">
              <a:latin typeface="Calibri"/>
              <a:cs typeface="Calibri"/>
            </a:endParaRPr>
          </a:p>
          <a:p>
            <a:pPr marL="305435" indent="-305435"/>
            <a:endParaRPr lang="en-US"/>
          </a:p>
          <a:p>
            <a:pPr marL="629920" lvl="1" indent="-305435"/>
            <a:endParaRPr lang="en-US"/>
          </a:p>
          <a:p>
            <a:pPr marL="629920" lvl="1" indent="-305435"/>
            <a:endParaRPr lang="en-US"/>
          </a:p>
          <a:p>
            <a:pPr marL="629920" lvl="1" indent="-305435"/>
            <a:endParaRPr lang="en-US"/>
          </a:p>
          <a:p>
            <a:pPr marL="629920" lvl="1" indent="-305435"/>
            <a:endParaRPr lang="en-US"/>
          </a:p>
          <a:p>
            <a:pPr marL="629920" lvl="1" indent="-305435"/>
            <a:endParaRPr lang="en-US"/>
          </a:p>
        </p:txBody>
      </p:sp>
      <p:pic>
        <p:nvPicPr>
          <p:cNvPr id="8" name="Picture 6">
            <a:extLst>
              <a:ext uri="{FF2B5EF4-FFF2-40B4-BE49-F238E27FC236}">
                <a16:creationId xmlns:a16="http://schemas.microsoft.com/office/drawing/2014/main" id="{BEB1716F-E62B-47E4-BA7D-3CF13BAB3B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2106" y="2043600"/>
            <a:ext cx="906851" cy="892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302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F5FD33AD-ED9D-4453-A086-58382B8658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668" y="1940405"/>
            <a:ext cx="906851" cy="89247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666222A-813F-47C4-BAFC-68478B06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Strengths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193D4-C0AE-4357-B804-03D4564BA2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381780"/>
            <a:ext cx="11029615" cy="36783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>
                <a:ea typeface="+mn-lt"/>
                <a:cs typeface="+mn-lt"/>
              </a:rPr>
              <a:t>    </a:t>
            </a:r>
            <a:r>
              <a:rPr lang="en-US" sz="2000" b="1">
                <a:ea typeface="+mn-lt"/>
                <a:cs typeface="+mn-lt"/>
              </a:rPr>
              <a:t>  Relational Capacity</a:t>
            </a:r>
            <a:endParaRPr lang="en-US" sz="2000"/>
          </a:p>
          <a:p>
            <a:pPr marL="629920" lvl="1" indent="-305435"/>
            <a:r>
              <a:rPr lang="en-US" sz="1800">
                <a:ea typeface="+mn-lt"/>
                <a:cs typeface="+mn-lt"/>
              </a:rPr>
              <a:t>Cross-Wing Buddy Classrooms</a:t>
            </a:r>
          </a:p>
          <a:p>
            <a:pPr marL="629920" lvl="1" indent="-305435"/>
            <a:r>
              <a:rPr lang="en-US" sz="1800">
                <a:ea typeface="+mn-lt"/>
                <a:cs typeface="+mn-lt"/>
              </a:rPr>
              <a:t>Community Partnerships - Family Fit Night, Madison Park Christian Church</a:t>
            </a:r>
          </a:p>
          <a:p>
            <a:pPr marL="629920" lvl="1" indent="-305435"/>
            <a:r>
              <a:rPr lang="en-US" sz="1800">
                <a:ea typeface="+mn-lt"/>
                <a:cs typeface="+mn-lt"/>
              </a:rPr>
              <a:t>Strong Universal Team</a:t>
            </a:r>
          </a:p>
          <a:p>
            <a:pPr marL="629920" lvl="1" indent="-305435"/>
            <a:r>
              <a:rPr lang="en-US" sz="1800">
                <a:ea typeface="+mn-lt"/>
                <a:cs typeface="+mn-lt"/>
              </a:rPr>
              <a:t>Pod Communities: Morning Meetings, Goal Setting</a:t>
            </a:r>
          </a:p>
          <a:p>
            <a:pPr marL="629920" lvl="1" indent="-305435"/>
            <a:r>
              <a:rPr lang="en-US" sz="1800">
                <a:ea typeface="+mn-lt"/>
                <a:cs typeface="+mn-lt"/>
              </a:rPr>
              <a:t>Arrival music on Fridays (Mr. Oliver's Dance Party)</a:t>
            </a:r>
          </a:p>
          <a:p>
            <a:pPr marL="629920" lvl="1" indent="-305435"/>
            <a:r>
              <a:rPr lang="en-US" sz="1800">
                <a:ea typeface="+mn-lt"/>
                <a:cs typeface="+mn-lt"/>
              </a:rPr>
              <a:t>Red Tail Rallies</a:t>
            </a:r>
          </a:p>
          <a:p>
            <a:pPr marL="629920" lvl="1" indent="-305435"/>
            <a:r>
              <a:rPr lang="en-US" sz="1800">
                <a:ea typeface="+mn-lt"/>
                <a:cs typeface="+mn-lt"/>
              </a:rPr>
              <a:t>Trading Post comprised mainly of opportunities that built relational capacity between staff and students</a:t>
            </a:r>
          </a:p>
          <a:p>
            <a:pPr marL="629920" lvl="1" indent="-305435"/>
            <a:r>
              <a:rPr lang="en-US" sz="1800">
                <a:ea typeface="+mn-lt"/>
                <a:cs typeface="+mn-lt"/>
              </a:rPr>
              <a:t>Community Service Projects</a:t>
            </a:r>
          </a:p>
          <a:p>
            <a:pPr marL="629920" lvl="1" indent="-305435"/>
            <a:endParaRPr lang="en-US">
              <a:ea typeface="+mn-lt"/>
              <a:cs typeface="+mn-lt"/>
            </a:endParaRPr>
          </a:p>
          <a:p>
            <a:pPr marL="305435" indent="-305435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746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6">
            <a:extLst>
              <a:ext uri="{FF2B5EF4-FFF2-40B4-BE49-F238E27FC236}">
                <a16:creationId xmlns:a16="http://schemas.microsoft.com/office/drawing/2014/main" id="{EB9C50B0-2099-45D2-AA1C-538E1267B5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9" y="5089046"/>
            <a:ext cx="906851" cy="892474"/>
          </a:xfrm>
          <a:prstGeom prst="rect">
            <a:avLst/>
          </a:prstGeom>
        </p:spPr>
      </p:pic>
      <p:pic>
        <p:nvPicPr>
          <p:cNvPr id="9" name="Picture 6">
            <a:extLst>
              <a:ext uri="{FF2B5EF4-FFF2-40B4-BE49-F238E27FC236}">
                <a16:creationId xmlns:a16="http://schemas.microsoft.com/office/drawing/2014/main" id="{F0A291DF-2858-459F-B902-E367CC5B0D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9" y="3294432"/>
            <a:ext cx="906851" cy="89247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964501B-49C2-440C-9D62-477B588BBC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9" y="1954782"/>
            <a:ext cx="906851" cy="89247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666222A-813F-47C4-BAFC-68478B06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Strengths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193D4-C0AE-4357-B804-03D4564BA2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172" y="2281307"/>
            <a:ext cx="11029615" cy="446888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>
                <a:latin typeface="Calibri"/>
                <a:cs typeface="Calibri"/>
              </a:rPr>
              <a:t>        </a:t>
            </a:r>
            <a:r>
              <a:rPr lang="en-US" sz="1900" b="1">
                <a:latin typeface="Calibri"/>
                <a:cs typeface="Calibri"/>
              </a:rPr>
              <a:t>Development of Leadership Team</a:t>
            </a:r>
          </a:p>
          <a:p>
            <a:pPr marL="629920" lvl="1" indent="-305435"/>
            <a:r>
              <a:rPr lang="en-US" sz="1900"/>
              <a:t> Reviewed AVID coaching domains to develop school culture</a:t>
            </a:r>
          </a:p>
          <a:p>
            <a:pPr marL="629920" lvl="1" indent="-305435"/>
            <a:r>
              <a:rPr lang="en-US" sz="1900"/>
              <a:t> Discussed relational capacity for students and staff</a:t>
            </a:r>
          </a:p>
          <a:p>
            <a:pPr marL="0" indent="0">
              <a:buNone/>
            </a:pPr>
            <a:endParaRPr lang="en-US" sz="1900" b="1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US" sz="1900" b="1">
                <a:latin typeface="Calibri"/>
                <a:cs typeface="Calibri"/>
              </a:rPr>
              <a:t>        Student Success Center</a:t>
            </a:r>
            <a:endParaRPr lang="en-US" sz="1900"/>
          </a:p>
          <a:p>
            <a:pPr marL="629920" lvl="1" indent="-305435"/>
            <a:r>
              <a:rPr lang="en-US" sz="1900">
                <a:latin typeface="Calibri"/>
                <a:cs typeface="Calibri"/>
              </a:rPr>
              <a:t>Created and implemented the beginning of March</a:t>
            </a:r>
          </a:p>
          <a:p>
            <a:pPr marL="629920" lvl="1" indent="-305435"/>
            <a:r>
              <a:rPr lang="en-US" sz="1900">
                <a:latin typeface="Calibri"/>
                <a:cs typeface="Calibri"/>
              </a:rPr>
              <a:t>Focus on the zones of regulation</a:t>
            </a:r>
          </a:p>
          <a:p>
            <a:pPr marL="629920" lvl="1" indent="-305435"/>
            <a:r>
              <a:rPr lang="en-US" sz="1900">
                <a:latin typeface="Calibri"/>
                <a:cs typeface="Calibri"/>
              </a:rPr>
              <a:t>Created in response to student needs and staff feedback</a:t>
            </a:r>
          </a:p>
          <a:p>
            <a:pPr marL="305435" indent="-305435"/>
            <a:endParaRPr lang="en-US" sz="1900" b="1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US" sz="1900" b="1">
                <a:latin typeface="Calibri"/>
                <a:cs typeface="Calibri"/>
              </a:rPr>
              <a:t>        5 Essentials</a:t>
            </a:r>
            <a:endParaRPr lang="en-US" sz="1900">
              <a:latin typeface="Calibri"/>
              <a:cs typeface="Calibri"/>
            </a:endParaRPr>
          </a:p>
          <a:p>
            <a:pPr marL="629920" lvl="1" indent="-305435"/>
            <a:r>
              <a:rPr lang="en-US" sz="1900">
                <a:latin typeface="Calibri"/>
                <a:cs typeface="Calibri"/>
              </a:rPr>
              <a:t>Socialization</a:t>
            </a:r>
          </a:p>
          <a:p>
            <a:pPr marL="629920" lvl="1" indent="-305435"/>
            <a:r>
              <a:rPr lang="en-US" sz="1900">
                <a:latin typeface="Calibri"/>
                <a:cs typeface="Calibri"/>
              </a:rPr>
              <a:t>Collaborative Practices</a:t>
            </a:r>
          </a:p>
          <a:p>
            <a:pPr marL="629920" lvl="1" indent="-305435"/>
            <a:endParaRPr lang="en-US" sz="1800">
              <a:latin typeface="Calibri"/>
              <a:cs typeface="Calibri"/>
            </a:endParaRPr>
          </a:p>
          <a:p>
            <a:pPr marL="0" indent="0">
              <a:buNone/>
            </a:pPr>
            <a:endParaRPr lang="en-US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9749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69C13-47DC-4304-98D0-211929E45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Situation: </a:t>
            </a:r>
            <a:r>
              <a:rPr lang="en-US">
                <a:solidFill>
                  <a:srgbClr val="92D050"/>
                </a:solidFill>
              </a:rPr>
              <a:t>Building overall 2018-2019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02F13E-F543-4045-9A67-6C59BAE62894}"/>
              </a:ext>
            </a:extLst>
          </p:cNvPr>
          <p:cNvSpPr txBox="1"/>
          <p:nvPr/>
        </p:nvSpPr>
        <p:spPr>
          <a:xfrm>
            <a:off x="828136" y="2122099"/>
            <a:ext cx="10391954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2400">
                <a:latin typeface="Calibri"/>
                <a:cs typeface="Calibri"/>
              </a:rPr>
              <a:t>636 different students served </a:t>
            </a:r>
          </a:p>
          <a:p>
            <a:pPr marL="342900" indent="-34290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2400">
                <a:latin typeface="Calibri"/>
                <a:cs typeface="Calibri"/>
              </a:rPr>
              <a:t>Free/Reduced Lunch: ~67% (388 students or 15½ of the 27 classrooms)</a:t>
            </a:r>
          </a:p>
          <a:p>
            <a:pPr marL="342900" indent="-34290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2400">
                <a:latin typeface="Calibri"/>
                <a:cs typeface="Calibri"/>
              </a:rPr>
              <a:t>Ethnicity: 26% (151 students)</a:t>
            </a:r>
          </a:p>
          <a:p>
            <a:pPr marL="342900" indent="-34290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2400">
                <a:latin typeface="Calibri"/>
                <a:cs typeface="Calibri"/>
              </a:rPr>
              <a:t>Chronic Truancy: 13.5%  (86 students)</a:t>
            </a:r>
          </a:p>
          <a:p>
            <a:pPr marL="342900" indent="-34290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2400">
                <a:latin typeface="Calibri"/>
                <a:cs typeface="Calibri"/>
              </a:rPr>
              <a:t>Special Education: 16% (95 students)</a:t>
            </a:r>
          </a:p>
          <a:p>
            <a:pPr marL="342900" indent="-34290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2400">
                <a:latin typeface="Calibri"/>
                <a:cs typeface="Calibri"/>
              </a:rPr>
              <a:t>Certified Staff/Student Ratio: 12.7</a:t>
            </a:r>
          </a:p>
          <a:p>
            <a:pPr marL="342900" indent="-34290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2400">
                <a:latin typeface="Calibri"/>
                <a:cs typeface="Calibri"/>
              </a:rPr>
              <a:t>Average Class Size:  24</a:t>
            </a:r>
          </a:p>
          <a:p>
            <a:pPr marL="342900" indent="-34290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2400">
                <a:latin typeface="Calibri"/>
                <a:cs typeface="Calibri"/>
              </a:rPr>
              <a:t>Staffing Situation: </a:t>
            </a:r>
            <a:r>
              <a:rPr lang="en-US" sz="2400">
                <a:latin typeface="Calibri"/>
                <a:ea typeface="+mn-lt"/>
                <a:cs typeface="+mn-lt"/>
              </a:rPr>
              <a:t> SAMs were not able to work in roles for which they applied and were originally hired, 2 teachers on remediation plans, 2 mid-year teacher resignations, 1 teacher on a professional support plan, full-time interventionist position was filled with a 120-day retiree, 3 staff members took FMLA leave, 18 of the full-time staff members (42%) were </a:t>
            </a:r>
            <a:r>
              <a:rPr lang="en-US" sz="2400">
                <a:latin typeface="Calibri"/>
                <a:cs typeface="Calibri"/>
              </a:rPr>
              <a:t>non-tenured.</a:t>
            </a:r>
          </a:p>
        </p:txBody>
      </p:sp>
    </p:spTree>
    <p:extLst>
      <p:ext uri="{BB962C8B-B14F-4D97-AF65-F5344CB8AC3E}">
        <p14:creationId xmlns:p14="http://schemas.microsoft.com/office/powerpoint/2010/main" val="498496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63620-C3FF-4879-9D7E-B9C05843D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Student growth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66C3E-91B9-4F0E-85FF-B2B47B4F5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042" y="1591024"/>
            <a:ext cx="11029615" cy="3678303"/>
          </a:xfrm>
        </p:spPr>
        <p:txBody>
          <a:bodyPr/>
          <a:lstStyle/>
          <a:p>
            <a:pPr marL="305435" indent="-305435">
              <a:buFont typeface="Wingdings" panose="05020102010507070707" pitchFamily="18" charset="2"/>
              <a:buChar char="§"/>
            </a:pPr>
            <a:r>
              <a:rPr lang="en-US" sz="2800">
                <a:latin typeface="Calibri"/>
                <a:cs typeface="Calibri"/>
              </a:rPr>
              <a:t>Student Goals: 789 goals met/912 total goals = 86%             </a:t>
            </a:r>
            <a:endParaRPr lang="en-US" sz="2800">
              <a:latin typeface="Gill Sans MT" panose="020B0502020104020203"/>
              <a:cs typeface="Calibri"/>
            </a:endParaRPr>
          </a:p>
          <a:p>
            <a:pPr marL="305435" indent="-305435">
              <a:buFont typeface="Wingdings" panose="05020102010507070707" pitchFamily="18" charset="2"/>
              <a:buChar char="§"/>
            </a:pPr>
            <a:r>
              <a:rPr lang="en-US" sz="2800">
                <a:latin typeface="Calibri"/>
                <a:cs typeface="Calibri"/>
              </a:rPr>
              <a:t>Average Teacher SLO met Objectives:  45/46 SLO goals met = 97%</a:t>
            </a:r>
            <a:endParaRPr lang="en-US" sz="2800">
              <a:latin typeface="Gill Sans MT" panose="020B0502020104020203"/>
              <a:cs typeface="Calibri"/>
            </a:endParaRPr>
          </a:p>
          <a:p>
            <a:pPr marL="305435" indent="-305435">
              <a:buFont typeface="Wingdings" panose="05020102010507070707" pitchFamily="18" charset="2"/>
              <a:buChar char="§"/>
            </a:pPr>
            <a:r>
              <a:rPr lang="en-US" sz="2800">
                <a:latin typeface="Calibri"/>
                <a:cs typeface="Calibri"/>
              </a:rPr>
              <a:t>Number of Student Referrals for the 18-19 School Year: 1550</a:t>
            </a:r>
          </a:p>
          <a:p>
            <a:pPr marL="305435" indent="-305435">
              <a:buFont typeface="Wingdings" panose="05020102010507070707" pitchFamily="18" charset="2"/>
              <a:buChar char="§"/>
            </a:pPr>
            <a:r>
              <a:rPr lang="en-US" sz="2800">
                <a:latin typeface="Calibri"/>
                <a:cs typeface="Calibri"/>
              </a:rPr>
              <a:t>Overall Attendance for the 18-19 School Year: 92%</a:t>
            </a:r>
          </a:p>
        </p:txBody>
      </p:sp>
    </p:spTree>
    <p:extLst>
      <p:ext uri="{BB962C8B-B14F-4D97-AF65-F5344CB8AC3E}">
        <p14:creationId xmlns:p14="http://schemas.microsoft.com/office/powerpoint/2010/main" val="1707444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60D2C-F6C8-45A9-9D42-2292DFE6B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Areas to improve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C06AD-1199-4380-8D3F-963749452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418" y="1260345"/>
            <a:ext cx="11029615" cy="3678303"/>
          </a:xfrm>
        </p:spPr>
        <p:txBody>
          <a:bodyPr/>
          <a:lstStyle/>
          <a:p>
            <a:pPr marL="305435" indent="-305435"/>
            <a:r>
              <a:rPr lang="en-US" sz="2400">
                <a:latin typeface="Calibri"/>
                <a:cs typeface="Calibri"/>
              </a:rPr>
              <a:t>Increase student achievement in ELA and Math for college and career readiness</a:t>
            </a:r>
          </a:p>
          <a:p>
            <a:pPr marL="305435" indent="-305435"/>
            <a:r>
              <a:rPr lang="en-US" sz="2400">
                <a:latin typeface="Calibri"/>
                <a:cs typeface="Calibri"/>
              </a:rPr>
              <a:t>Continue to broaden Social Emotional Support System</a:t>
            </a:r>
          </a:p>
          <a:p>
            <a:pPr marL="305435" indent="-305435"/>
            <a:r>
              <a:rPr lang="en-US" sz="2400">
                <a:latin typeface="Calibri"/>
                <a:ea typeface="+mn-lt"/>
                <a:cs typeface="+mn-lt"/>
              </a:rPr>
              <a:t>Deepen relationships: Students, Colleagues, and Families</a:t>
            </a:r>
            <a:endParaRPr lang="en-US"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51648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F1177-8848-436E-8582-C45F433C6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Situation:  </a:t>
            </a:r>
            <a:r>
              <a:rPr lang="en-US">
                <a:solidFill>
                  <a:srgbClr val="92D050"/>
                </a:solidFill>
              </a:rPr>
              <a:t>Academic IAR - ELA 2018-2019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D1417F8C-780D-4260-AF06-F5A0565DA9F6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581025" y="2181225"/>
          <a:ext cx="11029946" cy="25587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2042">
                  <a:extLst>
                    <a:ext uri="{9D8B030D-6E8A-4147-A177-3AD203B41FA5}">
                      <a16:colId xmlns:a16="http://schemas.microsoft.com/office/drawing/2014/main" val="184853241"/>
                    </a:ext>
                  </a:extLst>
                </a:gridCol>
                <a:gridCol w="1324043">
                  <a:extLst>
                    <a:ext uri="{9D8B030D-6E8A-4147-A177-3AD203B41FA5}">
                      <a16:colId xmlns:a16="http://schemas.microsoft.com/office/drawing/2014/main" val="289378740"/>
                    </a:ext>
                  </a:extLst>
                </a:gridCol>
                <a:gridCol w="652460">
                  <a:extLst>
                    <a:ext uri="{9D8B030D-6E8A-4147-A177-3AD203B41FA5}">
                      <a16:colId xmlns:a16="http://schemas.microsoft.com/office/drawing/2014/main" val="3565474283"/>
                    </a:ext>
                  </a:extLst>
                </a:gridCol>
                <a:gridCol w="962941">
                  <a:extLst>
                    <a:ext uri="{9D8B030D-6E8A-4147-A177-3AD203B41FA5}">
                      <a16:colId xmlns:a16="http://schemas.microsoft.com/office/drawing/2014/main" val="2307509166"/>
                    </a:ext>
                  </a:extLst>
                </a:gridCol>
                <a:gridCol w="652460">
                  <a:extLst>
                    <a:ext uri="{9D8B030D-6E8A-4147-A177-3AD203B41FA5}">
                      <a16:colId xmlns:a16="http://schemas.microsoft.com/office/drawing/2014/main" val="3043390762"/>
                    </a:ext>
                  </a:extLst>
                </a:gridCol>
                <a:gridCol w="1061935">
                  <a:extLst>
                    <a:ext uri="{9D8B030D-6E8A-4147-A177-3AD203B41FA5}">
                      <a16:colId xmlns:a16="http://schemas.microsoft.com/office/drawing/2014/main" val="1023421362"/>
                    </a:ext>
                  </a:extLst>
                </a:gridCol>
                <a:gridCol w="769452">
                  <a:extLst>
                    <a:ext uri="{9D8B030D-6E8A-4147-A177-3AD203B41FA5}">
                      <a16:colId xmlns:a16="http://schemas.microsoft.com/office/drawing/2014/main" val="284284684"/>
                    </a:ext>
                  </a:extLst>
                </a:gridCol>
                <a:gridCol w="983189">
                  <a:extLst>
                    <a:ext uri="{9D8B030D-6E8A-4147-A177-3AD203B41FA5}">
                      <a16:colId xmlns:a16="http://schemas.microsoft.com/office/drawing/2014/main" val="68414409"/>
                    </a:ext>
                  </a:extLst>
                </a:gridCol>
                <a:gridCol w="652460">
                  <a:extLst>
                    <a:ext uri="{9D8B030D-6E8A-4147-A177-3AD203B41FA5}">
                      <a16:colId xmlns:a16="http://schemas.microsoft.com/office/drawing/2014/main" val="2597061123"/>
                    </a:ext>
                  </a:extLst>
                </a:gridCol>
                <a:gridCol w="1061935">
                  <a:extLst>
                    <a:ext uri="{9D8B030D-6E8A-4147-A177-3AD203B41FA5}">
                      <a16:colId xmlns:a16="http://schemas.microsoft.com/office/drawing/2014/main" val="2807979655"/>
                    </a:ext>
                  </a:extLst>
                </a:gridCol>
                <a:gridCol w="652460">
                  <a:extLst>
                    <a:ext uri="{9D8B030D-6E8A-4147-A177-3AD203B41FA5}">
                      <a16:colId xmlns:a16="http://schemas.microsoft.com/office/drawing/2014/main" val="2640952512"/>
                    </a:ext>
                  </a:extLst>
                </a:gridCol>
                <a:gridCol w="914569">
                  <a:extLst>
                    <a:ext uri="{9D8B030D-6E8A-4147-A177-3AD203B41FA5}">
                      <a16:colId xmlns:a16="http://schemas.microsoft.com/office/drawing/2014/main" val="2964587999"/>
                    </a:ext>
                  </a:extLst>
                </a:gridCol>
              </a:tblGrid>
              <a:tr h="13885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ELA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Student Count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Level 1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Did not Meet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Level 2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Partially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Met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Level 3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Approached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>
                        <a:effectLst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Level 4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Met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>
                        <a:effectLst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Level 5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Exceeded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>
                        <a:effectLst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49442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03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95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29.5%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15.8%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27.4%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22.1%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5.3%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510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04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102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20.6%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21.6%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19.6%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29.4%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8.8%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93883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05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103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19.4%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20.4%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36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35.0%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24.3%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1.0%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53331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Total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300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69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23.0%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58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19.3%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82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27.3%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76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25.3%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</a:rPr>
                        <a:t>5.0%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2897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049847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as_Teacher_Only_SectionGroup xmlns="f06c5ff6-36e3-4eb2-ad11-9fcd78bb7e11" xsi:nil="true"/>
    <FolderType xmlns="f06c5ff6-36e3-4eb2-ad11-9fcd78bb7e11" xsi:nil="true"/>
    <Teachers xmlns="f06c5ff6-36e3-4eb2-ad11-9fcd78bb7e11">
      <UserInfo>
        <DisplayName/>
        <AccountId xsi:nil="true"/>
        <AccountType/>
      </UserInfo>
    </Teachers>
    <TeamsChannelId xmlns="f06c5ff6-36e3-4eb2-ad11-9fcd78bb7e11" xsi:nil="true"/>
    <Math_Settings xmlns="f06c5ff6-36e3-4eb2-ad11-9fcd78bb7e11" xsi:nil="true"/>
    <Invited_Teachers xmlns="f06c5ff6-36e3-4eb2-ad11-9fcd78bb7e11" xsi:nil="true"/>
    <Invited_Students xmlns="f06c5ff6-36e3-4eb2-ad11-9fcd78bb7e11" xsi:nil="true"/>
    <DefaultSectionNames xmlns="f06c5ff6-36e3-4eb2-ad11-9fcd78bb7e11" xsi:nil="true"/>
    <Is_Collaboration_Space_Locked xmlns="f06c5ff6-36e3-4eb2-ad11-9fcd78bb7e11" xsi:nil="true"/>
    <Owner xmlns="f06c5ff6-36e3-4eb2-ad11-9fcd78bb7e11">
      <UserInfo>
        <DisplayName/>
        <AccountId xsi:nil="true"/>
        <AccountType/>
      </UserInfo>
    </Owner>
    <Students xmlns="f06c5ff6-36e3-4eb2-ad11-9fcd78bb7e11">
      <UserInfo>
        <DisplayName/>
        <AccountId xsi:nil="true"/>
        <AccountType/>
      </UserInfo>
    </Students>
    <NotebookType xmlns="f06c5ff6-36e3-4eb2-ad11-9fcd78bb7e11" xsi:nil="true"/>
    <CultureName xmlns="f06c5ff6-36e3-4eb2-ad11-9fcd78bb7e11" xsi:nil="true"/>
    <Student_Groups xmlns="f06c5ff6-36e3-4eb2-ad11-9fcd78bb7e11">
      <UserInfo>
        <DisplayName/>
        <AccountId xsi:nil="true"/>
        <AccountType/>
      </UserInfo>
    </Student_Groups>
    <LMS_Mappings xmlns="f06c5ff6-36e3-4eb2-ad11-9fcd78bb7e11" xsi:nil="true"/>
    <IsNotebookLocked xmlns="f06c5ff6-36e3-4eb2-ad11-9fcd78bb7e11" xsi:nil="true"/>
    <Templates xmlns="f06c5ff6-36e3-4eb2-ad11-9fcd78bb7e11" xsi:nil="true"/>
    <Self_Registration_Enabled xmlns="f06c5ff6-36e3-4eb2-ad11-9fcd78bb7e11" xsi:nil="true"/>
    <Distribution_Groups xmlns="f06c5ff6-36e3-4eb2-ad11-9fcd78bb7e11" xsi:nil="true"/>
    <AppVersion xmlns="f06c5ff6-36e3-4eb2-ad11-9fcd78bb7e1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1F5B633C94AA4586ACA5963A6AA9CB" ma:contentTypeVersion="34" ma:contentTypeDescription="Create a new document." ma:contentTypeScope="" ma:versionID="beb3bfafcb7b46a985a192f092f015d1">
  <xsd:schema xmlns:xsd="http://www.w3.org/2001/XMLSchema" xmlns:xs="http://www.w3.org/2001/XMLSchema" xmlns:p="http://schemas.microsoft.com/office/2006/metadata/properties" xmlns:ns3="eaf5836d-9a0d-455a-845a-f1c70d68c7ec" xmlns:ns4="f06c5ff6-36e3-4eb2-ad11-9fcd78bb7e11" targetNamespace="http://schemas.microsoft.com/office/2006/metadata/properties" ma:root="true" ma:fieldsID="e354e74e8a49dbe80a6c557d1c235ced" ns3:_="" ns4:_="">
    <xsd:import namespace="eaf5836d-9a0d-455a-845a-f1c70d68c7ec"/>
    <xsd:import namespace="f06c5ff6-36e3-4eb2-ad11-9fcd78bb7e1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EventHashCode" minOccurs="0"/>
                <xsd:element ref="ns4:MediaServiceGenerationTime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NotebookType" minOccurs="0"/>
                <xsd:element ref="ns4:FolderType" minOccurs="0"/>
                <xsd:element ref="ns4:CultureName" minOccurs="0"/>
                <xsd:element ref="ns4:AppVersion" minOccurs="0"/>
                <xsd:element ref="ns4:TeamsChannelId" minOccurs="0"/>
                <xsd:element ref="ns4:Owner" minOccurs="0"/>
                <xsd:element ref="ns4:Math_Settings" minOccurs="0"/>
                <xsd:element ref="ns4:DefaultSectionNames" minOccurs="0"/>
                <xsd:element ref="ns4:Templates" minOccurs="0"/>
                <xsd:element ref="ns4:Teachers" minOccurs="0"/>
                <xsd:element ref="ns4:Students" minOccurs="0"/>
                <xsd:element ref="ns4:Student_Groups" minOccurs="0"/>
                <xsd:element ref="ns4:Distribution_Groups" minOccurs="0"/>
                <xsd:element ref="ns4:LMS_Mapping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IsNotebookLock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f5836d-9a0d-455a-845a-f1c70d68c7e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internalName="SharingHintHash" ma:readOnly="true">
      <xsd:simpleType>
        <xsd:restriction base="dms:Text"/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6c5ff6-36e3-4eb2-ad11-9fcd78bb7e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otebookType" ma:index="22" nillable="true" ma:displayName="Notebook Type" ma:internalName="NotebookType">
      <xsd:simpleType>
        <xsd:restriction base="dms:Text"/>
      </xsd:simpleType>
    </xsd:element>
    <xsd:element name="FolderType" ma:index="23" nillable="true" ma:displayName="Folder Type" ma:internalName="FolderType">
      <xsd:simpleType>
        <xsd:restriction base="dms:Text"/>
      </xsd:simpleType>
    </xsd:element>
    <xsd:element name="CultureName" ma:index="24" nillable="true" ma:displayName="Culture Name" ma:internalName="CultureName">
      <xsd:simpleType>
        <xsd:restriction base="dms:Text"/>
      </xsd:simpleType>
    </xsd:element>
    <xsd:element name="AppVersion" ma:index="25" nillable="true" ma:displayName="App Version" ma:internalName="AppVersion">
      <xsd:simpleType>
        <xsd:restriction base="dms:Text"/>
      </xsd:simpleType>
    </xsd:element>
    <xsd:element name="TeamsChannelId" ma:index="26" nillable="true" ma:displayName="Teams Channel Id" ma:internalName="TeamsChannelId">
      <xsd:simpleType>
        <xsd:restriction base="dms:Text"/>
      </xsd:simpleType>
    </xsd:element>
    <xsd:element name="Owner" ma:index="27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8" nillable="true" ma:displayName="Math Settings" ma:internalName="Math_Settings">
      <xsd:simpleType>
        <xsd:restriction base="dms:Text"/>
      </xsd:simpleType>
    </xsd:element>
    <xsd:element name="DefaultSectionNames" ma:index="29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30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31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32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3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4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5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6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7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8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9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40" nillable="true" ma:displayName="Is Collaboration Space Locked" ma:internalName="Is_Collaboration_Space_Locked">
      <xsd:simpleType>
        <xsd:restriction base="dms:Boolean"/>
      </xsd:simpleType>
    </xsd:element>
    <xsd:element name="IsNotebookLocked" ma:index="41" nillable="true" ma:displayName="Is Notebook Locked" ma:internalName="IsNotebookLocked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B7E8C2B-49C3-40BA-8378-E6D28E92AB14}">
  <ds:schemaRefs>
    <ds:schemaRef ds:uri="http://purl.org/dc/elements/1.1/"/>
    <ds:schemaRef ds:uri="http://schemas.microsoft.com/office/2006/metadata/properties"/>
    <ds:schemaRef ds:uri="eaf5836d-9a0d-455a-845a-f1c70d68c7ec"/>
    <ds:schemaRef ds:uri="http://purl.org/dc/terms/"/>
    <ds:schemaRef ds:uri="f06c5ff6-36e3-4eb2-ad11-9fcd78bb7e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8A5A7DA-94D2-46E8-9B15-06D41199062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B93D66-46FC-4345-9D4E-1667DB0DB9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af5836d-9a0d-455a-845a-f1c70d68c7ec"/>
    <ds:schemaRef ds:uri="f06c5ff6-36e3-4eb2-ad11-9fcd78bb7e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462</Words>
  <Application>Microsoft Office PowerPoint</Application>
  <PresentationFormat>Widescreen</PresentationFormat>
  <Paragraphs>346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Calibri</vt:lpstr>
      <vt:lpstr>Gill Sans MT</vt:lpstr>
      <vt:lpstr>Wingdings</vt:lpstr>
      <vt:lpstr>Wingdings 2</vt:lpstr>
      <vt:lpstr>Dividend</vt:lpstr>
      <vt:lpstr>Colonel George J. Iles Elementary School school improvement  </vt:lpstr>
      <vt:lpstr>mission</vt:lpstr>
      <vt:lpstr>strengths</vt:lpstr>
      <vt:lpstr>Strengths Continued</vt:lpstr>
      <vt:lpstr>Strengths Continued</vt:lpstr>
      <vt:lpstr>Situation: Building overall 2018-2019</vt:lpstr>
      <vt:lpstr>Student growth</vt:lpstr>
      <vt:lpstr>Areas to improve</vt:lpstr>
      <vt:lpstr>Situation:  Academic IAR - ELA 2018-2019</vt:lpstr>
      <vt:lpstr>Situation:  Academic MAP - ela 2018-2019</vt:lpstr>
      <vt:lpstr>Situation:  academic IAR - MAth 2018-2019</vt:lpstr>
      <vt:lpstr>Situation:  academic Map - math 2018-2019</vt:lpstr>
      <vt:lpstr>Goal</vt:lpstr>
      <vt:lpstr>Situation:  SEL</vt:lpstr>
      <vt:lpstr>goals</vt:lpstr>
      <vt:lpstr>Hot rocks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Colonel George J. Iles Elementary School school improvement</dc:title>
  <dc:creator>Maynard, Erica</dc:creator>
  <cp:lastModifiedBy>Cook, Patricia</cp:lastModifiedBy>
  <cp:revision>2</cp:revision>
  <dcterms:created xsi:type="dcterms:W3CDTF">2019-09-03T20:08:02Z</dcterms:created>
  <dcterms:modified xsi:type="dcterms:W3CDTF">2019-09-03T20:23:36Z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0x010100D71F5B633C94AA4586ACA5963A6AA9CB</vt:lpwstr>
  </property>
</Properties>
</file>