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95" r:id="rId5"/>
    <p:sldId id="321" r:id="rId6"/>
    <p:sldId id="1117" r:id="rId7"/>
    <p:sldId id="1137" r:id="rId8"/>
    <p:sldId id="1130" r:id="rId9"/>
    <p:sldId id="1118" r:id="rId10"/>
    <p:sldId id="1115" r:id="rId11"/>
    <p:sldId id="1131" r:id="rId12"/>
    <p:sldId id="1119" r:id="rId13"/>
    <p:sldId id="1116" r:id="rId14"/>
    <p:sldId id="1132" r:id="rId15"/>
    <p:sldId id="113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7AC36-32C3-40E2-B994-34F52F1C6F30}" type="datetimeFigureOut">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7D9B0-F961-4A91-8CCE-8C10A8BD9B80}" type="slidenum">
              <a:t>‹#›</a:t>
            </a:fld>
            <a:endParaRPr lang="en-US"/>
          </a:p>
        </p:txBody>
      </p:sp>
    </p:spTree>
    <p:extLst>
      <p:ext uri="{BB962C8B-B14F-4D97-AF65-F5344CB8AC3E}">
        <p14:creationId xmlns:p14="http://schemas.microsoft.com/office/powerpoint/2010/main" val="425855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F5CD-ADB4-1946-E8D1-8D659B5516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9CAC83-1B43-0CA9-FF50-A731823C2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5D686F-7232-C5DE-137F-A7E800713892}"/>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BC24B99E-BA67-3E96-A218-B0934BF9F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B8996-2571-BC44-736B-7EB537B9B1A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05968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EBCB-CA7B-853D-25CE-FD1EDFACD1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6CBFC7-E809-8C78-1923-1AA06C122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2F43A-24D9-BDB1-9511-6B3B310504F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662D18F-D09C-DE3E-F62F-43B01D1D4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C347E-2574-791E-0A33-B3F7CCF36F5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04790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1EFD0-81E6-4695-285F-E87EDB1E7A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90E8AF-A37F-BE52-658C-B25BA97B2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6B3B9-6F2A-3903-AA43-D9DF9DBA2F3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1BB00744-79EC-45CB-B689-BFCCA5D5F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C930D-A058-BB84-FDCB-60A3F24E2182}"/>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125979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4D3-C213-388F-8299-F62A93617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882DC-3930-6971-5DFF-1BC8B89C90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452F2-6A46-2EE0-4543-4D36427B0BF7}"/>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1DE9F1B-B3E6-3488-3FFD-27E345155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76FB6-CA22-BAE2-A28C-F27BA6FB077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824069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AEE9-0A60-2C32-29B5-36A7B5814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FFE34-60FC-66C2-B982-81A33A6E21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BF8DCE-7AFA-D066-8283-58A6F098503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32CD88A8-1ECA-494E-D29E-B6EC87C11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2BE7-B0BB-9302-18A8-9029DB02D08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16577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3C9-4CD9-6076-1FAC-6CF2EDE2E2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28343-4FC7-3967-2A3F-D97154BB0E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AE1F8A-072D-2E6F-7705-891EF6FC3E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BF9387-6667-58E4-246E-9C07F23B946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3A44B18E-96F0-4E66-9521-D4252CE74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702541-4F67-CFA4-F1AA-D15B8F54094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60865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F5CF-3FCA-537D-0E29-AE6D5AB528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194C-BC1B-8E72-A660-A69BB7584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E4FA7A-035F-275C-A527-CB15EF066D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E6C8FA-2775-A62E-99F9-7EA05DA16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13445-44F7-09A6-63C0-F705E3C6B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4DADE5-3605-E35E-B055-500781EDE814}"/>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8" name="Footer Placeholder 7">
            <a:extLst>
              <a:ext uri="{FF2B5EF4-FFF2-40B4-BE49-F238E27FC236}">
                <a16:creationId xmlns:a16="http://schemas.microsoft.com/office/drawing/2014/main" id="{B75E227B-1BBF-F43D-3711-BA67338DE2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B0C14-CD2B-4EA0-3C3F-80200E447993}"/>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49602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1F3A-0897-6DA4-C9CD-4741A5DDEA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34BB7-0780-3206-52CF-AB06FBE03C96}"/>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4" name="Footer Placeholder 3">
            <a:extLst>
              <a:ext uri="{FF2B5EF4-FFF2-40B4-BE49-F238E27FC236}">
                <a16:creationId xmlns:a16="http://schemas.microsoft.com/office/drawing/2014/main" id="{FDEDC71C-6034-BFBE-5FC1-B8D30043C1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227B77-CB03-12F1-3547-C1B1D2E3142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80843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3E8E5E-A8AE-40CC-7077-4A1138E1E70A}"/>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3" name="Footer Placeholder 2">
            <a:extLst>
              <a:ext uri="{FF2B5EF4-FFF2-40B4-BE49-F238E27FC236}">
                <a16:creationId xmlns:a16="http://schemas.microsoft.com/office/drawing/2014/main" id="{DDFE7115-D66F-E911-6BB7-E321A550B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661D9C-03B4-B9A1-366F-729A1074C42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159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6670-D986-9B0A-856F-62E48CA00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DD0B1-7094-7A80-F8C0-467F3BD50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AD4480-E3F6-E8B5-3B21-3982E6BE7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46F80-F925-C402-AD74-6BAB79513E31}"/>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638589DE-4723-7E14-752D-4990581F9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96459-70D9-7BE4-96CF-105B5BF38FF6}"/>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5556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0232D-9CBA-EA52-E821-BDBFF7E54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6E2B8A-C60E-6CBA-C212-0416A9780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D2ABE-4651-2F61-2124-3E7173AF4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C8F45F-5DF6-12E6-5E61-5929A6FC3029}"/>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A8DCEA88-3348-9EBC-41A4-EC2FCBBB00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797E6A-9ED5-2976-EA62-7D39A0ACBCC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73182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432A9E-DD84-647F-2EC4-714703FBBF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E40A41-8CF6-B4EF-FC37-8D1164CA34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96247-D9D5-47BD-3E8D-5C31DB3B8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9BACDE41-E866-9C80-396C-3522EC9F4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032DA78-9CA1-2B85-E3B3-26A0CA96A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05B1C7-026C-4265-AA20-16A172FDB7C9}" type="slidenum">
              <a:rPr lang="en-US" smtClean="0"/>
              <a:t>‹#›</a:t>
            </a:fld>
            <a:endParaRPr lang="en-US"/>
          </a:p>
        </p:txBody>
      </p:sp>
    </p:spTree>
    <p:extLst>
      <p:ext uri="{BB962C8B-B14F-4D97-AF65-F5344CB8AC3E}">
        <p14:creationId xmlns:p14="http://schemas.microsoft.com/office/powerpoint/2010/main" val="2600477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Picture 3" descr="A diagram of a company&#10;&#10;Description automatically generated">
            <a:extLst>
              <a:ext uri="{FF2B5EF4-FFF2-40B4-BE49-F238E27FC236}">
                <a16:creationId xmlns:a16="http://schemas.microsoft.com/office/drawing/2014/main" id="{8F14B55C-F2EE-CC9B-E39A-DBC2D98A7026}"/>
              </a:ext>
            </a:extLst>
          </p:cNvPr>
          <p:cNvPicPr>
            <a:picLocks noChangeAspect="1"/>
          </p:cNvPicPr>
          <p:nvPr/>
        </p:nvPicPr>
        <p:blipFill>
          <a:blip r:embed="rId2"/>
          <a:stretch>
            <a:fillRect/>
          </a:stretch>
        </p:blipFill>
        <p:spPr>
          <a:xfrm>
            <a:off x="1658470" y="0"/>
            <a:ext cx="8875058" cy="6858000"/>
          </a:xfrm>
          <a:prstGeom prst="rect">
            <a:avLst/>
          </a:prstGeom>
        </p:spPr>
      </p:pic>
    </p:spTree>
    <p:extLst>
      <p:ext uri="{BB962C8B-B14F-4D97-AF65-F5344CB8AC3E}">
        <p14:creationId xmlns:p14="http://schemas.microsoft.com/office/powerpoint/2010/main" val="1832259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853682652"/>
              </p:ext>
            </p:extLst>
          </p:nvPr>
        </p:nvGraphicFramePr>
        <p:xfrm>
          <a:off x="210312" y="201168"/>
          <a:ext cx="11837665" cy="6513299"/>
        </p:xfrm>
        <a:graphic>
          <a:graphicData uri="http://schemas.openxmlformats.org/drawingml/2006/table">
            <a:tbl>
              <a:tblPr firstRow="1" bandRow="1">
                <a:tableStyleId>{073A0DAA-6AF3-43AB-8588-CEC1D06C72B9}</a:tableStyleId>
              </a:tblPr>
              <a:tblGrid>
                <a:gridCol w="2367279">
                  <a:extLst>
                    <a:ext uri="{9D8B030D-6E8A-4147-A177-3AD203B41FA5}">
                      <a16:colId xmlns:a16="http://schemas.microsoft.com/office/drawing/2014/main" val="1776901933"/>
                    </a:ext>
                  </a:extLst>
                </a:gridCol>
                <a:gridCol w="593090">
                  <a:extLst>
                    <a:ext uri="{9D8B030D-6E8A-4147-A177-3AD203B41FA5}">
                      <a16:colId xmlns:a16="http://schemas.microsoft.com/office/drawing/2014/main" val="3628722170"/>
                    </a:ext>
                  </a:extLst>
                </a:gridCol>
                <a:gridCol w="2956558">
                  <a:extLst>
                    <a:ext uri="{9D8B030D-6E8A-4147-A177-3AD203B41FA5}">
                      <a16:colId xmlns:a16="http://schemas.microsoft.com/office/drawing/2014/main" val="1659622259"/>
                    </a:ext>
                  </a:extLst>
                </a:gridCol>
                <a:gridCol w="2960369">
                  <a:extLst>
                    <a:ext uri="{9D8B030D-6E8A-4147-A177-3AD203B41FA5}">
                      <a16:colId xmlns:a16="http://schemas.microsoft.com/office/drawing/2014/main" val="4146857887"/>
                    </a:ext>
                  </a:extLst>
                </a:gridCol>
                <a:gridCol w="336042">
                  <a:extLst>
                    <a:ext uri="{9D8B030D-6E8A-4147-A177-3AD203B41FA5}">
                      <a16:colId xmlns:a16="http://schemas.microsoft.com/office/drawing/2014/main" val="2178132941"/>
                    </a:ext>
                  </a:extLst>
                </a:gridCol>
                <a:gridCol w="2624327">
                  <a:extLst>
                    <a:ext uri="{9D8B030D-6E8A-4147-A177-3AD203B41FA5}">
                      <a16:colId xmlns:a16="http://schemas.microsoft.com/office/drawing/2014/main" val="1874351673"/>
                    </a:ext>
                  </a:extLst>
                </a:gridCol>
              </a:tblGrid>
              <a:tr h="411480">
                <a:tc gridSpan="6">
                  <a:txBody>
                    <a:bodyPr/>
                    <a:lstStyle/>
                    <a:p>
                      <a:pPr algn="ctr"/>
                      <a:r>
                        <a:rPr lang="en-US"/>
                        <a:t>ELEMENTARY K-5 --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265176">
                <a:tc gridSpan="6">
                  <a:txBody>
                    <a:bodyPr/>
                    <a:lstStyle/>
                    <a:p>
                      <a:r>
                        <a:rPr lang="en-US" sz="1600">
                          <a:solidFill>
                            <a:schemeClr val="bg1">
                              <a:lumMod val="95000"/>
                            </a:schemeClr>
                          </a:solidFill>
                        </a:rPr>
                        <a:t>Q COMMITMENT GOAL 3: ENGAGING AND COLLABORATIVE PARTNERSHIPS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rgbClr val="0000FF"/>
                    </a:solidFill>
                  </a:tcPr>
                </a:tc>
                <a:extLst>
                  <a:ext uri="{0D108BD9-81ED-4DB2-BD59-A6C34878D82A}">
                    <a16:rowId xmlns:a16="http://schemas.microsoft.com/office/drawing/2014/main" val="1906123596"/>
                  </a:ext>
                </a:extLst>
              </a:tr>
              <a:tr h="1137920">
                <a:tc>
                  <a:txBody>
                    <a:bodyPr/>
                    <a:lstStyle/>
                    <a:p>
                      <a:pPr lvl="0">
                        <a:buNone/>
                      </a:pPr>
                      <a:r>
                        <a:rPr lang="en-US" sz="1200"/>
                        <a:t>STUDENT ATTENDANCE</a:t>
                      </a:r>
                      <a:endParaRPr lang="en-US"/>
                    </a:p>
                  </a:txBody>
                  <a:tcPr anchor="ctr"/>
                </a:tc>
                <a:tc gridSpan="4">
                  <a:txBody>
                    <a:bodyPr/>
                    <a:lstStyle/>
                    <a:p>
                      <a:pPr lvl="0">
                        <a:buNone/>
                      </a:pPr>
                      <a:r>
                        <a:rPr lang="en-US" sz="1200"/>
                        <a:t>BY June 1, 2025, 80% of QPS students will be on track in school attendance </a:t>
                      </a:r>
                      <a:r>
                        <a:rPr lang="en-US" sz="1200" i="1"/>
                        <a:t>(on track = attending school 90% of time or more)</a:t>
                      </a:r>
                      <a:br>
                        <a:rPr lang="en-US" sz="1200" i="1"/>
                      </a:br>
                      <a:endParaRPr lang="en-US" i="1"/>
                    </a:p>
                    <a:p>
                      <a:pPr lvl="0">
                        <a:buNone/>
                      </a:pPr>
                      <a:r>
                        <a:rPr lang="en-US" sz="1000" i="1"/>
                        <a:t>*2023-2024 students on track in school attendance= 71%</a:t>
                      </a:r>
                    </a:p>
                    <a:p>
                      <a:pPr lvl="0">
                        <a:buNone/>
                      </a:pPr>
                      <a:endParaRPr lang="en-US" sz="1000" i="1"/>
                    </a:p>
                    <a:p>
                      <a:pPr lvl="0">
                        <a:buNone/>
                      </a:pPr>
                      <a:r>
                        <a:rPr lang="en-US" sz="1000" i="1"/>
                        <a:t>Baldwin (78%); Denman (79%); Iles (80%); Lincoln Douglas (74%); (Rooney (80%)</a:t>
                      </a:r>
                      <a:endParaRPr lang="en-US" sz="1000" i="0"/>
                    </a:p>
                    <a:p>
                      <a:pPr lvl="0">
                        <a:buNone/>
                      </a:pPr>
                      <a:endParaRPr lang="en-US" sz="1000" i="1"/>
                    </a:p>
                    <a:p>
                      <a:pPr lvl="0">
                        <a:buNone/>
                      </a:pPr>
                      <a:endParaRPr lang="en-US" sz="1000" i="1"/>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721360">
                <a:tc>
                  <a:txBody>
                    <a:bodyPr/>
                    <a:lstStyle/>
                    <a:p>
                      <a:pPr lvl="0">
                        <a:buNone/>
                      </a:pPr>
                      <a:r>
                        <a:rPr lang="en-US" sz="1200"/>
                        <a:t>PARENT/ FAMILY/ COMMUNITY PARTNERSHIPS</a:t>
                      </a:r>
                    </a:p>
                  </a:txBody>
                  <a:tcPr anchor="ctr"/>
                </a:tc>
                <a:tc gridSpan="4">
                  <a:txBody>
                    <a:bodyPr/>
                    <a:lstStyle/>
                    <a:p>
                      <a:pPr lvl="0">
                        <a:buNone/>
                      </a:pPr>
                      <a:r>
                        <a:rPr lang="en-US" sz="1200" i="0"/>
                        <a:t>By June 1, 2025, QPS elementary schools will increase efficacy in parent/family/community communication and engagement</a:t>
                      </a:r>
                      <a:endParaRPr lang="en-US" sz="1200" i="1"/>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4009278133"/>
                  </a:ext>
                </a:extLst>
              </a:tr>
              <a:tr h="0">
                <a:tc gridSpan="6">
                  <a:txBody>
                    <a:bodyPr/>
                    <a:lstStyle/>
                    <a:p>
                      <a:r>
                        <a:rPr lang="en-US" sz="1400">
                          <a:solidFill>
                            <a:schemeClr val="bg1">
                              <a:lumMod val="95000"/>
                            </a:schemeClr>
                          </a:solidFill>
                        </a:rPr>
                        <a:t>Q GOAL 3 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859536">
                <a:tc gridSpan="2">
                  <a:txBody>
                    <a:bodyPr/>
                    <a:lstStyle/>
                    <a:p>
                      <a:pPr marL="0" indent="0" rtl="0" fontAlgn="base">
                        <a:buFont typeface="Arial" panose="020B0604020202020204" pitchFamily="34" charset="0"/>
                        <a:buNone/>
                      </a:pPr>
                      <a:r>
                        <a:rPr lang="en-US" sz="1200" b="0" i="0" kern="1200">
                          <a:solidFill>
                            <a:schemeClr val="dk1"/>
                          </a:solidFill>
                          <a:effectLst/>
                          <a:latin typeface="+mn-lt"/>
                          <a:ea typeface="+mn-ea"/>
                          <a:cs typeface="+mn-cs"/>
                        </a:rPr>
                        <a:t>SKYWARD ATTENDANCE DATA</a:t>
                      </a:r>
                    </a:p>
                    <a:p>
                      <a:pPr marL="0" indent="0" rtl="0" fontAlgn="base">
                        <a:buFont typeface="Arial" panose="020B0604020202020204" pitchFamily="34" charset="0"/>
                        <a:buNone/>
                      </a:pPr>
                      <a:r>
                        <a:rPr lang="en-US" sz="1000" b="0" i="1" kern="1200">
                          <a:solidFill>
                            <a:schemeClr val="dk1"/>
                          </a:solidFill>
                          <a:effectLst/>
                          <a:latin typeface="+mn-lt"/>
                          <a:ea typeface="+mn-ea"/>
                          <a:cs typeface="+mn-cs"/>
                        </a:rPr>
                        <a:t>Students at 90% or above</a:t>
                      </a:r>
                    </a:p>
                    <a:p>
                      <a:pPr marL="0" lvl="0" indent="0">
                        <a:buFont typeface="Arial" panose="020B0604020202020204" pitchFamily="34" charset="0"/>
                        <a:buNone/>
                      </a:pPr>
                      <a:r>
                        <a:rPr lang="en-US" sz="1000" b="0" i="1" kern="1200">
                          <a:solidFill>
                            <a:schemeClr val="dk1"/>
                          </a:solidFill>
                          <a:effectLst/>
                          <a:latin typeface="+mn-lt"/>
                          <a:ea typeface="+mn-ea"/>
                          <a:cs typeface="+mn-cs"/>
                        </a:rPr>
                        <a:t>Students below 90% attendance</a:t>
                      </a:r>
                    </a:p>
                    <a:p>
                      <a:pPr marL="0" indent="0" rtl="0" fontAlgn="base">
                        <a:buFont typeface="Arial" panose="020B0604020202020204" pitchFamily="34" charset="0"/>
                        <a:buNone/>
                      </a:pPr>
                      <a:r>
                        <a:rPr lang="en-US" sz="1000" b="0" i="1" kern="1200">
                          <a:solidFill>
                            <a:schemeClr val="dk1"/>
                          </a:solidFill>
                          <a:effectLst/>
                          <a:latin typeface="+mn-lt"/>
                          <a:ea typeface="+mn-ea"/>
                          <a:cs typeface="+mn-cs"/>
                        </a:rPr>
                        <a:t>9 or more absences</a:t>
                      </a:r>
                    </a:p>
                  </a:txBody>
                  <a:tcPr/>
                </a:tc>
                <a:tc hMerge="1">
                  <a:txBody>
                    <a:bodyPr/>
                    <a:lstStyle/>
                    <a:p>
                      <a:pPr marL="0" indent="0" rtl="0" fontAlgn="base">
                        <a:buFont typeface="Arial" panose="020B0604020202020204" pitchFamily="34" charset="0"/>
                        <a:buNone/>
                      </a:pPr>
                      <a:endParaRPr lang="en-US" sz="12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0" i="0" kern="1200">
                          <a:solidFill>
                            <a:schemeClr val="dk1"/>
                          </a:solidFill>
                          <a:effectLst/>
                          <a:latin typeface="+mn-lt"/>
                          <a:ea typeface="+mn-ea"/>
                          <a:cs typeface="+mn-cs"/>
                        </a:rPr>
                        <a:t>PARENT EVENT ATTENDANCE DATA</a:t>
                      </a:r>
                    </a:p>
                    <a:p>
                      <a:pPr marL="0" lvl="0" indent="0">
                        <a:buFont typeface="Arial" panose="020B0604020202020204" pitchFamily="34" charset="0"/>
                        <a:buNone/>
                      </a:pPr>
                      <a:r>
                        <a:rPr lang="en-US" sz="1000" b="0" i="1" kern="1200">
                          <a:solidFill>
                            <a:schemeClr val="dk1"/>
                          </a:solidFill>
                          <a:effectLst/>
                          <a:latin typeface="+mn-lt"/>
                          <a:ea typeface="+mn-ea"/>
                          <a:cs typeface="+mn-cs"/>
                        </a:rPr>
                        <a:t>Number of parents/families per event</a:t>
                      </a:r>
                      <a:endParaRPr lang="en-US" sz="10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0" i="0" kern="1200">
                          <a:solidFill>
                            <a:schemeClr val="dk1"/>
                          </a:solidFill>
                          <a:effectLst/>
                          <a:latin typeface="+mn-lt"/>
                          <a:ea typeface="+mn-ea"/>
                          <a:cs typeface="+mn-cs"/>
                        </a:rPr>
                        <a:t>5ESSENTIALS PARENT SURVEY DATA</a:t>
                      </a:r>
                    </a:p>
                    <a:p>
                      <a:pPr marL="0" indent="0" rtl="0" fontAlgn="base">
                        <a:buFont typeface="Arial" panose="020B0604020202020204" pitchFamily="34" charset="0"/>
                        <a:buNone/>
                      </a:pPr>
                      <a:r>
                        <a:rPr lang="en-US" sz="1000" b="0" i="1" kern="1200">
                          <a:solidFill>
                            <a:schemeClr val="dk1"/>
                          </a:solidFill>
                          <a:effectLst/>
                          <a:latin typeface="+mn-lt"/>
                          <a:ea typeface="+mn-ea"/>
                          <a:cs typeface="+mn-cs"/>
                        </a:rPr>
                        <a:t>Supportive Environment</a:t>
                      </a:r>
                    </a:p>
                    <a:p>
                      <a:pPr marL="0" indent="0" rtl="0" fontAlgn="base">
                        <a:buFont typeface="Arial" panose="020B0604020202020204" pitchFamily="34" charset="0"/>
                        <a:buNone/>
                      </a:pPr>
                      <a:r>
                        <a:rPr lang="en-US" sz="1000" b="0" i="1" kern="1200">
                          <a:solidFill>
                            <a:schemeClr val="dk1"/>
                          </a:solidFill>
                          <a:effectLst/>
                          <a:latin typeface="+mn-lt"/>
                          <a:ea typeface="+mn-ea"/>
                          <a:cs typeface="+mn-cs"/>
                        </a:rPr>
                        <a:t>Ambitious Instruction</a:t>
                      </a:r>
                    </a:p>
                    <a:p>
                      <a:pPr marL="0" indent="0" rtl="0" fontAlgn="base">
                        <a:buFont typeface="Arial" panose="020B0604020202020204" pitchFamily="34" charset="0"/>
                        <a:buNone/>
                      </a:pPr>
                      <a:r>
                        <a:rPr lang="en-US" sz="1000" b="0" i="1" kern="1200">
                          <a:solidFill>
                            <a:schemeClr val="dk1"/>
                          </a:solidFill>
                          <a:effectLst/>
                          <a:latin typeface="+mn-lt"/>
                          <a:ea typeface="+mn-ea"/>
                          <a:cs typeface="+mn-cs"/>
                        </a:rPr>
                        <a:t>Informed Families</a:t>
                      </a:r>
                    </a:p>
                  </a:txBody>
                  <a:tcPr/>
                </a:tc>
                <a:tc gridSpan="2">
                  <a:txBody>
                    <a:bodyPr/>
                    <a:lstStyle/>
                    <a:p>
                      <a:pPr marL="0" indent="0" rtl="0" fontAlgn="base">
                        <a:buFont typeface="Arial" panose="020B0604020202020204" pitchFamily="34" charset="0"/>
                        <a:buNone/>
                      </a:pPr>
                      <a:r>
                        <a:rPr lang="en-US" sz="1200" b="0" i="0" kern="1200">
                          <a:solidFill>
                            <a:schemeClr val="dk1"/>
                          </a:solidFill>
                          <a:effectLst/>
                          <a:latin typeface="+mn-lt"/>
                          <a:ea typeface="+mn-ea"/>
                          <a:cs typeface="+mn-cs"/>
                        </a:rPr>
                        <a:t>COMMUNITY ENGAGEMENTS</a:t>
                      </a:r>
                    </a:p>
                    <a:p>
                      <a:pPr marL="0" lvl="0" indent="0">
                        <a:buFont typeface="Arial" panose="020B0604020202020204" pitchFamily="34" charset="0"/>
                        <a:buNone/>
                      </a:pPr>
                      <a:r>
                        <a:rPr lang="en-US" sz="1000" b="0" i="1" kern="1200">
                          <a:solidFill>
                            <a:schemeClr val="dk1"/>
                          </a:solidFill>
                          <a:effectLst/>
                          <a:latin typeface="+mn-lt"/>
                          <a:ea typeface="+mn-ea"/>
                          <a:cs typeface="+mn-cs"/>
                        </a:rPr>
                        <a:t>Total number of opportunities per month/semester/quarter/trimester</a:t>
                      </a:r>
                    </a:p>
                  </a:txBody>
                  <a:tcPr/>
                </a:tc>
                <a:tc hMerge="1">
                  <a:txBody>
                    <a:bodyPr/>
                    <a:lstStyle/>
                    <a:p>
                      <a:endParaRPr lang="en-US"/>
                    </a:p>
                  </a:txBody>
                  <a:tcPr/>
                </a:tc>
                <a:extLst>
                  <a:ext uri="{0D108BD9-81ED-4DB2-BD59-A6C34878D82A}">
                    <a16:rowId xmlns:a16="http://schemas.microsoft.com/office/drawing/2014/main" val="544834922"/>
                  </a:ext>
                </a:extLst>
              </a:tr>
              <a:tr h="286512">
                <a:tc gridSpan="6">
                  <a:txBody>
                    <a:bodyPr/>
                    <a:lstStyle/>
                    <a:p>
                      <a:r>
                        <a:rPr lang="en-US" sz="1400">
                          <a:solidFill>
                            <a:schemeClr val="bg1">
                              <a:lumMod val="95000"/>
                            </a:schemeClr>
                          </a:solidFill>
                        </a:rPr>
                        <a:t>Q GOAL 3 SCHOOL LEVEL STRATEGIES  (Actions/Tasks)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639803">
                <a:tc>
                  <a:txBody>
                    <a:bodyPr/>
                    <a:lstStyle/>
                    <a:p>
                      <a:pPr lvl="0" algn="ctr">
                        <a:buNone/>
                      </a:pPr>
                      <a:r>
                        <a:rPr lang="en-US" sz="1200"/>
                        <a:t>FAMILY ENGAGEMENT</a:t>
                      </a:r>
                    </a:p>
                    <a:p>
                      <a:pPr lvl="0" algn="ctr">
                        <a:buNone/>
                      </a:pPr>
                      <a:endParaRPr lang="en-US" sz="1200"/>
                    </a:p>
                  </a:txBody>
                  <a:tcPr/>
                </a:tc>
                <a:tc gridSpan="5">
                  <a:txBody>
                    <a:bodyPr/>
                    <a:lstStyle/>
                    <a:p>
                      <a:r>
                        <a:rPr lang="en-US" sz="1400"/>
                        <a:t>Enhance current parent engagement activities and opportunities for parents to engage with their child’s academics at school and at home.</a:t>
                      </a:r>
                    </a:p>
                  </a:txBody>
                  <a:tcPr/>
                </a:tc>
                <a:tc hMerge="1">
                  <a:txBody>
                    <a:bodyPr/>
                    <a:lstStyle/>
                    <a:p>
                      <a:endParaRPr lang="en-US"/>
                    </a:p>
                  </a:txBody>
                  <a:tcPr/>
                </a:tc>
                <a:tc hMerge="1">
                  <a:txBody>
                    <a:bodyPr/>
                    <a:lstStyle/>
                    <a:p>
                      <a:pPr lvl="0">
                        <a:buNone/>
                      </a:pPr>
                      <a:r>
                        <a:rPr lang="en-US"/>
                        <a:t>Enhance current parent engagement activities</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640080">
                <a:tc>
                  <a:txBody>
                    <a:bodyPr/>
                    <a:lstStyle/>
                    <a:p>
                      <a:pPr lvl="0" algn="ctr">
                        <a:buNone/>
                      </a:pPr>
                      <a:r>
                        <a:rPr lang="en-US" sz="1200"/>
                        <a:t>MTSS- INTERVENTION/SUPPORTS</a:t>
                      </a:r>
                    </a:p>
                  </a:txBody>
                  <a:tcPr/>
                </a:tc>
                <a:tc gridSpan="5">
                  <a:txBody>
                    <a:bodyPr/>
                    <a:lstStyle/>
                    <a:p>
                      <a:r>
                        <a:rPr lang="en-US" sz="1400"/>
                        <a:t>Schedule attendance action planning meetings for students who are not attending school regularly. Partner with ROE and/or other community organizations to enhance support for action planning with families.</a:t>
                      </a:r>
                    </a:p>
                  </a:txBody>
                  <a:tcPr/>
                </a:tc>
                <a:tc hMerge="1">
                  <a:txBody>
                    <a:bodyPr/>
                    <a:lstStyle/>
                    <a:p>
                      <a:endParaRPr lang="en-US"/>
                    </a:p>
                  </a:txBody>
                  <a:tcPr/>
                </a:tc>
                <a:tc hMerge="1">
                  <a:txBody>
                    <a:bodyPr/>
                    <a:lstStyle/>
                    <a:p>
                      <a:pPr lvl="0">
                        <a:buNone/>
                      </a:pPr>
                      <a:r>
                        <a:rPr lang="en-US"/>
                        <a:t>Opportunities for parents to engage in their child’s academic at school and at home.</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8009566"/>
                  </a:ext>
                </a:extLst>
              </a:tr>
              <a:tr h="802640">
                <a:tc>
                  <a:txBody>
                    <a:bodyPr/>
                    <a:lstStyle/>
                    <a:p>
                      <a:pPr lvl="0" algn="ctr">
                        <a:buNone/>
                      </a:pPr>
                      <a:r>
                        <a:rPr lang="en-US" sz="1200"/>
                        <a:t>PARENT COMMUNICATION</a:t>
                      </a:r>
                    </a:p>
                  </a:txBody>
                  <a:tcPr/>
                </a:tc>
                <a:tc gridSpan="5">
                  <a:txBody>
                    <a:bodyPr/>
                    <a:lstStyle/>
                    <a:p>
                      <a:pPr lvl="0">
                        <a:buNone/>
                      </a:pPr>
                      <a:r>
                        <a:rPr lang="en-US" sz="1400"/>
                        <a:t>Parent outreach communication (via school social media sites, Skyward, etc.) outlining the importance of school attendance using current research.</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08978846"/>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EACFDD2F-5BDA-F527-5E7A-5E47E4407963}"/>
              </a:ext>
            </a:extLst>
          </p:cNvPr>
          <p:cNvPicPr>
            <a:picLocks noChangeAspect="1"/>
          </p:cNvPicPr>
          <p:nvPr/>
        </p:nvPicPr>
        <p:blipFill>
          <a:blip r:embed="rId2"/>
          <a:stretch>
            <a:fillRect/>
          </a:stretch>
        </p:blipFill>
        <p:spPr>
          <a:xfrm>
            <a:off x="9774175" y="1222275"/>
            <a:ext cx="1873884" cy="1523674"/>
          </a:xfrm>
          <a:prstGeom prst="rect">
            <a:avLst/>
          </a:prstGeom>
        </p:spPr>
      </p:pic>
    </p:spTree>
    <p:extLst>
      <p:ext uri="{BB962C8B-B14F-4D97-AF65-F5344CB8AC3E}">
        <p14:creationId xmlns:p14="http://schemas.microsoft.com/office/powerpoint/2010/main" val="298532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962251442"/>
              </p:ext>
            </p:extLst>
          </p:nvPr>
        </p:nvGraphicFramePr>
        <p:xfrm>
          <a:off x="210312" y="201168"/>
          <a:ext cx="11837666" cy="6442281"/>
        </p:xfrm>
        <a:graphic>
          <a:graphicData uri="http://schemas.openxmlformats.org/drawingml/2006/table">
            <a:tbl>
              <a:tblPr firstRow="1" bandRow="1">
                <a:tableStyleId>{073A0DAA-6AF3-43AB-8588-CEC1D06C72B9}</a:tableStyleId>
              </a:tblPr>
              <a:tblGrid>
                <a:gridCol w="2185416">
                  <a:extLst>
                    <a:ext uri="{9D8B030D-6E8A-4147-A177-3AD203B41FA5}">
                      <a16:colId xmlns:a16="http://schemas.microsoft.com/office/drawing/2014/main" val="1776901933"/>
                    </a:ext>
                  </a:extLst>
                </a:gridCol>
                <a:gridCol w="1362456">
                  <a:extLst>
                    <a:ext uri="{9D8B030D-6E8A-4147-A177-3AD203B41FA5}">
                      <a16:colId xmlns:a16="http://schemas.microsoft.com/office/drawing/2014/main" val="3628722170"/>
                    </a:ext>
                  </a:extLst>
                </a:gridCol>
                <a:gridCol w="8289794">
                  <a:extLst>
                    <a:ext uri="{9D8B030D-6E8A-4147-A177-3AD203B41FA5}">
                      <a16:colId xmlns:a16="http://schemas.microsoft.com/office/drawing/2014/main" val="2358242538"/>
                    </a:ext>
                  </a:extLst>
                </a:gridCol>
              </a:tblGrid>
              <a:tr h="340261">
                <a:tc gridSpan="3">
                  <a:txBody>
                    <a:bodyPr/>
                    <a:lstStyle/>
                    <a:p>
                      <a:r>
                        <a:rPr lang="en-US" sz="1400">
                          <a:solidFill>
                            <a:schemeClr val="bg1">
                              <a:lumMod val="95000"/>
                            </a:schemeClr>
                          </a:solidFill>
                        </a:rPr>
                        <a:t>Q GOAL 3 SCHOOL LEVEL STRATEGIES  (Actions/Tasks) K-5 ELEMENTARY 2024-2025</a:t>
                      </a:r>
                    </a:p>
                  </a:txBody>
                  <a:tcPr>
                    <a:solidFill>
                      <a:srgbClr val="0000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714549">
                <a:tc>
                  <a:txBody>
                    <a:bodyPr/>
                    <a:lstStyle/>
                    <a:p>
                      <a:pPr lvl="0" algn="l">
                        <a:buNone/>
                      </a:pPr>
                      <a:r>
                        <a:rPr lang="en-US" sz="1200"/>
                        <a:t>FAMILY ENGAGEMENT</a:t>
                      </a:r>
                    </a:p>
                    <a:p>
                      <a:pPr lvl="0" algn="l">
                        <a:buNone/>
                      </a:pPr>
                      <a:endParaRPr lang="en-US" sz="1200"/>
                    </a:p>
                  </a:txBody>
                  <a:tcPr/>
                </a:tc>
                <a:tc>
                  <a:txBody>
                    <a:bodyPr/>
                    <a:lstStyle/>
                    <a:p>
                      <a:r>
                        <a:rPr lang="en-US" sz="1200"/>
                        <a:t>Baldwin</a:t>
                      </a:r>
                    </a:p>
                  </a:txBody>
                  <a:tcPr/>
                </a:tc>
                <a:tc>
                  <a:txBody>
                    <a:bodyPr/>
                    <a:lstStyle/>
                    <a:p>
                      <a:r>
                        <a:rPr lang="en-US" sz="1100" b="0" i="0" kern="1200">
                          <a:solidFill>
                            <a:schemeClr val="dk1"/>
                          </a:solidFill>
                          <a:effectLst/>
                          <a:latin typeface="+mn-lt"/>
                          <a:ea typeface="+mn-ea"/>
                          <a:cs typeface="+mn-cs"/>
                        </a:rPr>
                        <a:t>Enhance current parent engagement activities and opportunities for parents to engage with their child’s academics at school and at home.  Continue partnerships with PTO, church affiliates, QHS clubs, and seek other community  partners to provide opportunities for positive interactions and activities.</a:t>
                      </a:r>
                      <a:endParaRPr lang="en-US" sz="1100"/>
                    </a:p>
                  </a:txBody>
                  <a:tcPr/>
                </a:tc>
                <a:extLst>
                  <a:ext uri="{0D108BD9-81ED-4DB2-BD59-A6C34878D82A}">
                    <a16:rowId xmlns:a16="http://schemas.microsoft.com/office/drawing/2014/main" val="3915100792"/>
                  </a:ext>
                </a:extLst>
              </a:tr>
              <a:tr h="714549">
                <a:tc>
                  <a:txBody>
                    <a:bodyPr/>
                    <a:lstStyle/>
                    <a:p>
                      <a:pPr lvl="0" algn="l">
                        <a:buNone/>
                      </a:pPr>
                      <a:r>
                        <a:rPr lang="en-US" sz="1200"/>
                        <a:t>MTSS INTERVENTION/</a:t>
                      </a:r>
                    </a:p>
                    <a:p>
                      <a:pPr lvl="0" algn="l">
                        <a:buNone/>
                      </a:pPr>
                      <a:r>
                        <a:rPr lang="en-US" sz="1200"/>
                        <a:t>SUPPORTS</a:t>
                      </a:r>
                    </a:p>
                  </a:txBody>
                  <a:tcPr/>
                </a:tc>
                <a:tc>
                  <a:txBody>
                    <a:bodyPr/>
                    <a:lstStyle/>
                    <a:p>
                      <a:r>
                        <a:rPr lang="en-US" sz="1200"/>
                        <a:t>Baldwin</a:t>
                      </a:r>
                    </a:p>
                  </a:txBody>
                  <a:tcPr/>
                </a:tc>
                <a:tc>
                  <a:txBody>
                    <a:bodyPr/>
                    <a:lstStyle/>
                    <a:p>
                      <a:r>
                        <a:rPr lang="en-US" sz="1100" b="0" i="0" kern="1200">
                          <a:solidFill>
                            <a:schemeClr val="dk1"/>
                          </a:solidFill>
                          <a:effectLst/>
                          <a:latin typeface="+mn-lt"/>
                          <a:ea typeface="+mn-ea"/>
                          <a:cs typeface="+mn-cs"/>
                        </a:rPr>
                        <a:t>Schedule attendance action planning meetings for students who are not attending school regularly. Partner with ROE and/or other community organizations to enhance support for action planning with families.  Celebrate students and staff monthly who are in attendance 95% or more of the time.  Provide increased opportunities for student leadership to increase sense of belonging.</a:t>
                      </a:r>
                      <a:endParaRPr lang="en-US" sz="1100"/>
                    </a:p>
                  </a:txBody>
                  <a:tcPr/>
                </a:tc>
                <a:extLst>
                  <a:ext uri="{0D108BD9-81ED-4DB2-BD59-A6C34878D82A}">
                    <a16:rowId xmlns:a16="http://schemas.microsoft.com/office/drawing/2014/main" val="3232535181"/>
                  </a:ext>
                </a:extLst>
              </a:tr>
              <a:tr h="544418">
                <a:tc>
                  <a:txBody>
                    <a:bodyPr/>
                    <a:lstStyle/>
                    <a:p>
                      <a:pPr lvl="0" algn="l">
                        <a:buNone/>
                      </a:pPr>
                      <a:r>
                        <a:rPr lang="en-US" sz="1200"/>
                        <a:t>PARENT/ FAMILY</a:t>
                      </a:r>
                    </a:p>
                    <a:p>
                      <a:pPr lvl="0" algn="l">
                        <a:buNone/>
                      </a:pPr>
                      <a:r>
                        <a:rPr lang="en-US" sz="1200"/>
                        <a:t>COMMUNICATION</a:t>
                      </a:r>
                    </a:p>
                  </a:txBody>
                  <a:tcPr/>
                </a:tc>
                <a:tc>
                  <a:txBody>
                    <a:bodyPr/>
                    <a:lstStyle/>
                    <a:p>
                      <a:r>
                        <a:rPr lang="en-US" sz="1200"/>
                        <a:t>Baldwin</a:t>
                      </a:r>
                    </a:p>
                  </a:txBody>
                  <a:tcPr/>
                </a:tc>
                <a:tc>
                  <a:txBody>
                    <a:bodyPr/>
                    <a:lstStyle/>
                    <a:p>
                      <a:r>
                        <a:rPr lang="en-US" sz="1100" b="0" i="0" kern="1200">
                          <a:solidFill>
                            <a:schemeClr val="dk1"/>
                          </a:solidFill>
                          <a:effectLst/>
                          <a:latin typeface="+mn-lt"/>
                          <a:ea typeface="+mn-ea"/>
                          <a:cs typeface="+mn-cs"/>
                        </a:rPr>
                        <a:t>Parent outreach communication (via school social media sites, Skyward, etc.) outlining the importance of school attendance using current research.  Inform families of ongoing attendance rates, challenges, and celebrations.</a:t>
                      </a:r>
                      <a:endParaRPr lang="en-US" sz="1100"/>
                    </a:p>
                  </a:txBody>
                  <a:tcPr/>
                </a:tc>
                <a:extLst>
                  <a:ext uri="{0D108BD9-81ED-4DB2-BD59-A6C34878D82A}">
                    <a16:rowId xmlns:a16="http://schemas.microsoft.com/office/drawing/2014/main" val="2896447628"/>
                  </a:ext>
                </a:extLst>
              </a:tr>
              <a:tr h="873338">
                <a:tc>
                  <a:txBody>
                    <a:bodyPr/>
                    <a:lstStyle/>
                    <a:p>
                      <a:pPr lvl="0" algn="l">
                        <a:buNone/>
                      </a:pPr>
                      <a:r>
                        <a:rPr lang="en-US" sz="1200"/>
                        <a:t>PARENT/ FAMILY COMMUNICATION</a:t>
                      </a:r>
                    </a:p>
                  </a:txBody>
                  <a:tcPr/>
                </a:tc>
                <a:tc>
                  <a:txBody>
                    <a:bodyPr/>
                    <a:lstStyle/>
                    <a:p>
                      <a:r>
                        <a:rPr lang="en-US" sz="1200"/>
                        <a:t>Denman</a:t>
                      </a:r>
                    </a:p>
                  </a:txBody>
                  <a:tcPr/>
                </a:tc>
                <a:tc>
                  <a:txBody>
                    <a:bodyPr/>
                    <a:lstStyle/>
                    <a:p>
                      <a:r>
                        <a:rPr lang="en-US" sz="1100"/>
                        <a:t>-Parent outreach communication (via school social media sites, student-news crew, elementary communication apps, dedicated staff time for parent communication, Skyward, etc.) highlighting positive student achievement and behavior, school events, and the importance of attendance using current research. </a:t>
                      </a:r>
                    </a:p>
                    <a:p>
                      <a:pPr lvl="0">
                        <a:buNone/>
                      </a:pPr>
                      <a:r>
                        <a:rPr lang="en-US" sz="1100"/>
                        <a:t>-Enhance current activities and opportunities for parents to engage with their child's academics at school and at home.</a:t>
                      </a:r>
                    </a:p>
                  </a:txBody>
                  <a:tcPr/>
                </a:tc>
                <a:extLst>
                  <a:ext uri="{0D108BD9-81ED-4DB2-BD59-A6C34878D82A}">
                    <a16:rowId xmlns:a16="http://schemas.microsoft.com/office/drawing/2014/main" val="1331961050"/>
                  </a:ext>
                </a:extLst>
              </a:tr>
              <a:tr h="510392">
                <a:tc>
                  <a:txBody>
                    <a:bodyPr/>
                    <a:lstStyle/>
                    <a:p>
                      <a:pPr lvl="0" algn="l">
                        <a:buNone/>
                      </a:pPr>
                      <a:r>
                        <a:rPr lang="en-US" sz="1200"/>
                        <a:t>MTSS INTERVENTION/ SUPPORTS</a:t>
                      </a:r>
                      <a:endParaRPr lang="en-US"/>
                    </a:p>
                  </a:txBody>
                  <a:tcPr/>
                </a:tc>
                <a:tc>
                  <a:txBody>
                    <a:bodyPr/>
                    <a:lstStyle/>
                    <a:p>
                      <a:r>
                        <a:rPr lang="en-US" sz="1200"/>
                        <a:t>Denman</a:t>
                      </a:r>
                    </a:p>
                  </a:txBody>
                  <a:tcPr/>
                </a:tc>
                <a:tc>
                  <a:txBody>
                    <a:bodyPr/>
                    <a:lstStyle/>
                    <a:p>
                      <a:r>
                        <a:rPr lang="en-US" sz="1100"/>
                        <a:t>Schedule attendance action planning meetings for students who are not attending school regularly. Partner with ROE and/or other community organizations to enhance support for action planning with families</a:t>
                      </a:r>
                    </a:p>
                  </a:txBody>
                  <a:tcPr/>
                </a:tc>
                <a:extLst>
                  <a:ext uri="{0D108BD9-81ED-4DB2-BD59-A6C34878D82A}">
                    <a16:rowId xmlns:a16="http://schemas.microsoft.com/office/drawing/2014/main" val="2556393370"/>
                  </a:ext>
                </a:extLst>
              </a:tr>
              <a:tr h="362945">
                <a:tc>
                  <a:txBody>
                    <a:bodyPr/>
                    <a:lstStyle/>
                    <a:p>
                      <a:pPr lvl="0" algn="l">
                        <a:buNone/>
                      </a:pPr>
                      <a:r>
                        <a:rPr lang="en-US" sz="1200"/>
                        <a:t>COMMUNITY ENGAGEMENT</a:t>
                      </a:r>
                    </a:p>
                  </a:txBody>
                  <a:tcPr/>
                </a:tc>
                <a:tc>
                  <a:txBody>
                    <a:bodyPr/>
                    <a:lstStyle/>
                    <a:p>
                      <a:r>
                        <a:rPr lang="en-US" sz="1200"/>
                        <a:t>Denman</a:t>
                      </a:r>
                    </a:p>
                  </a:txBody>
                  <a:tcPr/>
                </a:tc>
                <a:tc>
                  <a:txBody>
                    <a:bodyPr/>
                    <a:lstStyle/>
                    <a:p>
                      <a:r>
                        <a:rPr lang="en-US" sz="1100"/>
                        <a:t>Increase community involvement through activities such as: SIP involvement, mini career fair, and RCA House assembly presentations.</a:t>
                      </a:r>
                    </a:p>
                  </a:txBody>
                  <a:tcPr/>
                </a:tc>
                <a:extLst>
                  <a:ext uri="{0D108BD9-81ED-4DB2-BD59-A6C34878D82A}">
                    <a16:rowId xmlns:a16="http://schemas.microsoft.com/office/drawing/2014/main" val="2287431760"/>
                  </a:ext>
                </a:extLst>
              </a:tr>
              <a:tr h="487708">
                <a:tc>
                  <a:txBody>
                    <a:bodyPr/>
                    <a:lstStyle/>
                    <a:p>
                      <a:pPr lvl="0" algn="l">
                        <a:buNone/>
                      </a:pPr>
                      <a:r>
                        <a:rPr lang="en-US" sz="1200"/>
                        <a:t>FAMILY ENGAGEMENT</a:t>
                      </a:r>
                    </a:p>
                  </a:txBody>
                  <a:tcPr/>
                </a:tc>
                <a:tc>
                  <a:txBody>
                    <a:bodyPr/>
                    <a:lstStyle/>
                    <a:p>
                      <a:r>
                        <a:rPr lang="en-US" sz="1200"/>
                        <a:t>Iles</a:t>
                      </a:r>
                    </a:p>
                  </a:txBody>
                  <a:tcPr/>
                </a:tc>
                <a:tc>
                  <a:txBody>
                    <a:bodyPr/>
                    <a:lstStyle/>
                    <a:p>
                      <a:r>
                        <a:rPr lang="en-US" sz="1100" b="0" i="0" u="none" strike="noStrike" kern="1200">
                          <a:solidFill>
                            <a:schemeClr val="dk1"/>
                          </a:solidFill>
                          <a:effectLst/>
                          <a:latin typeface="+mn-lt"/>
                          <a:ea typeface="+mn-ea"/>
                          <a:cs typeface="+mn-cs"/>
                        </a:rPr>
                        <a:t>Enhance current parent engagement activities and explore new opportunities for parents to engage with their child’s school/teachers to increase the home school partnership. Opportunities for families to engage in child's academics at school and at home. </a:t>
                      </a:r>
                      <a:endParaRPr lang="en-US" sz="1100"/>
                    </a:p>
                  </a:txBody>
                  <a:tcPr/>
                </a:tc>
                <a:extLst>
                  <a:ext uri="{0D108BD9-81ED-4DB2-BD59-A6C34878D82A}">
                    <a16:rowId xmlns:a16="http://schemas.microsoft.com/office/drawing/2014/main" val="408507832"/>
                  </a:ext>
                </a:extLst>
              </a:tr>
              <a:tr h="510392">
                <a:tc>
                  <a:txBody>
                    <a:bodyPr/>
                    <a:lstStyle/>
                    <a:p>
                      <a:pPr lvl="0" algn="l">
                        <a:buNone/>
                      </a:pPr>
                      <a:r>
                        <a:rPr lang="en-US" sz="1200"/>
                        <a:t>COMMUNITY PARTNERSHIPS/ ENGAGEMENT</a:t>
                      </a:r>
                    </a:p>
                  </a:txBody>
                  <a:tcPr/>
                </a:tc>
                <a:tc>
                  <a:txBody>
                    <a:bodyPr/>
                    <a:lstStyle/>
                    <a:p>
                      <a:r>
                        <a:rPr lang="en-US" sz="1200"/>
                        <a:t>Iles</a:t>
                      </a:r>
                    </a:p>
                  </a:txBody>
                  <a:tcPr/>
                </a:tc>
                <a:tc>
                  <a:txBody>
                    <a:bodyPr/>
                    <a:lstStyle/>
                    <a:p>
                      <a:r>
                        <a:rPr lang="en-US" sz="1100" b="0" i="0" u="none" strike="noStrike" kern="1200">
                          <a:solidFill>
                            <a:schemeClr val="dk1"/>
                          </a:solidFill>
                          <a:effectLst/>
                          <a:latin typeface="+mn-lt"/>
                          <a:ea typeface="+mn-ea"/>
                          <a:cs typeface="+mn-cs"/>
                        </a:rPr>
                        <a:t>Enhance and strengthen established community partnerships. Explore opportunities for new partnerships with others in our community. </a:t>
                      </a:r>
                      <a:endParaRPr lang="en-US" sz="1100"/>
                    </a:p>
                  </a:txBody>
                  <a:tcPr/>
                </a:tc>
                <a:extLst>
                  <a:ext uri="{0D108BD9-81ED-4DB2-BD59-A6C34878D82A}">
                    <a16:rowId xmlns:a16="http://schemas.microsoft.com/office/drawing/2014/main" val="3411155962"/>
                  </a:ext>
                </a:extLst>
              </a:tr>
              <a:tr h="362945">
                <a:tc>
                  <a:txBody>
                    <a:bodyPr/>
                    <a:lstStyle/>
                    <a:p>
                      <a:pPr lvl="0" algn="l">
                        <a:buNone/>
                      </a:pPr>
                      <a:r>
                        <a:rPr lang="en-US" sz="1200"/>
                        <a:t>FAMILY ENGAGEMENT</a:t>
                      </a:r>
                    </a:p>
                  </a:txBody>
                  <a:tcPr/>
                </a:tc>
                <a:tc>
                  <a:txBody>
                    <a:bodyPr/>
                    <a:lstStyle/>
                    <a:p>
                      <a:r>
                        <a:rPr lang="en-US" sz="1200"/>
                        <a:t>Lincoln Douglas</a:t>
                      </a:r>
                    </a:p>
                  </a:txBody>
                  <a:tcPr/>
                </a:tc>
                <a:tc>
                  <a:txBody>
                    <a:bodyPr/>
                    <a:lstStyle/>
                    <a:p>
                      <a:r>
                        <a:rPr lang="en-US" sz="1100"/>
                        <a:t>Continue family engagement events throughout the year</a:t>
                      </a:r>
                    </a:p>
                  </a:txBody>
                  <a:tcPr/>
                </a:tc>
                <a:extLst>
                  <a:ext uri="{0D108BD9-81ED-4DB2-BD59-A6C34878D82A}">
                    <a16:rowId xmlns:a16="http://schemas.microsoft.com/office/drawing/2014/main" val="3487195098"/>
                  </a:ext>
                </a:extLst>
              </a:tr>
              <a:tr h="510392">
                <a:tc>
                  <a:txBody>
                    <a:bodyPr/>
                    <a:lstStyle/>
                    <a:p>
                      <a:pPr lvl="0" algn="l">
                        <a:buNone/>
                      </a:pPr>
                      <a:r>
                        <a:rPr lang="en-US" sz="1200"/>
                        <a:t>MTSS INTERVENTION/ SUPPORTS</a:t>
                      </a:r>
                    </a:p>
                  </a:txBody>
                  <a:tcPr/>
                </a:tc>
                <a:tc>
                  <a:txBody>
                    <a:bodyPr/>
                    <a:lstStyle/>
                    <a:p>
                      <a:r>
                        <a:rPr lang="en-US" sz="1200"/>
                        <a:t>Lincoln Douglas</a:t>
                      </a:r>
                    </a:p>
                  </a:txBody>
                  <a:tcPr/>
                </a:tc>
                <a:tc>
                  <a:txBody>
                    <a:bodyPr/>
                    <a:lstStyle/>
                    <a:p>
                      <a:r>
                        <a:rPr lang="en-US" sz="1100"/>
                        <a:t>-Continue bi-weekly Attendance Team Meetings to track attendance and creatively support the needs of LDE families.  </a:t>
                      </a:r>
                    </a:p>
                    <a:p>
                      <a:r>
                        <a:rPr lang="en-US" sz="1100"/>
                        <a:t>-Student attendance celebrations throughout the school year.</a:t>
                      </a:r>
                    </a:p>
                  </a:txBody>
                  <a:tcPr/>
                </a:tc>
                <a:extLst>
                  <a:ext uri="{0D108BD9-81ED-4DB2-BD59-A6C34878D82A}">
                    <a16:rowId xmlns:a16="http://schemas.microsoft.com/office/drawing/2014/main" val="2508564962"/>
                  </a:ext>
                </a:extLst>
              </a:tr>
              <a:tr h="510392">
                <a:tc>
                  <a:txBody>
                    <a:bodyPr/>
                    <a:lstStyle/>
                    <a:p>
                      <a:pPr lvl="0" algn="l">
                        <a:buNone/>
                      </a:pPr>
                      <a:r>
                        <a:rPr lang="en-US" sz="1200"/>
                        <a:t>STUDENT ENGAGEMENT/ BELONGING</a:t>
                      </a:r>
                    </a:p>
                  </a:txBody>
                  <a:tcPr/>
                </a:tc>
                <a:tc>
                  <a:txBody>
                    <a:bodyPr/>
                    <a:lstStyle/>
                    <a:p>
                      <a:r>
                        <a:rPr lang="en-US" sz="1200"/>
                        <a:t>Lincoln Douglas</a:t>
                      </a:r>
                    </a:p>
                  </a:txBody>
                  <a:tcPr/>
                </a:tc>
                <a:tc>
                  <a:txBody>
                    <a:bodyPr/>
                    <a:lstStyle/>
                    <a:p>
                      <a:r>
                        <a:rPr lang="en-US" sz="1100"/>
                        <a:t>RCA House Meetings and student leadership opportunities-</a:t>
                      </a:r>
                    </a:p>
                  </a:txBody>
                  <a:tcPr/>
                </a:tc>
                <a:extLst>
                  <a:ext uri="{0D108BD9-81ED-4DB2-BD59-A6C34878D82A}">
                    <a16:rowId xmlns:a16="http://schemas.microsoft.com/office/drawing/2014/main" val="821135331"/>
                  </a:ext>
                </a:extLst>
              </a:tr>
            </a:tbl>
          </a:graphicData>
        </a:graphic>
      </p:graphicFrame>
    </p:spTree>
    <p:extLst>
      <p:ext uri="{BB962C8B-B14F-4D97-AF65-F5344CB8AC3E}">
        <p14:creationId xmlns:p14="http://schemas.microsoft.com/office/powerpoint/2010/main" val="4244727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816305464"/>
              </p:ext>
            </p:extLst>
          </p:nvPr>
        </p:nvGraphicFramePr>
        <p:xfrm>
          <a:off x="210312" y="201168"/>
          <a:ext cx="11837666" cy="2986206"/>
        </p:xfrm>
        <a:graphic>
          <a:graphicData uri="http://schemas.openxmlformats.org/drawingml/2006/table">
            <a:tbl>
              <a:tblPr firstRow="1" bandRow="1">
                <a:tableStyleId>{073A0DAA-6AF3-43AB-8588-CEC1D06C72B9}</a:tableStyleId>
              </a:tblPr>
              <a:tblGrid>
                <a:gridCol w="2185416">
                  <a:extLst>
                    <a:ext uri="{9D8B030D-6E8A-4147-A177-3AD203B41FA5}">
                      <a16:colId xmlns:a16="http://schemas.microsoft.com/office/drawing/2014/main" val="1776901933"/>
                    </a:ext>
                  </a:extLst>
                </a:gridCol>
                <a:gridCol w="1362456">
                  <a:extLst>
                    <a:ext uri="{9D8B030D-6E8A-4147-A177-3AD203B41FA5}">
                      <a16:colId xmlns:a16="http://schemas.microsoft.com/office/drawing/2014/main" val="3628722170"/>
                    </a:ext>
                  </a:extLst>
                </a:gridCol>
                <a:gridCol w="8289794">
                  <a:extLst>
                    <a:ext uri="{9D8B030D-6E8A-4147-A177-3AD203B41FA5}">
                      <a16:colId xmlns:a16="http://schemas.microsoft.com/office/drawing/2014/main" val="2358242538"/>
                    </a:ext>
                  </a:extLst>
                </a:gridCol>
              </a:tblGrid>
              <a:tr h="286512">
                <a:tc gridSpan="3">
                  <a:txBody>
                    <a:bodyPr/>
                    <a:lstStyle/>
                    <a:p>
                      <a:r>
                        <a:rPr lang="en-US" sz="1400">
                          <a:solidFill>
                            <a:schemeClr val="bg1">
                              <a:lumMod val="95000"/>
                            </a:schemeClr>
                          </a:solidFill>
                        </a:rPr>
                        <a:t>Q GOAL 3 SCHOOL LEVEL STRATEGIES  (Actions/Tasks) K-5 ELEMENTARY 2024-2025</a:t>
                      </a:r>
                    </a:p>
                  </a:txBody>
                  <a:tcPr>
                    <a:solidFill>
                      <a:srgbClr val="0000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639803">
                <a:tc>
                  <a:txBody>
                    <a:bodyPr/>
                    <a:lstStyle/>
                    <a:p>
                      <a:pPr lvl="0" algn="l">
                        <a:buNone/>
                      </a:pPr>
                      <a:r>
                        <a:rPr lang="en-US" sz="1200"/>
                        <a:t>FAMILY ENGAGEMENT</a:t>
                      </a:r>
                      <a:endParaRPr lang="en-US"/>
                    </a:p>
                  </a:txBody>
                  <a:tcPr/>
                </a:tc>
                <a:tc>
                  <a:txBody>
                    <a:bodyPr/>
                    <a:lstStyle/>
                    <a:p>
                      <a:pPr lvl="0">
                        <a:buNone/>
                      </a:pPr>
                      <a:r>
                        <a:rPr lang="en-US" sz="1200"/>
                        <a:t>Rooney</a:t>
                      </a:r>
                      <a:endParaRPr lang="en-US"/>
                    </a:p>
                  </a:txBody>
                  <a:tcPr/>
                </a:tc>
                <a:tc>
                  <a:txBody>
                    <a:bodyPr/>
                    <a:lstStyle/>
                    <a:p>
                      <a:pPr lvl="0">
                        <a:buNone/>
                      </a:pPr>
                      <a:r>
                        <a:rPr lang="en-US" sz="1100" b="0" i="0" kern="1200">
                          <a:solidFill>
                            <a:schemeClr val="dk1"/>
                          </a:solidFill>
                          <a:effectLst/>
                          <a:latin typeface="+mn-lt"/>
                          <a:ea typeface="+mn-ea"/>
                          <a:cs typeface="+mn-cs"/>
                        </a:rPr>
                        <a:t>Enhance current parent engagement activities and explore new opportunities for parents to engage with their child’s school/teachers to increase the home school partnership.</a:t>
                      </a:r>
                      <a:endParaRPr lang="en-US" sz="1100"/>
                    </a:p>
                  </a:txBody>
                  <a:tcPr/>
                </a:tc>
                <a:extLst>
                  <a:ext uri="{0D108BD9-81ED-4DB2-BD59-A6C34878D82A}">
                    <a16:rowId xmlns:a16="http://schemas.microsoft.com/office/drawing/2014/main" val="3915100792"/>
                  </a:ext>
                </a:extLst>
              </a:tr>
              <a:tr h="639803">
                <a:tc>
                  <a:txBody>
                    <a:bodyPr/>
                    <a:lstStyle/>
                    <a:p>
                      <a:pPr lvl="0" algn="l">
                        <a:buNone/>
                      </a:pPr>
                      <a:r>
                        <a:rPr lang="en-US" sz="1200"/>
                        <a:t>MTSS INTERVENTION/ SUPPORTS</a:t>
                      </a:r>
                      <a:endParaRPr lang="en-US"/>
                    </a:p>
                  </a:txBody>
                  <a:tcPr/>
                </a:tc>
                <a:tc>
                  <a:txBody>
                    <a:bodyPr/>
                    <a:lstStyle/>
                    <a:p>
                      <a:pPr lvl="0">
                        <a:buNone/>
                      </a:pPr>
                      <a:r>
                        <a:rPr lang="en-US" sz="1200"/>
                        <a:t>Rooney</a:t>
                      </a:r>
                      <a:endParaRPr lang="en-US"/>
                    </a:p>
                  </a:txBody>
                  <a:tcPr/>
                </a:tc>
                <a:tc>
                  <a:txBody>
                    <a:bodyPr/>
                    <a:lstStyle/>
                    <a:p>
                      <a:pPr lvl="0" rtl="0">
                        <a:buNone/>
                      </a:pPr>
                      <a:r>
                        <a:rPr lang="en-US" sz="1100" b="0" i="0" kern="1200">
                          <a:solidFill>
                            <a:schemeClr val="dk1"/>
                          </a:solidFill>
                          <a:effectLst/>
                          <a:latin typeface="+mn-lt"/>
                          <a:ea typeface="+mn-ea"/>
                          <a:cs typeface="+mn-cs"/>
                        </a:rPr>
                        <a:t>-Schedule attendance action planning meetings for students who are not attending school regularly. Partner with ROE and/or other community organizations to enhance support for action planning with families.​ </a:t>
                      </a:r>
                    </a:p>
                    <a:p>
                      <a:pPr lvl="0" rtl="0">
                        <a:buNone/>
                      </a:pPr>
                      <a:r>
                        <a:rPr lang="en-US" sz="1100" b="0" i="0" kern="1200">
                          <a:solidFill>
                            <a:schemeClr val="dk1"/>
                          </a:solidFill>
                          <a:effectLst/>
                          <a:latin typeface="+mn-lt"/>
                          <a:ea typeface="+mn-ea"/>
                          <a:cs typeface="+mn-cs"/>
                        </a:rPr>
                        <a:t>-Monthly student incentives and rewards for on track attendance.</a:t>
                      </a:r>
                      <a:endParaRPr lang="en-US"/>
                    </a:p>
                    <a:p>
                      <a:pPr lvl="0">
                        <a:buNone/>
                      </a:pPr>
                      <a:endParaRPr lang="en-US" sz="1100"/>
                    </a:p>
                  </a:txBody>
                  <a:tcPr/>
                </a:tc>
                <a:extLst>
                  <a:ext uri="{0D108BD9-81ED-4DB2-BD59-A6C34878D82A}">
                    <a16:rowId xmlns:a16="http://schemas.microsoft.com/office/drawing/2014/main" val="3232535181"/>
                  </a:ext>
                </a:extLst>
              </a:tr>
              <a:tr h="639802">
                <a:tc>
                  <a:txBody>
                    <a:bodyPr/>
                    <a:lstStyle/>
                    <a:p>
                      <a:pPr lvl="0" algn="l">
                        <a:buNone/>
                      </a:pPr>
                      <a:r>
                        <a:rPr lang="en-US" sz="1200"/>
                        <a:t>PARENT COMMUNICATION</a:t>
                      </a:r>
                      <a:endParaRPr lang="en-US"/>
                    </a:p>
                    <a:p>
                      <a:pPr lvl="0" algn="l">
                        <a:buNone/>
                      </a:pPr>
                      <a:endParaRPr lang="en-US" sz="1200"/>
                    </a:p>
                  </a:txBody>
                  <a:tcPr/>
                </a:tc>
                <a:tc>
                  <a:txBody>
                    <a:bodyPr/>
                    <a:lstStyle/>
                    <a:p>
                      <a:pPr lvl="0">
                        <a:buNone/>
                      </a:pPr>
                      <a:r>
                        <a:rPr lang="en-US" sz="1200"/>
                        <a:t>Rooney</a:t>
                      </a:r>
                      <a:endParaRPr lang="en-US"/>
                    </a:p>
                  </a:txBody>
                  <a:tcPr/>
                </a:tc>
                <a:tc>
                  <a:txBody>
                    <a:bodyPr/>
                    <a:lstStyle/>
                    <a:p>
                      <a:pPr lvl="0">
                        <a:buNone/>
                      </a:pPr>
                      <a:r>
                        <a:rPr lang="en-US" sz="1100" b="0" i="0" kern="1200">
                          <a:solidFill>
                            <a:schemeClr val="dk1"/>
                          </a:solidFill>
                          <a:effectLst/>
                          <a:latin typeface="+mn-lt"/>
                          <a:ea typeface="+mn-ea"/>
                          <a:cs typeface="+mn-cs"/>
                        </a:rPr>
                        <a:t>Improve/ Increase parent outreach communication (via school social media sites, Skyward, etc.) from classroom teachers and school.</a:t>
                      </a:r>
                      <a:endParaRPr lang="en-US" sz="1100"/>
                    </a:p>
                  </a:txBody>
                  <a:tcPr/>
                </a:tc>
                <a:extLst>
                  <a:ext uri="{0D108BD9-81ED-4DB2-BD59-A6C34878D82A}">
                    <a16:rowId xmlns:a16="http://schemas.microsoft.com/office/drawing/2014/main" val="3903693788"/>
                  </a:ext>
                </a:extLst>
              </a:tr>
              <a:tr h="639801">
                <a:tc>
                  <a:txBody>
                    <a:bodyPr/>
                    <a:lstStyle/>
                    <a:p>
                      <a:pPr lvl="0" algn="l">
                        <a:buNone/>
                      </a:pPr>
                      <a:r>
                        <a:rPr lang="en-US" sz="1200"/>
                        <a:t>COMMUNITY PARTNERSHIPS/ ENGAGEMENT</a:t>
                      </a:r>
                      <a:endParaRPr lang="en-US"/>
                    </a:p>
                  </a:txBody>
                  <a:tcPr/>
                </a:tc>
                <a:tc>
                  <a:txBody>
                    <a:bodyPr/>
                    <a:lstStyle/>
                    <a:p>
                      <a:pPr lvl="0">
                        <a:buNone/>
                      </a:pPr>
                      <a:r>
                        <a:rPr lang="en-US" sz="1200"/>
                        <a:t>Rooney</a:t>
                      </a:r>
                      <a:endParaRPr lang="en-US"/>
                    </a:p>
                  </a:txBody>
                  <a:tcPr/>
                </a:tc>
                <a:tc>
                  <a:txBody>
                    <a:bodyPr/>
                    <a:lstStyle/>
                    <a:p>
                      <a:pPr lvl="0">
                        <a:buNone/>
                      </a:pPr>
                      <a:r>
                        <a:rPr lang="en-US" sz="1100" b="0" i="0" kern="1200">
                          <a:solidFill>
                            <a:schemeClr val="dk1"/>
                          </a:solidFill>
                          <a:effectLst/>
                          <a:latin typeface="+mn-lt"/>
                          <a:ea typeface="+mn-ea"/>
                          <a:cs typeface="+mn-cs"/>
                        </a:rPr>
                        <a:t>Enhance and strengthen established community partnerships. Explore opportunities for partnerships recognizing the diverse population of Rooney Elementary. </a:t>
                      </a:r>
                      <a:endParaRPr lang="en-US" sz="1100"/>
                    </a:p>
                  </a:txBody>
                  <a:tcPr/>
                </a:tc>
                <a:extLst>
                  <a:ext uri="{0D108BD9-81ED-4DB2-BD59-A6C34878D82A}">
                    <a16:rowId xmlns:a16="http://schemas.microsoft.com/office/drawing/2014/main" val="1440089028"/>
                  </a:ext>
                </a:extLst>
              </a:tr>
            </a:tbl>
          </a:graphicData>
        </a:graphic>
      </p:graphicFrame>
    </p:spTree>
    <p:extLst>
      <p:ext uri="{BB962C8B-B14F-4D97-AF65-F5344CB8AC3E}">
        <p14:creationId xmlns:p14="http://schemas.microsoft.com/office/powerpoint/2010/main" val="412489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dirty="0"/>
              <a:t>Aligned to District Improvement Plan. (</a:t>
            </a:r>
            <a:r>
              <a:rPr lang="en-US" sz="2200" i="1" dirty="0"/>
              <a:t>on-going)</a:t>
            </a:r>
            <a:br>
              <a:rPr lang="en-US" sz="2200" i="1" dirty="0"/>
            </a:br>
            <a:r>
              <a:rPr lang="en-US" sz="2200" dirty="0"/>
              <a:t> </a:t>
            </a:r>
            <a:endParaRPr lang="en-US" sz="2200"/>
          </a:p>
          <a:p>
            <a:r>
              <a:rPr lang="en-US" sz="2200" dirty="0"/>
              <a:t>Continuous and collaborative process. </a:t>
            </a:r>
            <a:br>
              <a:rPr lang="en-US" sz="2200" dirty="0"/>
            </a:br>
            <a:endParaRPr lang="en-US" sz="2200"/>
          </a:p>
          <a:p>
            <a:r>
              <a:rPr lang="en-US" sz="2200" dirty="0"/>
              <a:t>Reviewed annually, monitored throughout the year- </a:t>
            </a:r>
            <a:r>
              <a:rPr lang="en-US" sz="2200" i="1" dirty="0"/>
              <a:t>QPS uses three check-in cycles- Fall, Winter, Spring.  </a:t>
            </a:r>
            <a:br>
              <a:rPr lang="en-US" sz="2200" i="1" dirty="0"/>
            </a:br>
            <a:endParaRPr lang="en-US" sz="2200" i="1"/>
          </a:p>
          <a:p>
            <a:r>
              <a:rPr lang="en-US" sz="2200" dirty="0"/>
              <a:t>Plan identifies strengths and weaknesses in school level systems. Staff uses the information to making deliberate, positive, cohesive, and observable changes.</a:t>
            </a:r>
            <a:br>
              <a:rPr lang="en-US" sz="2200" dirty="0"/>
            </a:br>
            <a:endParaRPr lang="en-US" sz="2200"/>
          </a:p>
          <a:p>
            <a:r>
              <a:rPr lang="en-US" sz="2200" dirty="0"/>
              <a:t>Unique to each schools needs while staying in line with District Commitment Goals/Improvement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260035608"/>
              </p:ext>
            </p:extLst>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staff needs of staff and what supports are needed for Q Goal 1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3960262321"/>
              </p:ext>
            </p:extLst>
          </p:nvPr>
        </p:nvGraphicFramePr>
        <p:xfrm>
          <a:off x="179410" y="96466"/>
          <a:ext cx="11833181" cy="6501444"/>
        </p:xfrm>
        <a:graphic>
          <a:graphicData uri="http://schemas.openxmlformats.org/drawingml/2006/table">
            <a:tbl>
              <a:tblPr firstRow="1" bandRow="1">
                <a:tableStyleId>{073A0DAA-6AF3-43AB-8588-CEC1D06C72B9}</a:tableStyleId>
              </a:tblPr>
              <a:tblGrid>
                <a:gridCol w="1439078">
                  <a:extLst>
                    <a:ext uri="{9D8B030D-6E8A-4147-A177-3AD203B41FA5}">
                      <a16:colId xmlns:a16="http://schemas.microsoft.com/office/drawing/2014/main" val="1776901933"/>
                    </a:ext>
                  </a:extLst>
                </a:gridCol>
                <a:gridCol w="429768">
                  <a:extLst>
                    <a:ext uri="{9D8B030D-6E8A-4147-A177-3AD203B41FA5}">
                      <a16:colId xmlns:a16="http://schemas.microsoft.com/office/drawing/2014/main" val="441817138"/>
                    </a:ext>
                  </a:extLst>
                </a:gridCol>
                <a:gridCol w="1089449">
                  <a:extLst>
                    <a:ext uri="{9D8B030D-6E8A-4147-A177-3AD203B41FA5}">
                      <a16:colId xmlns:a16="http://schemas.microsoft.com/office/drawing/2014/main" val="4055515337"/>
                    </a:ext>
                  </a:extLst>
                </a:gridCol>
                <a:gridCol w="2958296">
                  <a:extLst>
                    <a:ext uri="{9D8B030D-6E8A-4147-A177-3AD203B41FA5}">
                      <a16:colId xmlns:a16="http://schemas.microsoft.com/office/drawing/2014/main" val="2958696576"/>
                    </a:ext>
                  </a:extLst>
                </a:gridCol>
                <a:gridCol w="2958295">
                  <a:extLst>
                    <a:ext uri="{9D8B030D-6E8A-4147-A177-3AD203B41FA5}">
                      <a16:colId xmlns:a16="http://schemas.microsoft.com/office/drawing/2014/main" val="1662312933"/>
                    </a:ext>
                  </a:extLst>
                </a:gridCol>
                <a:gridCol w="333968">
                  <a:extLst>
                    <a:ext uri="{9D8B030D-6E8A-4147-A177-3AD203B41FA5}">
                      <a16:colId xmlns:a16="http://schemas.microsoft.com/office/drawing/2014/main" val="3542588076"/>
                    </a:ext>
                  </a:extLst>
                </a:gridCol>
                <a:gridCol w="2624327">
                  <a:extLst>
                    <a:ext uri="{9D8B030D-6E8A-4147-A177-3AD203B41FA5}">
                      <a16:colId xmlns:a16="http://schemas.microsoft.com/office/drawing/2014/main" val="1874351673"/>
                    </a:ext>
                  </a:extLst>
                </a:gridCol>
              </a:tblGrid>
              <a:tr h="476296">
                <a:tc gridSpan="7">
                  <a:txBody>
                    <a:bodyPr/>
                    <a:lstStyle/>
                    <a:p>
                      <a:pPr algn="ctr"/>
                      <a:r>
                        <a:rPr lang="en-US" dirty="0"/>
                        <a:t>ELEMENTARY K-5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76296">
                <a:tc gridSpan="7">
                  <a:txBody>
                    <a:bodyPr/>
                    <a:lstStyle/>
                    <a:p>
                      <a:r>
                        <a:rPr lang="en-US" sz="1600" dirty="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916869">
                <a:tc>
                  <a:txBody>
                    <a:bodyPr/>
                    <a:lstStyle/>
                    <a:p>
                      <a:pPr lvl="0" algn="ctr">
                        <a:buNone/>
                      </a:pPr>
                      <a:r>
                        <a:rPr lang="en-US" sz="1200" b="0" i="0" u="none" strike="noStrike" noProof="0" dirty="0">
                          <a:solidFill>
                            <a:srgbClr val="000000"/>
                          </a:solidFill>
                          <a:latin typeface="Aptos"/>
                        </a:rPr>
                        <a:t>ELA/LITERACY</a:t>
                      </a:r>
                    </a:p>
                  </a:txBody>
                  <a:tcPr anchor="ctr"/>
                </a:tc>
                <a:tc gridSpan="5">
                  <a:txBody>
                    <a:bodyPr/>
                    <a:lstStyle/>
                    <a:p>
                      <a:r>
                        <a:rPr lang="en-US" sz="1200" dirty="0"/>
                        <a:t>By June 1, 2025, K-5 elementary students will increase achievement and/or growth in Reading as measured by the NWEA MAP assessment Fall 2024 to Spring 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940684">
                <a:tc>
                  <a:txBody>
                    <a:bodyPr/>
                    <a:lstStyle/>
                    <a:p>
                      <a:pPr lvl="0" algn="ctr">
                        <a:buNone/>
                      </a:pPr>
                      <a:r>
                        <a:rPr lang="en-US" sz="1200" b="0" i="0" u="none" strike="noStrike" noProof="0" dirty="0">
                          <a:solidFill>
                            <a:srgbClr val="000000"/>
                          </a:solidFill>
                          <a:latin typeface="Aptos"/>
                        </a:rPr>
                        <a:t>MATH</a:t>
                      </a:r>
                    </a:p>
                  </a:txBody>
                  <a:tcPr anchor="ctr"/>
                </a:tc>
                <a:tc gridSpan="5">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By June 1, 2025, QPS K-5 elementary students will increase achievement and/or growth in Math as measures by the NWEA MAP assessment Fall 2024 to Spring 2025. </a:t>
                      </a:r>
                    </a:p>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3825941918"/>
                  </a:ext>
                </a:extLst>
              </a:tr>
              <a:tr h="392944">
                <a:tc gridSpan="7">
                  <a:txBody>
                    <a:bodyPr/>
                    <a:lstStyle/>
                    <a:p>
                      <a:r>
                        <a:rPr lang="en-US" sz="1400" dirty="0">
                          <a:solidFill>
                            <a:schemeClr val="bg1">
                              <a:lumMod val="95000"/>
                            </a:schemeClr>
                          </a:solidFill>
                        </a:rPr>
                        <a:t>MEASURES OF SUCCESS </a:t>
                      </a:r>
                      <a:r>
                        <a:rPr lang="en-US" sz="1400" i="1" dirty="0">
                          <a:solidFill>
                            <a:schemeClr val="bg1">
                              <a:lumMod val="95000"/>
                            </a:schemeClr>
                          </a:solidFill>
                        </a:rPr>
                        <a:t>(Data/Progress Monitoring)</a:t>
                      </a:r>
                      <a:endParaRPr lang="en-US" sz="1400" dirty="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595597">
                <a:tc gridSpan="3">
                  <a:txBody>
                    <a:bodyPr/>
                    <a:lstStyle/>
                    <a:p>
                      <a:pPr marL="0" lvl="0" indent="0">
                        <a:buFont typeface="Arial" panose="020B0604020202020204" pitchFamily="34" charset="0"/>
                        <a:buNone/>
                      </a:pPr>
                      <a:r>
                        <a:rPr lang="en-US" sz="1000" b="1" i="0" kern="1200" dirty="0">
                          <a:solidFill>
                            <a:schemeClr val="dk1"/>
                          </a:solidFill>
                          <a:effectLst/>
                          <a:latin typeface="+mn-lt"/>
                          <a:ea typeface="+mn-ea"/>
                          <a:cs typeface="+mn-cs"/>
                        </a:rPr>
                        <a:t>NWEA MAP- ELA/Math </a:t>
                      </a:r>
                      <a:endParaRPr lang="en-US" sz="1000" b="0" i="0" kern="1200" dirty="0">
                        <a:solidFill>
                          <a:schemeClr val="dk1"/>
                        </a:solidFill>
                        <a:effectLst/>
                        <a:latin typeface="+mn-lt"/>
                        <a:ea typeface="+mn-ea"/>
                        <a:cs typeface="+mn-cs"/>
                      </a:endParaRPr>
                    </a:p>
                    <a:p>
                      <a:pPr marL="0" lvl="0" indent="0">
                        <a:buFont typeface="Arial" panose="020B0604020202020204" pitchFamily="34" charset="0"/>
                        <a:buNone/>
                      </a:pPr>
                      <a:r>
                        <a:rPr lang="en-US" sz="1000" b="0" i="1" kern="1200" dirty="0">
                          <a:solidFill>
                            <a:schemeClr val="dk1"/>
                          </a:solidFill>
                          <a:effectLst/>
                          <a:latin typeface="+mn-lt"/>
                          <a:ea typeface="+mn-ea"/>
                          <a:cs typeface="+mn-cs"/>
                        </a:rPr>
                        <a:t>Grade Report- Fall, Winter, Spring</a:t>
                      </a:r>
                    </a:p>
                    <a:p>
                      <a:pPr marL="0" lvl="0" indent="0">
                        <a:buFont typeface="Arial" panose="020B0604020202020204" pitchFamily="34" charset="0"/>
                        <a:buNone/>
                      </a:pPr>
                      <a:r>
                        <a:rPr lang="en-US" sz="1000" b="0" i="1" kern="1200" dirty="0">
                          <a:solidFill>
                            <a:schemeClr val="dk1"/>
                          </a:solidFill>
                          <a:effectLst/>
                          <a:latin typeface="+mn-lt"/>
                          <a:ea typeface="+mn-ea"/>
                          <a:cs typeface="+mn-cs"/>
                        </a:rPr>
                        <a:t>Hi Avg and Hi&gt;60th percentile</a:t>
                      </a:r>
                    </a:p>
                    <a:p>
                      <a:pPr marL="0" lvl="0" indent="0">
                        <a:buFont typeface="Arial" panose="020B0604020202020204" pitchFamily="34" charset="0"/>
                        <a:buNone/>
                      </a:pPr>
                      <a:r>
                        <a:rPr lang="en-US" sz="1000" b="0" i="1" kern="1200" dirty="0">
                          <a:solidFill>
                            <a:schemeClr val="dk1"/>
                          </a:solidFill>
                          <a:effectLst/>
                          <a:latin typeface="+mn-lt"/>
                          <a:ea typeface="+mn-ea"/>
                          <a:cs typeface="+mn-cs"/>
                        </a:rPr>
                        <a:t>MAP School Profile Report</a:t>
                      </a:r>
                    </a:p>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000" b="1" i="0" kern="1200" dirty="0">
                          <a:solidFill>
                            <a:schemeClr val="dk1"/>
                          </a:solidFill>
                          <a:effectLst/>
                          <a:latin typeface="+mn-lt"/>
                          <a:ea typeface="+mn-ea"/>
                          <a:cs typeface="+mn-cs"/>
                        </a:rPr>
                        <a:t>IAR- ILLINOIS ASSESSMENT OF READINESS</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000" b="0" i="1" u="none" strike="noStrike" kern="1200" noProof="0" dirty="0">
                          <a:solidFill>
                            <a:schemeClr val="dk1"/>
                          </a:solidFill>
                          <a:effectLst/>
                        </a:rPr>
                        <a:t>2023 to 2024 to 2025 Math and ELA</a:t>
                      </a:r>
                    </a:p>
                    <a:p>
                      <a:pPr marL="0" marR="0" lvl="0" indent="0" algn="l">
                        <a:lnSpc>
                          <a:spcPct val="100000"/>
                        </a:lnSpc>
                        <a:spcBef>
                          <a:spcPts val="0"/>
                        </a:spcBef>
                        <a:spcAft>
                          <a:spcPts val="0"/>
                        </a:spcAft>
                        <a:buClrTx/>
                        <a:buSzTx/>
                        <a:buFont typeface="Arial" panose="020B0604020202020204" pitchFamily="34" charset="0"/>
                        <a:buNone/>
                      </a:pPr>
                      <a:r>
                        <a:rPr lang="en-US" sz="1000" b="0" i="1" u="none" strike="noStrike" kern="1200" noProof="0" dirty="0">
                          <a:solidFill>
                            <a:schemeClr val="dk1"/>
                          </a:solidFill>
                          <a:effectLst/>
                        </a:rPr>
                        <a:t>Cohort 3rd to 4th and 4th to 5th</a:t>
                      </a:r>
                    </a:p>
                    <a:p>
                      <a:pPr marL="0" marR="0" lvl="0" indent="0" algn="l">
                        <a:lnSpc>
                          <a:spcPct val="100000"/>
                        </a:lnSpc>
                        <a:spcBef>
                          <a:spcPts val="0"/>
                        </a:spcBef>
                        <a:spcAft>
                          <a:spcPts val="0"/>
                        </a:spcAft>
                        <a:buClrTx/>
                        <a:buSzTx/>
                        <a:buFont typeface="Arial" panose="020B0604020202020204" pitchFamily="34" charset="0"/>
                        <a:buNone/>
                      </a:pPr>
                      <a:r>
                        <a:rPr lang="en-US" sz="1000" b="0" i="1" u="none" strike="noStrike" kern="1200" noProof="0" dirty="0">
                          <a:solidFill>
                            <a:schemeClr val="dk1"/>
                          </a:solidFill>
                          <a:effectLst/>
                        </a:rPr>
                        <a:t>Below, Approaching, Meets, Exceeds</a:t>
                      </a:r>
                    </a:p>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000" b="1" i="0" u="none" strike="noStrike" kern="1200" noProof="0" dirty="0">
                          <a:solidFill>
                            <a:srgbClr val="000000"/>
                          </a:solidFill>
                          <a:effectLst/>
                        </a:rPr>
                        <a:t>CLASSROOM ASSESSMENTS- ELA/MATH</a:t>
                      </a:r>
                      <a:br>
                        <a:rPr lang="en-US" sz="1000" b="1" i="0" u="none" strike="noStrike" kern="1200" noProof="0" dirty="0">
                          <a:solidFill>
                            <a:srgbClr val="000000"/>
                          </a:solidFill>
                          <a:effectLst/>
                        </a:rPr>
                      </a:br>
                      <a:r>
                        <a:rPr lang="en-US" sz="1000" b="0" i="0" u="none" strike="noStrike" kern="1200" noProof="0" dirty="0">
                          <a:solidFill>
                            <a:srgbClr val="000000"/>
                          </a:solidFill>
                          <a:effectLst/>
                        </a:rPr>
                        <a:t>Weekly, Monthly, By Trimester </a:t>
                      </a:r>
                    </a:p>
                    <a:p>
                      <a:pPr marL="0" lvl="0" indent="0">
                        <a:buFont typeface="Arial" panose="020B0604020202020204" pitchFamily="34" charset="0"/>
                        <a:buNone/>
                      </a:pPr>
                      <a:endParaRPr lang="en-US" sz="1000" b="0" i="1" kern="1200">
                        <a:solidFill>
                          <a:schemeClr val="dk1"/>
                        </a:solidFill>
                        <a:effectLst/>
                        <a:latin typeface="+mn-lt"/>
                        <a:ea typeface="+mn-ea"/>
                        <a:cs typeface="+mn-cs"/>
                      </a:endParaRPr>
                    </a:p>
                  </a:txBody>
                  <a:tcPr/>
                </a:tc>
                <a:tc gridSpan="2">
                  <a:txBody>
                    <a:bodyPr/>
                    <a:lstStyle/>
                    <a:p>
                      <a:pPr marL="0" lvl="0" indent="0">
                        <a:buFont typeface="Arial" panose="020B0604020202020204" pitchFamily="34" charset="0"/>
                        <a:buNone/>
                      </a:pPr>
                      <a:r>
                        <a:rPr lang="en-US" sz="1000" b="1" i="0" kern="1200" dirty="0">
                          <a:solidFill>
                            <a:schemeClr val="dk1"/>
                          </a:solidFill>
                          <a:effectLst/>
                          <a:latin typeface="+mn-lt"/>
                          <a:ea typeface="+mn-ea"/>
                          <a:cs typeface="+mn-cs"/>
                        </a:rPr>
                        <a:t>STAFF SURVEY- PROFESSIONAL DEVELOPMENT </a:t>
                      </a:r>
                      <a:br>
                        <a:rPr lang="en-US" sz="1000" b="0" i="0" kern="1200" dirty="0">
                          <a:solidFill>
                            <a:srgbClr val="000000"/>
                          </a:solidFill>
                          <a:effectLst/>
                          <a:latin typeface="+mn-lt"/>
                          <a:ea typeface="+mn-ea"/>
                          <a:cs typeface="+mn-cs"/>
                        </a:rPr>
                      </a:br>
                      <a:r>
                        <a:rPr lang="en-US" sz="1000" b="0" i="0" kern="1200" dirty="0">
                          <a:solidFill>
                            <a:schemeClr val="dk1"/>
                          </a:solidFill>
                          <a:effectLst/>
                          <a:latin typeface="+mn-lt"/>
                          <a:ea typeface="+mn-ea"/>
                          <a:cs typeface="+mn-cs"/>
                        </a:rPr>
                        <a:t>Pre/Post- Needs Assessment</a:t>
                      </a:r>
                    </a:p>
                  </a:txBody>
                  <a:tcPr/>
                </a:tc>
                <a:tc hMerge="1">
                  <a:txBody>
                    <a:bodyPr/>
                    <a:lstStyle/>
                    <a:p>
                      <a:endParaRPr lang="en-US"/>
                    </a:p>
                  </a:txBody>
                  <a:tcPr/>
                </a:tc>
                <a:extLst>
                  <a:ext uri="{0D108BD9-81ED-4DB2-BD59-A6C34878D82A}">
                    <a16:rowId xmlns:a16="http://schemas.microsoft.com/office/drawing/2014/main" val="544834922"/>
                  </a:ext>
                </a:extLst>
              </a:tr>
              <a:tr h="392944">
                <a:tc gridSpan="7">
                  <a:txBody>
                    <a:bodyPr/>
                    <a:lstStyle/>
                    <a:p>
                      <a:r>
                        <a:rPr lang="en-US" sz="1400" dirty="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654907">
                <a:tc gridSpan="2">
                  <a:txBody>
                    <a:bodyPr/>
                    <a:lstStyle/>
                    <a:p>
                      <a:pPr lvl="0">
                        <a:buNone/>
                      </a:pPr>
                      <a:r>
                        <a:rPr lang="en-US" sz="1200" dirty="0"/>
                        <a:t>PROFESSIONAL DEVELOPMENT</a:t>
                      </a:r>
                    </a:p>
                  </a:txBody>
                  <a:tcPr/>
                </a:tc>
                <a:tc hMerge="1">
                  <a:txBody>
                    <a:bodyPr/>
                    <a:lstStyle/>
                    <a:p>
                      <a:endParaRPr lang="en-US"/>
                    </a:p>
                  </a:txBody>
                  <a:tcPr/>
                </a:tc>
                <a:tc gridSpan="5">
                  <a:txBody>
                    <a:bodyPr/>
                    <a:lstStyle/>
                    <a:p>
                      <a:pPr lvl="0">
                        <a:buNone/>
                      </a:pPr>
                      <a:r>
                        <a:rPr lang="en-US" sz="1200" b="0" i="0" u="none" strike="noStrike" noProof="0" dirty="0">
                          <a:solidFill>
                            <a:srgbClr val="000000"/>
                          </a:solidFill>
                          <a:latin typeface="Aptos"/>
                        </a:rPr>
                        <a:t>Classroom teachers will engage in professional learning to improve evidence-based and high-leverage literacy practices aligned to standards through implementation of Benchmark Workshop. (Focus: Instruction, Differentiation, and Assessment) </a:t>
                      </a:r>
                      <a:endParaRPr lang="en-US" dirty="0"/>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9319255"/>
                  </a:ext>
                </a:extLst>
              </a:tr>
              <a:tr h="654907">
                <a:tc gridSpan="2">
                  <a:txBody>
                    <a:bodyPr/>
                    <a:lstStyle/>
                    <a:p>
                      <a:pPr lvl="0">
                        <a:buNone/>
                      </a:pPr>
                      <a:r>
                        <a:rPr lang="en-US" sz="1200" dirty="0"/>
                        <a:t>PROFESSIONAL DEVELOPMENT</a:t>
                      </a:r>
                    </a:p>
                  </a:txBody>
                  <a:tcPr/>
                </a:tc>
                <a:tc hMerge="1">
                  <a:txBody>
                    <a:bodyPr/>
                    <a:lstStyle/>
                    <a:p>
                      <a:endParaRPr lang="en-US"/>
                    </a:p>
                  </a:txBody>
                  <a:tcPr/>
                </a:tc>
                <a:tc gridSpan="5">
                  <a:txBody>
                    <a:bodyPr/>
                    <a:lstStyle/>
                    <a:p>
                      <a:pPr lvl="0">
                        <a:buNone/>
                      </a:pPr>
                      <a:r>
                        <a:rPr lang="en-US" sz="1200" b="0" i="0" u="none" strike="noStrike" noProof="0" dirty="0">
                          <a:solidFill>
                            <a:srgbClr val="000000"/>
                          </a:solidFill>
                          <a:latin typeface="Aptos"/>
                        </a:rPr>
                        <a:t>Classroom teachers will engage in professional learning to improve evidence-based and high-leverage mathematical practices aligned to standards through implementation of Reveal Math.  (Focus: Instruction, Differentiation, and Assessment)</a:t>
                      </a:r>
                      <a:endParaRPr lang="en-US" dirty="0"/>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1747759"/>
                  </a:ext>
                </a:extLst>
              </a:tr>
            </a:tbl>
          </a:graphicData>
        </a:graphic>
      </p:graphicFrame>
      <p:pic>
        <p:nvPicPr>
          <p:cNvPr id="3" name="Picture 2" descr="Logo, icon, company name&#10;&#10;Description automatically generated">
            <a:extLst>
              <a:ext uri="{FF2B5EF4-FFF2-40B4-BE49-F238E27FC236}">
                <a16:creationId xmlns:a16="http://schemas.microsoft.com/office/drawing/2014/main" id="{4C3B46EC-916F-25A4-00E2-C8DB4571FE73}"/>
              </a:ext>
            </a:extLst>
          </p:cNvPr>
          <p:cNvPicPr>
            <a:picLocks noChangeAspect="1"/>
          </p:cNvPicPr>
          <p:nvPr/>
        </p:nvPicPr>
        <p:blipFill>
          <a:blip r:embed="rId2"/>
          <a:stretch>
            <a:fillRect/>
          </a:stretch>
        </p:blipFill>
        <p:spPr>
          <a:xfrm>
            <a:off x="9883028" y="1339476"/>
            <a:ext cx="1632537" cy="1325387"/>
          </a:xfrm>
          <a:prstGeom prst="rect">
            <a:avLst/>
          </a:prstGeom>
        </p:spPr>
      </p:pic>
    </p:spTree>
    <p:extLst>
      <p:ext uri="{BB962C8B-B14F-4D97-AF65-F5344CB8AC3E}">
        <p14:creationId xmlns:p14="http://schemas.microsoft.com/office/powerpoint/2010/main" val="105032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454564098"/>
              </p:ext>
            </p:extLst>
          </p:nvPr>
        </p:nvGraphicFramePr>
        <p:xfrm>
          <a:off x="210312" y="201168"/>
          <a:ext cx="11841482" cy="5878996"/>
        </p:xfrm>
        <a:graphic>
          <a:graphicData uri="http://schemas.openxmlformats.org/drawingml/2006/table">
            <a:tbl>
              <a:tblPr firstRow="1" bandRow="1">
                <a:tableStyleId>{073A0DAA-6AF3-43AB-8588-CEC1D06C72B9}</a:tableStyleId>
              </a:tblPr>
              <a:tblGrid>
                <a:gridCol w="1371600">
                  <a:extLst>
                    <a:ext uri="{9D8B030D-6E8A-4147-A177-3AD203B41FA5}">
                      <a16:colId xmlns:a16="http://schemas.microsoft.com/office/drawing/2014/main" val="1776901933"/>
                    </a:ext>
                  </a:extLst>
                </a:gridCol>
                <a:gridCol w="1417320">
                  <a:extLst>
                    <a:ext uri="{9D8B030D-6E8A-4147-A177-3AD203B41FA5}">
                      <a16:colId xmlns:a16="http://schemas.microsoft.com/office/drawing/2014/main" val="1225186901"/>
                    </a:ext>
                  </a:extLst>
                </a:gridCol>
                <a:gridCol w="9052562">
                  <a:extLst>
                    <a:ext uri="{9D8B030D-6E8A-4147-A177-3AD203B41FA5}">
                      <a16:colId xmlns:a16="http://schemas.microsoft.com/office/drawing/2014/main" val="2075690047"/>
                    </a:ext>
                  </a:extLst>
                </a:gridCol>
              </a:tblGrid>
              <a:tr h="790452">
                <a:tc gridSpan="3">
                  <a:txBody>
                    <a:bodyPr/>
                    <a:lstStyle/>
                    <a:p>
                      <a:r>
                        <a:rPr lang="en-US" sz="1400">
                          <a:solidFill>
                            <a:schemeClr val="bg1">
                              <a:lumMod val="95000"/>
                            </a:schemeClr>
                          </a:solidFill>
                        </a:rPr>
                        <a:t>Q GOAL 1 SCHOOL LEVEL STRATEGIES (Actions/Tasks)– K-5 Elementary</a:t>
                      </a:r>
                    </a:p>
                  </a:txBody>
                  <a:tcPr>
                    <a:solidFill>
                      <a:schemeClr val="accent6">
                        <a:lumMod val="7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1580906">
                <a:tc>
                  <a:txBody>
                    <a:bodyPr/>
                    <a:lstStyle/>
                    <a:p>
                      <a:pPr lvl="0">
                        <a:buNone/>
                      </a:pPr>
                      <a:r>
                        <a:rPr lang="en-US" sz="1100"/>
                        <a:t>PROFESSIONAL DEVELOPMENT</a:t>
                      </a:r>
                    </a:p>
                  </a:txBody>
                  <a:tcPr/>
                </a:tc>
                <a:tc>
                  <a:txBody>
                    <a:bodyPr/>
                    <a:lstStyle/>
                    <a:p>
                      <a:r>
                        <a:rPr lang="en-US" sz="1100"/>
                        <a:t>Baldwin</a:t>
                      </a:r>
                    </a:p>
                  </a:txBody>
                  <a:tcPr/>
                </a:tc>
                <a:tc>
                  <a:txBody>
                    <a:bodyPr/>
                    <a:lstStyle/>
                    <a:p>
                      <a:r>
                        <a:rPr lang="en-US" sz="1100" b="0" i="0" kern="1200">
                          <a:solidFill>
                            <a:schemeClr val="dk1"/>
                          </a:solidFill>
                          <a:effectLst/>
                          <a:latin typeface="+mn-lt"/>
                          <a:ea typeface="+mn-ea"/>
                          <a:cs typeface="+mn-cs"/>
                        </a:rPr>
                        <a:t>Classroom teachers will engage in professional learning to build capacity in assessment data to guide instructional practice and supports for student learning.  Continuation of Efficacy Cycles.   Leadership articles and discussion based on assessment: teaching and learning.  Academic Intervention team will review  student placement needs for math and ELA.  </a:t>
                      </a:r>
                      <a:endParaRPr lang="en-US" sz="1100"/>
                    </a:p>
                  </a:txBody>
                  <a:tcPr/>
                </a:tc>
                <a:extLst>
                  <a:ext uri="{0D108BD9-81ED-4DB2-BD59-A6C34878D82A}">
                    <a16:rowId xmlns:a16="http://schemas.microsoft.com/office/drawing/2014/main" val="1808587261"/>
                  </a:ext>
                </a:extLst>
              </a:tr>
              <a:tr h="1136274">
                <a:tc>
                  <a:txBody>
                    <a:bodyPr/>
                    <a:lstStyle/>
                    <a:p>
                      <a:pPr lvl="0">
                        <a:buNone/>
                      </a:pPr>
                      <a:r>
                        <a:rPr lang="en-US" sz="1100"/>
                        <a:t>INSTRUCTIONAL PRACTICE</a:t>
                      </a:r>
                    </a:p>
                  </a:txBody>
                  <a:tcPr/>
                </a:tc>
                <a:tc>
                  <a:txBody>
                    <a:bodyPr/>
                    <a:lstStyle/>
                    <a:p>
                      <a:r>
                        <a:rPr lang="en-US" sz="1100"/>
                        <a:t>Denman</a:t>
                      </a:r>
                    </a:p>
                  </a:txBody>
                  <a:tcPr/>
                </a:tc>
                <a:tc>
                  <a:txBody>
                    <a:bodyPr/>
                    <a:lstStyle/>
                    <a:p>
                      <a:r>
                        <a:rPr lang="en-US" sz="1100"/>
                        <a:t>Classroom teachers will engage in grade-level collective efficacy cycles to promote student self-engagement and productive struggle through the implementation of inquiry-based learning.</a:t>
                      </a:r>
                    </a:p>
                  </a:txBody>
                  <a:tcPr/>
                </a:tc>
                <a:extLst>
                  <a:ext uri="{0D108BD9-81ED-4DB2-BD59-A6C34878D82A}">
                    <a16:rowId xmlns:a16="http://schemas.microsoft.com/office/drawing/2014/main" val="328769872"/>
                  </a:ext>
                </a:extLst>
              </a:tr>
              <a:tr h="11856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PROFESSIONAL DEVELOPMENT</a:t>
                      </a:r>
                    </a:p>
                  </a:txBody>
                  <a:tcPr/>
                </a:tc>
                <a:tc>
                  <a:txBody>
                    <a:bodyPr/>
                    <a:lstStyle/>
                    <a:p>
                      <a:r>
                        <a:rPr lang="en-US" sz="1100"/>
                        <a:t>Lincoln Douglas</a:t>
                      </a:r>
                    </a:p>
                  </a:txBody>
                  <a:tcPr anchor="ctr"/>
                </a:tc>
                <a:tc>
                  <a:txBody>
                    <a:bodyPr/>
                    <a:lstStyle/>
                    <a:p>
                      <a:r>
                        <a:rPr lang="en-US" sz="1100"/>
                        <a:t>Classroom teachers will engage in professional learning around the literacy footprints assessment implementation and review results as a comparative point of student learning data.</a:t>
                      </a:r>
                    </a:p>
                  </a:txBody>
                  <a:tcPr/>
                </a:tc>
                <a:extLst>
                  <a:ext uri="{0D108BD9-81ED-4DB2-BD59-A6C34878D82A}">
                    <a16:rowId xmlns:a16="http://schemas.microsoft.com/office/drawing/2014/main" val="1361145009"/>
                  </a:ext>
                </a:extLst>
              </a:tr>
              <a:tr h="11856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PROFESSIONAL DEVELOPMENT</a:t>
                      </a:r>
                    </a:p>
                  </a:txBody>
                  <a:tcPr/>
                </a:tc>
                <a:tc>
                  <a:txBody>
                    <a:bodyPr/>
                    <a:lstStyle/>
                    <a:p>
                      <a:r>
                        <a:rPr lang="en-US" sz="1100"/>
                        <a:t>Rooney</a:t>
                      </a:r>
                    </a:p>
                  </a:txBody>
                  <a:tcPr anchor="ctr"/>
                </a:tc>
                <a:tc>
                  <a:txBody>
                    <a:bodyPr/>
                    <a:lstStyle/>
                    <a:p>
                      <a:pPr rtl="0" fontAlgn="base"/>
                      <a:r>
                        <a:rPr lang="en-US" sz="1100" b="0" i="0" kern="1200">
                          <a:solidFill>
                            <a:schemeClr val="dk1"/>
                          </a:solidFill>
                          <a:effectLst/>
                          <a:latin typeface="+mn-lt"/>
                          <a:ea typeface="+mn-ea"/>
                          <a:cs typeface="+mn-cs"/>
                        </a:rPr>
                        <a:t>Classroom teachers will engage in professional learning to build capacity to increase instructional practice and build supports for student learning.​</a:t>
                      </a:r>
                    </a:p>
                    <a:p>
                      <a:pPr rtl="0" fontAlgn="base"/>
                      <a:r>
                        <a:rPr lang="en-US" sz="1100" b="0" i="0" kern="1200">
                          <a:solidFill>
                            <a:schemeClr val="dk1"/>
                          </a:solidFill>
                          <a:effectLst/>
                          <a:latin typeface="+mn-lt"/>
                          <a:ea typeface="+mn-ea"/>
                          <a:cs typeface="+mn-cs"/>
                        </a:rPr>
                        <a:t>​Grade level peer observations and reflections. </a:t>
                      </a:r>
                    </a:p>
                  </a:txBody>
                  <a:tcPr/>
                </a:tc>
                <a:extLst>
                  <a:ext uri="{0D108BD9-81ED-4DB2-BD59-A6C34878D82A}">
                    <a16:rowId xmlns:a16="http://schemas.microsoft.com/office/drawing/2014/main" val="2623721489"/>
                  </a:ext>
                </a:extLst>
              </a:tr>
            </a:tbl>
          </a:graphicData>
        </a:graphic>
      </p:graphicFrame>
    </p:spTree>
    <p:extLst>
      <p:ext uri="{BB962C8B-B14F-4D97-AF65-F5344CB8AC3E}">
        <p14:creationId xmlns:p14="http://schemas.microsoft.com/office/powerpoint/2010/main" val="730809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908022800"/>
              </p:ext>
            </p:extLst>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505528" y="4989706"/>
            <a:ext cx="9966036"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staff needs of staff and what supports are needed for Q Goal 2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3745215272"/>
              </p:ext>
            </p:extLst>
          </p:nvPr>
        </p:nvGraphicFramePr>
        <p:xfrm>
          <a:off x="210312" y="201168"/>
          <a:ext cx="11837655" cy="6492000"/>
        </p:xfrm>
        <a:graphic>
          <a:graphicData uri="http://schemas.openxmlformats.org/drawingml/2006/table">
            <a:tbl>
              <a:tblPr firstRow="1" bandRow="1">
                <a:tableStyleId>{073A0DAA-6AF3-43AB-8588-CEC1D06C72B9}</a:tableStyleId>
              </a:tblPr>
              <a:tblGrid>
                <a:gridCol w="1351277">
                  <a:extLst>
                    <a:ext uri="{9D8B030D-6E8A-4147-A177-3AD203B41FA5}">
                      <a16:colId xmlns:a16="http://schemas.microsoft.com/office/drawing/2014/main" val="1776901933"/>
                    </a:ext>
                  </a:extLst>
                </a:gridCol>
                <a:gridCol w="587251">
                  <a:extLst>
                    <a:ext uri="{9D8B030D-6E8A-4147-A177-3AD203B41FA5}">
                      <a16:colId xmlns:a16="http://schemas.microsoft.com/office/drawing/2014/main" val="1860263650"/>
                    </a:ext>
                  </a:extLst>
                </a:gridCol>
                <a:gridCol w="1021833">
                  <a:extLst>
                    <a:ext uri="{9D8B030D-6E8A-4147-A177-3AD203B41FA5}">
                      <a16:colId xmlns:a16="http://schemas.microsoft.com/office/drawing/2014/main" val="1881140685"/>
                    </a:ext>
                  </a:extLst>
                </a:gridCol>
                <a:gridCol w="2956556">
                  <a:extLst>
                    <a:ext uri="{9D8B030D-6E8A-4147-A177-3AD203B41FA5}">
                      <a16:colId xmlns:a16="http://schemas.microsoft.com/office/drawing/2014/main" val="4261823089"/>
                    </a:ext>
                  </a:extLst>
                </a:gridCol>
                <a:gridCol w="2960369">
                  <a:extLst>
                    <a:ext uri="{9D8B030D-6E8A-4147-A177-3AD203B41FA5}">
                      <a16:colId xmlns:a16="http://schemas.microsoft.com/office/drawing/2014/main" val="408502633"/>
                    </a:ext>
                  </a:extLst>
                </a:gridCol>
                <a:gridCol w="336042">
                  <a:extLst>
                    <a:ext uri="{9D8B030D-6E8A-4147-A177-3AD203B41FA5}">
                      <a16:colId xmlns:a16="http://schemas.microsoft.com/office/drawing/2014/main" val="3428704252"/>
                    </a:ext>
                  </a:extLst>
                </a:gridCol>
                <a:gridCol w="2624327">
                  <a:extLst>
                    <a:ext uri="{9D8B030D-6E8A-4147-A177-3AD203B41FA5}">
                      <a16:colId xmlns:a16="http://schemas.microsoft.com/office/drawing/2014/main" val="1874351673"/>
                    </a:ext>
                  </a:extLst>
                </a:gridCol>
              </a:tblGrid>
              <a:tr h="498585">
                <a:tc gridSpan="7">
                  <a:txBody>
                    <a:bodyPr/>
                    <a:lstStyle/>
                    <a:p>
                      <a:pPr algn="ctr"/>
                      <a:r>
                        <a:rPr lang="en-US" dirty="0"/>
                        <a:t>Q GOAL #2- ELEMENTARY K-5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6262">
                <a:tc gridSpan="7">
                  <a:txBody>
                    <a:bodyPr/>
                    <a:lstStyle/>
                    <a:p>
                      <a:r>
                        <a:rPr lang="en-US" sz="1600" dirty="0">
                          <a:solidFill>
                            <a:schemeClr val="bg1">
                              <a:lumMod val="95000"/>
                            </a:schemeClr>
                          </a:solidFill>
                        </a:rPr>
                        <a:t>Q COMMITMENT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734667">
                <a:tc gridSpan="2">
                  <a:txBody>
                    <a:bodyPr/>
                    <a:lstStyle/>
                    <a:p>
                      <a:endParaRPr lang="en-US" sz="1200"/>
                    </a:p>
                    <a:p>
                      <a:r>
                        <a:rPr lang="en-US" sz="1200" dirty="0"/>
                        <a:t>STUDENT DISCIPLINE</a:t>
                      </a:r>
                    </a:p>
                    <a:p>
                      <a:endParaRPr lang="en-US" sz="1200"/>
                    </a:p>
                  </a:txBody>
                  <a:tcPr anchor="ctr"/>
                </a:tc>
                <a:tc hMerge="1">
                  <a:txBody>
                    <a:bodyPr/>
                    <a:lstStyle/>
                    <a:p>
                      <a:endParaRPr lang="en-US"/>
                    </a:p>
                  </a:txBody>
                  <a:tcPr/>
                </a:tc>
                <a:tc gridSpan="4">
                  <a:txBody>
                    <a:bodyPr/>
                    <a:lstStyle/>
                    <a:p>
                      <a:pPr rtl="0" fontAlgn="base"/>
                      <a:r>
                        <a:rPr lang="en-US" sz="1200" b="0" i="0" kern="1200" dirty="0">
                          <a:solidFill>
                            <a:schemeClr val="dk1"/>
                          </a:solidFill>
                          <a:effectLst/>
                          <a:latin typeface="+mn-lt"/>
                          <a:ea typeface="+mn-ea"/>
                          <a:cs typeface="+mn-cs"/>
                        </a:rPr>
                        <a:t>By June 1, 2025, 85% of QPS students will be on track in school behavior </a:t>
                      </a:r>
                      <a:r>
                        <a:rPr lang="en-US" sz="1200" b="0" i="1" kern="1200" dirty="0">
                          <a:solidFill>
                            <a:schemeClr val="dk1"/>
                          </a:solidFill>
                          <a:effectLst/>
                          <a:latin typeface="+mn-lt"/>
                          <a:ea typeface="+mn-ea"/>
                          <a:cs typeface="+mn-cs"/>
                        </a:rPr>
                        <a:t>(on track = behavior incidents on 2% or less of school days attended.)</a:t>
                      </a:r>
                      <a:r>
                        <a:rPr lang="en-US" sz="1200" b="0" i="0" kern="1200" dirty="0">
                          <a:solidFill>
                            <a:schemeClr val="dk1"/>
                          </a:solidFill>
                          <a:effectLst/>
                          <a:latin typeface="+mn-lt"/>
                          <a:ea typeface="+mn-ea"/>
                          <a:cs typeface="+mn-cs"/>
                        </a:rPr>
                        <a:t>​</a:t>
                      </a:r>
                    </a:p>
                    <a:p>
                      <a:pPr rtl="0" fontAlgn="base"/>
                      <a:r>
                        <a:rPr lang="en-US" sz="1200" b="0" i="0" kern="1200" dirty="0">
                          <a:solidFill>
                            <a:schemeClr val="dk1"/>
                          </a:solidFill>
                          <a:effectLst/>
                          <a:latin typeface="+mn-lt"/>
                          <a:ea typeface="+mn-ea"/>
                          <a:cs typeface="+mn-cs"/>
                        </a:rPr>
                        <a:t>​</a:t>
                      </a:r>
                    </a:p>
                    <a:p>
                      <a:pPr rtl="0" fontAlgn="base"/>
                      <a:endParaRPr lang="en-US" sz="1200" b="0" i="1" kern="1200">
                        <a:solidFill>
                          <a:schemeClr val="dk1"/>
                        </a:solidFill>
                        <a:effectLst/>
                        <a:latin typeface="+mn-lt"/>
                        <a:ea typeface="+mn-ea"/>
                        <a:cs typeface="+mn-cs"/>
                      </a:endParaRPr>
                    </a:p>
                    <a:p>
                      <a:pPr lvl="0">
                        <a:buNone/>
                      </a:pPr>
                      <a:r>
                        <a:rPr lang="en-US" sz="1200" b="0" i="1" kern="1200" dirty="0">
                          <a:solidFill>
                            <a:schemeClr val="dk1"/>
                          </a:solidFill>
                          <a:effectLst/>
                          <a:latin typeface="+mn-lt"/>
                          <a:ea typeface="+mn-ea"/>
                          <a:cs typeface="+mn-cs"/>
                        </a:rPr>
                        <a:t>*2023-2024 students on track discipline- District= 80%</a:t>
                      </a:r>
                      <a:br>
                        <a:rPr lang="en-US" sz="1200" b="0" i="1" kern="1200" dirty="0">
                          <a:solidFill>
                            <a:srgbClr val="000000"/>
                          </a:solidFill>
                          <a:effectLst/>
                          <a:latin typeface="+mn-lt"/>
                          <a:ea typeface="+mn-ea"/>
                          <a:cs typeface="+mn-cs"/>
                        </a:rPr>
                      </a:br>
                      <a:r>
                        <a:rPr lang="en-US" sz="1200" b="0" i="1" kern="1200" dirty="0">
                          <a:solidFill>
                            <a:srgbClr val="000000"/>
                          </a:solidFill>
                          <a:effectLst/>
                          <a:latin typeface="+mn-lt"/>
                          <a:ea typeface="+mn-ea"/>
                          <a:cs typeface="+mn-cs"/>
                        </a:rPr>
                        <a:t>Baldwin (82%); Denman (84%); Iles (80%); Lincoln Douglas (85%); Rooney (83%)</a:t>
                      </a:r>
                      <a:endParaRPr lang="en-US" sz="1200" b="0" i="0" kern="1200" dirty="0">
                        <a:solidFill>
                          <a:srgbClr val="000000"/>
                        </a:solidFill>
                        <a:effectLst/>
                        <a:latin typeface="+mn-lt"/>
                        <a:ea typeface="+mn-ea"/>
                        <a:cs typeface="+mn-cs"/>
                      </a:endParaRPr>
                    </a:p>
                    <a:p>
                      <a:endParaRPr lang="en-US"/>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63552">
                <a:tc gridSpan="7">
                  <a:txBody>
                    <a:bodyPr/>
                    <a:lstStyle/>
                    <a:p>
                      <a:r>
                        <a:rPr lang="en-US" sz="1400" dirty="0">
                          <a:solidFill>
                            <a:schemeClr val="bg1">
                              <a:lumMod val="95000"/>
                            </a:schemeClr>
                          </a:solidFill>
                        </a:rPr>
                        <a:t>MEASURES OF SUCCESS </a:t>
                      </a:r>
                      <a:r>
                        <a:rPr lang="en-US" sz="1400" i="1" dirty="0">
                          <a:solidFill>
                            <a:schemeClr val="bg1">
                              <a:lumMod val="95000"/>
                            </a:schemeClr>
                          </a:solidFill>
                        </a:rPr>
                        <a:t>(Data/Progress Monitoring)</a:t>
                      </a:r>
                      <a:endParaRPr lang="en-US" sz="1400" dirty="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038717">
                <a:tc gridSpan="3">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SKYWARD DISCIPLINE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Referrals by incident</a:t>
                      </a:r>
                    </a:p>
                    <a:p>
                      <a:pPr marL="0" lvl="0" indent="0">
                        <a:buFont typeface="Arial" panose="020B0604020202020204" pitchFamily="34" charset="0"/>
                        <a:buNone/>
                      </a:pPr>
                      <a:r>
                        <a:rPr lang="en-US" sz="1000" b="0" i="1" kern="1200" dirty="0">
                          <a:solidFill>
                            <a:schemeClr val="dk1"/>
                          </a:solidFill>
                          <a:effectLst/>
                          <a:latin typeface="+mn-lt"/>
                          <a:ea typeface="+mn-ea"/>
                          <a:cs typeface="+mn-cs"/>
                        </a:rPr>
                        <a:t>Total number ODRs</a:t>
                      </a:r>
                    </a:p>
                    <a:p>
                      <a:pPr marL="0" lvl="0" indent="0">
                        <a:buFont typeface="Arial" panose="020B0604020202020204" pitchFamily="34" charset="0"/>
                        <a:buNone/>
                      </a:pPr>
                      <a:r>
                        <a:rPr lang="en-US" sz="1000" b="0" i="1" kern="1200" dirty="0">
                          <a:solidFill>
                            <a:schemeClr val="dk1"/>
                          </a:solidFill>
                          <a:effectLst/>
                          <a:latin typeface="+mn-lt"/>
                          <a:ea typeface="+mn-ea"/>
                          <a:cs typeface="+mn-cs"/>
                        </a:rPr>
                        <a:t>OSS/ISS Days</a:t>
                      </a:r>
                      <a:endParaRPr lang="en-US" sz="1000" b="0" i="0" kern="1200" dirty="0">
                        <a:solidFill>
                          <a:schemeClr val="dk1"/>
                        </a:solidFill>
                        <a:effectLst/>
                        <a:latin typeface="+mn-lt"/>
                        <a:ea typeface="+mn-ea"/>
                        <a:cs typeface="+mn-cs"/>
                      </a:endParaRPr>
                    </a:p>
                  </a:txBody>
                  <a:tcPr/>
                </a:tc>
                <a:tc hMerge="1">
                  <a:txBody>
                    <a:bodyPr/>
                    <a:lstStyle/>
                    <a:p>
                      <a:pPr marL="0" indent="0" rtl="0" fontAlgn="base">
                        <a:buFont typeface="Arial" panose="020B0604020202020204" pitchFamily="34" charset="0"/>
                        <a:buNone/>
                      </a:pPr>
                      <a:endParaRPr lang="en-US" sz="1200" b="0" i="0" kern="1200">
                        <a:solidFill>
                          <a:schemeClr val="dk1"/>
                        </a:solidFill>
                        <a:effectLst/>
                        <a:latin typeface="+mn-lt"/>
                        <a:ea typeface="+mn-ea"/>
                        <a:cs typeface="+mn-cs"/>
                      </a:endParaRPr>
                    </a:p>
                  </a:txBody>
                  <a:tcPr/>
                </a:tc>
                <a:tc hMerge="1">
                  <a:txBody>
                    <a:bodyPr/>
                    <a:lstStyle/>
                    <a:p>
                      <a:pPr marL="0" lvl="0" indent="0">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PANORAMA BEHAVIOR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Critical and At-Risk Behavior Data- Monthly</a:t>
                      </a:r>
                    </a:p>
                    <a:p>
                      <a:pPr marL="0" lvl="0" indent="0">
                        <a:buFont typeface="Arial" panose="020B0604020202020204" pitchFamily="34" charset="0"/>
                        <a:buNone/>
                      </a:pPr>
                      <a:r>
                        <a:rPr lang="en-US" sz="1000" b="0" i="1" kern="1200" dirty="0">
                          <a:solidFill>
                            <a:schemeClr val="dk1"/>
                          </a:solidFill>
                          <a:effectLst/>
                          <a:latin typeface="+mn-lt"/>
                          <a:ea typeface="+mn-ea"/>
                          <a:cs typeface="+mn-cs"/>
                        </a:rPr>
                        <a:t>Intervention Data</a:t>
                      </a:r>
                    </a:p>
                  </a:txBody>
                  <a:tcPr/>
                </a:tc>
                <a:tc>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SEL INTERVENTION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Monthly, Quarter, Trimester</a:t>
                      </a:r>
                    </a:p>
                    <a:p>
                      <a:pPr marL="0" lvl="0" indent="0">
                        <a:buFont typeface="Arial" panose="020B0604020202020204" pitchFamily="34" charset="0"/>
                        <a:buNone/>
                      </a:pPr>
                      <a:r>
                        <a:rPr lang="en-US" sz="1000" b="0" i="1" kern="1200" dirty="0">
                          <a:solidFill>
                            <a:schemeClr val="dk1"/>
                          </a:solidFill>
                          <a:effectLst/>
                          <a:latin typeface="+mn-lt"/>
                          <a:ea typeface="+mn-ea"/>
                          <a:cs typeface="+mn-cs"/>
                        </a:rPr>
                        <a:t>Responding</a:t>
                      </a:r>
                    </a:p>
                  </a:txBody>
                  <a:tcPr/>
                </a:tc>
                <a:tc gridSpan="2">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STAFF DISCIPLINE SURVEY</a:t>
                      </a:r>
                    </a:p>
                    <a:p>
                      <a:pPr marL="0" lvl="0" indent="0">
                        <a:buFont typeface="Arial" panose="020B0604020202020204" pitchFamily="34" charset="0"/>
                        <a:buNone/>
                      </a:pPr>
                      <a:r>
                        <a:rPr lang="en-US" sz="1000" b="0" i="1" kern="1200" dirty="0">
                          <a:solidFill>
                            <a:schemeClr val="dk1"/>
                          </a:solidFill>
                          <a:effectLst/>
                          <a:latin typeface="+mn-lt"/>
                          <a:ea typeface="+mn-ea"/>
                          <a:cs typeface="+mn-cs"/>
                        </a:rPr>
                        <a:t>Fall- Winter- Spring</a:t>
                      </a:r>
                      <a:endParaRPr lang="en-US" sz="1000" b="0" i="0" kern="1200" dirty="0">
                        <a:solidFill>
                          <a:schemeClr val="dk1"/>
                        </a:solidFill>
                        <a:effectLst/>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63552">
                <a:tc gridSpan="7">
                  <a:txBody>
                    <a:bodyPr/>
                    <a:lstStyle/>
                    <a:p>
                      <a:r>
                        <a:rPr lang="en-US" sz="1400" dirty="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882912">
                <a:tc>
                  <a:txBody>
                    <a:bodyPr/>
                    <a:lstStyle/>
                    <a:p>
                      <a:pPr lvl="0">
                        <a:buNone/>
                      </a:pPr>
                      <a:r>
                        <a:rPr lang="en-US" sz="1200" dirty="0"/>
                        <a:t>PROFESSIONAL DEVELOPMENT</a:t>
                      </a:r>
                    </a:p>
                  </a:txBody>
                  <a:tcPr/>
                </a:tc>
                <a:tc gridSpan="6">
                  <a:txBody>
                    <a:bodyPr/>
                    <a:lstStyle/>
                    <a:p>
                      <a:pPr fontAlgn="base"/>
                      <a:r>
                        <a:rPr lang="en-US" sz="1400" dirty="0"/>
                        <a:t>Classroom teachers, support staff and paraeducators will engage in five professional development sessions to build capacity around restorative practices in classrooms and schools. </a:t>
                      </a:r>
                      <a:r>
                        <a:rPr lang="en-US" sz="1400" b="0" i="0" kern="1200" dirty="0">
                          <a:solidFill>
                            <a:schemeClr val="dk1"/>
                          </a:solidFill>
                          <a:effectLst/>
                          <a:latin typeface="+mn-lt"/>
                          <a:ea typeface="+mn-ea"/>
                          <a:cs typeface="+mn-cs"/>
                        </a:rPr>
                        <a:t>Introduction to RP, Proactive Community Building with Circles, The Social Discipline Window, Affective and Non-Judgmental Language, Restorative Chats and Mediation</a:t>
                      </a:r>
                      <a:endParaRPr lang="en-US" sz="1400" dirty="0"/>
                    </a:p>
                  </a:txBody>
                  <a:tcPr/>
                </a:tc>
                <a:tc hMerge="1">
                  <a:txBody>
                    <a:bodyPr/>
                    <a:lstStyle/>
                    <a:p>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105083"/>
                  </a:ext>
                </a:extLst>
              </a:tr>
              <a:tr h="623232">
                <a:tc>
                  <a:txBody>
                    <a:bodyPr/>
                    <a:lstStyle/>
                    <a:p>
                      <a:pPr lvl="0">
                        <a:buNone/>
                      </a:pPr>
                      <a:r>
                        <a:rPr lang="en-US" sz="1200" dirty="0"/>
                        <a:t>PROFESSIONAL DEVELOPMENT</a:t>
                      </a:r>
                    </a:p>
                  </a:txBody>
                  <a:tcPr/>
                </a:tc>
                <a:tc gridSpan="6">
                  <a:txBody>
                    <a:bodyPr/>
                    <a:lstStyle/>
                    <a:p>
                      <a:r>
                        <a:rPr lang="en-US" sz="1400" dirty="0"/>
                        <a:t>School staff will continue building capacity around trauma informed practices in the classroom in school specifically connected to classroom management strategies. </a:t>
                      </a:r>
                    </a:p>
                  </a:txBody>
                  <a:tcPr/>
                </a:tc>
                <a:tc hMerge="1">
                  <a:txBody>
                    <a:bodyPr/>
                    <a:lstStyle/>
                    <a:p>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1363284"/>
                  </a:ext>
                </a:extLst>
              </a:tr>
              <a:tr h="550521">
                <a:tc>
                  <a:txBody>
                    <a:bodyPr/>
                    <a:lstStyle/>
                    <a:p>
                      <a:pPr lvl="0">
                        <a:buNone/>
                      </a:pPr>
                      <a:r>
                        <a:rPr lang="en-US" sz="1200" dirty="0"/>
                        <a:t>INSTRUCTIONAL PRACTICE</a:t>
                      </a:r>
                    </a:p>
                  </a:txBody>
                  <a:tcPr/>
                </a:tc>
                <a:tc gridSpan="6">
                  <a:txBody>
                    <a:bodyPr/>
                    <a:lstStyle/>
                    <a:p>
                      <a:pPr lvl="0">
                        <a:buNone/>
                      </a:pPr>
                      <a:r>
                        <a:rPr lang="en-US" sz="1400" dirty="0"/>
                        <a:t>Ron Clark House System Implementation</a:t>
                      </a:r>
                      <a:endParaRPr lang="en-US" sz="1400" i="1"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1805341"/>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40A18C27-3495-F08A-1732-F0AB036AD676}"/>
              </a:ext>
            </a:extLst>
          </p:cNvPr>
          <p:cNvPicPr>
            <a:picLocks noChangeAspect="1"/>
          </p:cNvPicPr>
          <p:nvPr/>
        </p:nvPicPr>
        <p:blipFill>
          <a:blip r:embed="rId2"/>
          <a:stretch>
            <a:fillRect/>
          </a:stretch>
        </p:blipFill>
        <p:spPr>
          <a:xfrm>
            <a:off x="9904273" y="1389543"/>
            <a:ext cx="1567226" cy="1263479"/>
          </a:xfrm>
          <a:prstGeom prst="rect">
            <a:avLst/>
          </a:prstGeom>
        </p:spPr>
      </p:pic>
    </p:spTree>
    <p:extLst>
      <p:ext uri="{BB962C8B-B14F-4D97-AF65-F5344CB8AC3E}">
        <p14:creationId xmlns:p14="http://schemas.microsoft.com/office/powerpoint/2010/main" val="2185529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917639621"/>
              </p:ext>
            </p:extLst>
          </p:nvPr>
        </p:nvGraphicFramePr>
        <p:xfrm>
          <a:off x="210312" y="201168"/>
          <a:ext cx="11837655" cy="6360159"/>
        </p:xfrm>
        <a:graphic>
          <a:graphicData uri="http://schemas.openxmlformats.org/drawingml/2006/table">
            <a:tbl>
              <a:tblPr firstRow="1" bandRow="1">
                <a:tableStyleId>{073A0DAA-6AF3-43AB-8588-CEC1D06C72B9}</a:tableStyleId>
              </a:tblPr>
              <a:tblGrid>
                <a:gridCol w="1536192">
                  <a:extLst>
                    <a:ext uri="{9D8B030D-6E8A-4147-A177-3AD203B41FA5}">
                      <a16:colId xmlns:a16="http://schemas.microsoft.com/office/drawing/2014/main" val="1776901933"/>
                    </a:ext>
                  </a:extLst>
                </a:gridCol>
                <a:gridCol w="1572768">
                  <a:extLst>
                    <a:ext uri="{9D8B030D-6E8A-4147-A177-3AD203B41FA5}">
                      <a16:colId xmlns:a16="http://schemas.microsoft.com/office/drawing/2014/main" val="1860263650"/>
                    </a:ext>
                  </a:extLst>
                </a:gridCol>
                <a:gridCol w="8728695">
                  <a:extLst>
                    <a:ext uri="{9D8B030D-6E8A-4147-A177-3AD203B41FA5}">
                      <a16:colId xmlns:a16="http://schemas.microsoft.com/office/drawing/2014/main" val="3207290326"/>
                    </a:ext>
                  </a:extLst>
                </a:gridCol>
              </a:tblGrid>
              <a:tr h="323947">
                <a:tc gridSpan="3">
                  <a:txBody>
                    <a:bodyPr/>
                    <a:lstStyle/>
                    <a:p>
                      <a:r>
                        <a:rPr lang="en-US" sz="1400">
                          <a:solidFill>
                            <a:schemeClr val="bg1">
                              <a:lumMod val="95000"/>
                            </a:schemeClr>
                          </a:solidFill>
                        </a:rPr>
                        <a:t>Q GOAL 2 SCHOOL LEVEL STRATEGIES (Actions/Tasks)- K-5 ELEMENTARY</a:t>
                      </a:r>
                    </a:p>
                  </a:txBody>
                  <a:tcPr>
                    <a:solidFill>
                      <a:schemeClr val="accent5">
                        <a:lumMod val="7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64324">
                <a:tc>
                  <a:txBody>
                    <a:bodyPr/>
                    <a:lstStyle/>
                    <a:p>
                      <a:pPr lvl="0">
                        <a:buNone/>
                      </a:pPr>
                      <a:r>
                        <a:rPr lang="en-US" sz="1100"/>
                        <a:t>INSTRUCTIONAL PRACTICE/MTSS</a:t>
                      </a:r>
                    </a:p>
                  </a:txBody>
                  <a:tcPr/>
                </a:tc>
                <a:tc>
                  <a:txBody>
                    <a:bodyPr/>
                    <a:lstStyle/>
                    <a:p>
                      <a:r>
                        <a:rPr lang="en-US" sz="1400"/>
                        <a:t>Baldwin</a:t>
                      </a:r>
                    </a:p>
                  </a:txBody>
                  <a:tcPr/>
                </a:tc>
                <a:tc>
                  <a:txBody>
                    <a:bodyPr/>
                    <a:lstStyle/>
                    <a:p>
                      <a:r>
                        <a:rPr lang="en-US" sz="1100" b="0" i="0" kern="1200">
                          <a:solidFill>
                            <a:schemeClr val="dk1"/>
                          </a:solidFill>
                          <a:effectLst/>
                          <a:latin typeface="+mn-lt"/>
                          <a:ea typeface="+mn-ea"/>
                          <a:cs typeface="+mn-cs"/>
                        </a:rPr>
                        <a:t>PBIS Systems: We are collaborating to integrate PBIS, House Teams, and TSB Essential 16 for standards to live by.  </a:t>
                      </a:r>
                      <a:endParaRPr lang="en-US" sz="1100"/>
                    </a:p>
                  </a:txBody>
                  <a:tcPr/>
                </a:tc>
                <a:extLst>
                  <a:ext uri="{0D108BD9-81ED-4DB2-BD59-A6C34878D82A}">
                    <a16:rowId xmlns:a16="http://schemas.microsoft.com/office/drawing/2014/main" val="3915100792"/>
                  </a:ext>
                </a:extLst>
              </a:tr>
              <a:tr h="464324">
                <a:tc>
                  <a:txBody>
                    <a:bodyPr/>
                    <a:lstStyle/>
                    <a:p>
                      <a:pPr lvl="0">
                        <a:buNone/>
                      </a:pPr>
                      <a:r>
                        <a:rPr lang="en-US" sz="1100"/>
                        <a:t>INSTRUCTIONAL PRACTICE</a:t>
                      </a:r>
                    </a:p>
                  </a:txBody>
                  <a:tcPr/>
                </a:tc>
                <a:tc>
                  <a:txBody>
                    <a:bodyPr/>
                    <a:lstStyle/>
                    <a:p>
                      <a:r>
                        <a:rPr lang="en-US" sz="1400"/>
                        <a:t>Baldwin</a:t>
                      </a:r>
                    </a:p>
                  </a:txBody>
                  <a:tcPr/>
                </a:tc>
                <a:tc>
                  <a:txBody>
                    <a:bodyPr/>
                    <a:lstStyle/>
                    <a:p>
                      <a:r>
                        <a:rPr lang="en-US" sz="1100" b="0" i="0" kern="1200">
                          <a:solidFill>
                            <a:schemeClr val="dk1"/>
                          </a:solidFill>
                          <a:effectLst/>
                          <a:latin typeface="+mn-lt"/>
                          <a:ea typeface="+mn-ea"/>
                          <a:cs typeface="+mn-cs"/>
                        </a:rPr>
                        <a:t>Ron Clark House System: We will work to increase awareness by displaying information around the building, providing announcements, providing House team meeting times, and offering challenges for House teams.</a:t>
                      </a:r>
                      <a:endParaRPr lang="en-US" sz="1100"/>
                    </a:p>
                  </a:txBody>
                  <a:tcPr/>
                </a:tc>
                <a:extLst>
                  <a:ext uri="{0D108BD9-81ED-4DB2-BD59-A6C34878D82A}">
                    <a16:rowId xmlns:a16="http://schemas.microsoft.com/office/drawing/2014/main" val="1869650806"/>
                  </a:ext>
                </a:extLst>
              </a:tr>
              <a:tr h="464324">
                <a:tc>
                  <a:txBody>
                    <a:bodyPr/>
                    <a:lstStyle/>
                    <a:p>
                      <a:pPr lvl="0">
                        <a:buNone/>
                      </a:pPr>
                      <a:r>
                        <a:rPr lang="en-US" sz="1100"/>
                        <a:t>INSTRUCTIONAL PRACTICE</a:t>
                      </a:r>
                    </a:p>
                  </a:txBody>
                  <a:tcPr/>
                </a:tc>
                <a:tc>
                  <a:txBody>
                    <a:bodyPr/>
                    <a:lstStyle/>
                    <a:p>
                      <a:r>
                        <a:rPr lang="en-US" sz="1400"/>
                        <a:t>Baldwin</a:t>
                      </a:r>
                    </a:p>
                  </a:txBody>
                  <a:tcPr/>
                </a:tc>
                <a:tc>
                  <a:txBody>
                    <a:bodyPr/>
                    <a:lstStyle/>
                    <a:p>
                      <a:r>
                        <a:rPr lang="en-US" sz="1100" b="0" i="0" kern="1200">
                          <a:solidFill>
                            <a:schemeClr val="dk1"/>
                          </a:solidFill>
                          <a:effectLst/>
                          <a:latin typeface="+mn-lt"/>
                          <a:ea typeface="+mn-ea"/>
                          <a:cs typeface="+mn-cs"/>
                        </a:rPr>
                        <a:t>TSB Essential 16: We have a team integrating the Essential 16 with our PBIS language.  We will display language around the building and use announcements, assemblies, and media integration to showcase.</a:t>
                      </a:r>
                    </a:p>
                  </a:txBody>
                  <a:tcPr/>
                </a:tc>
                <a:extLst>
                  <a:ext uri="{0D108BD9-81ED-4DB2-BD59-A6C34878D82A}">
                    <a16:rowId xmlns:a16="http://schemas.microsoft.com/office/drawing/2014/main" val="945358385"/>
                  </a:ext>
                </a:extLst>
              </a:tr>
              <a:tr h="464324">
                <a:tc>
                  <a:txBody>
                    <a:bodyPr/>
                    <a:lstStyle/>
                    <a:p>
                      <a:pPr lvl="0">
                        <a:buNone/>
                      </a:pPr>
                      <a:r>
                        <a:rPr lang="en-US" sz="1100"/>
                        <a:t>INSTRUCTIONAL PRACTICE</a:t>
                      </a:r>
                    </a:p>
                  </a:txBody>
                  <a:tcPr/>
                </a:tc>
                <a:tc>
                  <a:txBody>
                    <a:bodyPr/>
                    <a:lstStyle/>
                    <a:p>
                      <a:r>
                        <a:rPr lang="en-US" sz="1400"/>
                        <a:t>Denman</a:t>
                      </a:r>
                    </a:p>
                  </a:txBody>
                  <a:tcPr/>
                </a:tc>
                <a:tc>
                  <a:txBody>
                    <a:bodyPr/>
                    <a:lstStyle/>
                    <a:p>
                      <a:r>
                        <a:rPr lang="en-US" sz="1100" b="0" i="0" kern="1200">
                          <a:solidFill>
                            <a:schemeClr val="dk1"/>
                          </a:solidFill>
                          <a:effectLst/>
                          <a:latin typeface="+mn-lt"/>
                          <a:ea typeface="+mn-ea"/>
                          <a:cs typeface="+mn-cs"/>
                        </a:rPr>
                        <a:t>The School Leadership Team and teachers will implement RISS (Restorative In-School Suspension) with a focus on therapeutic approaches.</a:t>
                      </a:r>
                    </a:p>
                  </a:txBody>
                  <a:tcPr/>
                </a:tc>
                <a:extLst>
                  <a:ext uri="{0D108BD9-81ED-4DB2-BD59-A6C34878D82A}">
                    <a16:rowId xmlns:a16="http://schemas.microsoft.com/office/drawing/2014/main" val="1686710794"/>
                  </a:ext>
                </a:extLst>
              </a:tr>
              <a:tr h="464324">
                <a:tc>
                  <a:txBody>
                    <a:bodyPr/>
                    <a:lstStyle/>
                    <a:p>
                      <a:pPr lvl="0">
                        <a:buNone/>
                      </a:pPr>
                      <a:r>
                        <a:rPr lang="en-US" sz="1100"/>
                        <a:t>MTSS/INTERVENTION &amp; SUPPORTS</a:t>
                      </a:r>
                    </a:p>
                  </a:txBody>
                  <a:tcPr/>
                </a:tc>
                <a:tc>
                  <a:txBody>
                    <a:bodyPr/>
                    <a:lstStyle/>
                    <a:p>
                      <a:r>
                        <a:rPr lang="en-US" sz="1400"/>
                        <a:t>Denman</a:t>
                      </a:r>
                    </a:p>
                  </a:txBody>
                  <a:tcPr/>
                </a:tc>
                <a:tc>
                  <a:txBody>
                    <a:bodyPr/>
                    <a:lstStyle/>
                    <a:p>
                      <a:r>
                        <a:rPr lang="en-US" sz="1100" b="0" i="0" kern="1200">
                          <a:solidFill>
                            <a:schemeClr val="dk1"/>
                          </a:solidFill>
                          <a:effectLst/>
                          <a:latin typeface="+mn-lt"/>
                          <a:ea typeface="+mn-ea"/>
                          <a:cs typeface="+mn-cs"/>
                        </a:rPr>
                        <a:t>The Social Emotional Team and teachers will implement MTSS Tier 2 and Tier 3 social emotional interventions with fidelity.</a:t>
                      </a:r>
                    </a:p>
                  </a:txBody>
                  <a:tcPr/>
                </a:tc>
                <a:extLst>
                  <a:ext uri="{0D108BD9-81ED-4DB2-BD59-A6C34878D82A}">
                    <a16:rowId xmlns:a16="http://schemas.microsoft.com/office/drawing/2014/main" val="2961141827"/>
                  </a:ext>
                </a:extLst>
              </a:tr>
              <a:tr h="464324">
                <a:tc>
                  <a:txBody>
                    <a:bodyPr/>
                    <a:lstStyle/>
                    <a:p>
                      <a:pPr lvl="0">
                        <a:buNone/>
                      </a:pPr>
                      <a:r>
                        <a:rPr lang="en-US" sz="1100"/>
                        <a:t>INSTRUCTIONAL PRACTICE</a:t>
                      </a:r>
                    </a:p>
                  </a:txBody>
                  <a:tcPr/>
                </a:tc>
                <a:tc>
                  <a:txBody>
                    <a:bodyPr/>
                    <a:lstStyle/>
                    <a:p>
                      <a:r>
                        <a:rPr lang="en-US" sz="1400"/>
                        <a:t>Denman</a:t>
                      </a:r>
                    </a:p>
                  </a:txBody>
                  <a:tcPr/>
                </a:tc>
                <a:tc>
                  <a:txBody>
                    <a:bodyPr/>
                    <a:lstStyle/>
                    <a:p>
                      <a:r>
                        <a:rPr lang="en-US" sz="1100" b="0" i="0" kern="1200">
                          <a:solidFill>
                            <a:schemeClr val="dk1"/>
                          </a:solidFill>
                          <a:effectLst/>
                          <a:latin typeface="+mn-lt"/>
                          <a:ea typeface="+mn-ea"/>
                          <a:cs typeface="+mn-cs"/>
                        </a:rPr>
                        <a:t>Ron Clark House System Implementation</a:t>
                      </a:r>
                    </a:p>
                  </a:txBody>
                  <a:tcPr/>
                </a:tc>
                <a:extLst>
                  <a:ext uri="{0D108BD9-81ED-4DB2-BD59-A6C34878D82A}">
                    <a16:rowId xmlns:a16="http://schemas.microsoft.com/office/drawing/2014/main" val="1182099671"/>
                  </a:ext>
                </a:extLst>
              </a:tr>
              <a:tr h="464324">
                <a:tc>
                  <a:txBody>
                    <a:bodyPr/>
                    <a:lstStyle/>
                    <a:p>
                      <a:pPr lvl="0">
                        <a:buNone/>
                      </a:pPr>
                      <a:r>
                        <a:rPr lang="en-US" sz="1100"/>
                        <a:t>INSTRUCTIONAL PRACTICE</a:t>
                      </a:r>
                    </a:p>
                  </a:txBody>
                  <a:tcPr/>
                </a:tc>
                <a:tc>
                  <a:txBody>
                    <a:bodyPr/>
                    <a:lstStyle/>
                    <a:p>
                      <a:r>
                        <a:rPr lang="en-US" sz="1400"/>
                        <a:t>Iles</a:t>
                      </a:r>
                    </a:p>
                  </a:txBody>
                  <a:tcPr/>
                </a:tc>
                <a:tc>
                  <a:txBody>
                    <a:bodyPr/>
                    <a:lstStyle/>
                    <a:p>
                      <a:r>
                        <a:rPr lang="en-US" sz="1100" b="0" i="0" kern="1200">
                          <a:solidFill>
                            <a:schemeClr val="dk1"/>
                          </a:solidFill>
                          <a:effectLst/>
                          <a:latin typeface="+mn-lt"/>
                          <a:ea typeface="+mn-ea"/>
                          <a:cs typeface="+mn-cs"/>
                        </a:rPr>
                        <a:t>PBIS Systems- Implementation </a:t>
                      </a:r>
                    </a:p>
                  </a:txBody>
                  <a:tcPr/>
                </a:tc>
                <a:extLst>
                  <a:ext uri="{0D108BD9-81ED-4DB2-BD59-A6C34878D82A}">
                    <a16:rowId xmlns:a16="http://schemas.microsoft.com/office/drawing/2014/main" val="2564159366"/>
                  </a:ext>
                </a:extLst>
              </a:tr>
              <a:tr h="464324">
                <a:tc>
                  <a:txBody>
                    <a:bodyPr/>
                    <a:lstStyle/>
                    <a:p>
                      <a:pPr lvl="0">
                        <a:buNone/>
                      </a:pPr>
                      <a:r>
                        <a:rPr lang="en-US" sz="1100"/>
                        <a:t>INSTRUCTIONAL PRACTICE</a:t>
                      </a:r>
                    </a:p>
                  </a:txBody>
                  <a:tcPr/>
                </a:tc>
                <a:tc>
                  <a:txBody>
                    <a:bodyPr/>
                    <a:lstStyle/>
                    <a:p>
                      <a:r>
                        <a:rPr lang="en-US" sz="1400"/>
                        <a:t>Iles</a:t>
                      </a:r>
                    </a:p>
                  </a:txBody>
                  <a:tcPr/>
                </a:tc>
                <a:tc>
                  <a:txBody>
                    <a:bodyPr/>
                    <a:lstStyle/>
                    <a:p>
                      <a:r>
                        <a:rPr lang="en-US" sz="1100" b="0" i="0" kern="1200">
                          <a:solidFill>
                            <a:schemeClr val="dk1"/>
                          </a:solidFill>
                          <a:effectLst/>
                          <a:latin typeface="+mn-lt"/>
                          <a:ea typeface="+mn-ea"/>
                          <a:cs typeface="+mn-cs"/>
                        </a:rPr>
                        <a:t>Ron Clark House System and Essential 55, Tuskegee Airman Guiding Principles- Implementation</a:t>
                      </a:r>
                    </a:p>
                  </a:txBody>
                  <a:tcPr/>
                </a:tc>
                <a:extLst>
                  <a:ext uri="{0D108BD9-81ED-4DB2-BD59-A6C34878D82A}">
                    <a16:rowId xmlns:a16="http://schemas.microsoft.com/office/drawing/2014/main" val="3628950791"/>
                  </a:ext>
                </a:extLst>
              </a:tr>
              <a:tr h="46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INSTRUCTIONAL PRACTICE/MTSS</a:t>
                      </a:r>
                    </a:p>
                  </a:txBody>
                  <a:tcPr/>
                </a:tc>
                <a:tc>
                  <a:txBody>
                    <a:bodyPr/>
                    <a:lstStyle/>
                    <a:p>
                      <a:r>
                        <a:rPr lang="en-US" sz="1400"/>
                        <a:t>Lincoln Douglas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PBIS Implementation- re-teach expectations and routines across the building. PBIS Booster lessons every six weeks.</a:t>
                      </a:r>
                    </a:p>
                  </a:txBody>
                  <a:tcPr/>
                </a:tc>
                <a:extLst>
                  <a:ext uri="{0D108BD9-81ED-4DB2-BD59-A6C34878D82A}">
                    <a16:rowId xmlns:a16="http://schemas.microsoft.com/office/drawing/2014/main" val="2647247997"/>
                  </a:ext>
                </a:extLst>
              </a:tr>
              <a:tr h="46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INSTRUCTIONAL PRACTICE/MTSS</a:t>
                      </a:r>
                    </a:p>
                  </a:txBody>
                  <a:tcPr/>
                </a:tc>
                <a:tc>
                  <a:txBody>
                    <a:bodyPr/>
                    <a:lstStyle/>
                    <a:p>
                      <a:r>
                        <a:rPr lang="en-US" sz="1400"/>
                        <a:t>Lincoln Douglas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Implement and clarify communication system for Tier 2 interventions (SEL)</a:t>
                      </a:r>
                    </a:p>
                  </a:txBody>
                  <a:tcPr/>
                </a:tc>
                <a:extLst>
                  <a:ext uri="{0D108BD9-81ED-4DB2-BD59-A6C34878D82A}">
                    <a16:rowId xmlns:a16="http://schemas.microsoft.com/office/drawing/2014/main" val="926938988"/>
                  </a:ext>
                </a:extLst>
              </a:tr>
              <a:tr h="46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INSTRUCTIONAL PRACTICE</a:t>
                      </a:r>
                    </a:p>
                  </a:txBody>
                  <a:tcPr/>
                </a:tc>
                <a:tc>
                  <a:txBody>
                    <a:bodyPr/>
                    <a:lstStyle/>
                    <a:p>
                      <a:r>
                        <a:rPr lang="en-US" sz="1400"/>
                        <a:t>Lincoln Douglas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a:solidFill>
                            <a:schemeClr val="dk1"/>
                          </a:solidFill>
                          <a:effectLst/>
                          <a:latin typeface="+mn-lt"/>
                          <a:ea typeface="+mn-ea"/>
                          <a:cs typeface="+mn-cs"/>
                        </a:rPr>
                        <a:t>Ron Clark House System Implementation- students and staff</a:t>
                      </a:r>
                    </a:p>
                  </a:txBody>
                  <a:tcPr/>
                </a:tc>
                <a:extLst>
                  <a:ext uri="{0D108BD9-81ED-4DB2-BD59-A6C34878D82A}">
                    <a16:rowId xmlns:a16="http://schemas.microsoft.com/office/drawing/2014/main" val="2900586378"/>
                  </a:ext>
                </a:extLst>
              </a:tr>
              <a:tr h="46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INSTRUCTIONAL PRACTICE/MTSS</a:t>
                      </a:r>
                    </a:p>
                  </a:txBody>
                  <a:tcPr/>
                </a:tc>
                <a:tc>
                  <a:txBody>
                    <a:bodyPr/>
                    <a:lstStyle/>
                    <a:p>
                      <a:r>
                        <a:rPr lang="en-US" sz="1400"/>
                        <a:t>Rooney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a:solidFill>
                            <a:schemeClr val="dk1"/>
                          </a:solidFill>
                          <a:effectLst/>
                          <a:latin typeface="+mn-lt"/>
                          <a:ea typeface="+mn-ea"/>
                          <a:cs typeface="+mn-cs"/>
                        </a:rPr>
                        <a:t>Implementation- PBIS Systems/Student Leadership opportunities </a:t>
                      </a:r>
                    </a:p>
                  </a:txBody>
                  <a:tcPr/>
                </a:tc>
                <a:extLst>
                  <a:ext uri="{0D108BD9-81ED-4DB2-BD59-A6C34878D82A}">
                    <a16:rowId xmlns:a16="http://schemas.microsoft.com/office/drawing/2014/main" val="1924514867"/>
                  </a:ext>
                </a:extLst>
              </a:tr>
              <a:tr h="46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INSTRUCTIONAL PRACTICE</a:t>
                      </a:r>
                    </a:p>
                  </a:txBody>
                  <a:tcPr/>
                </a:tc>
                <a:tc>
                  <a:txBody>
                    <a:bodyPr/>
                    <a:lstStyle/>
                    <a:p>
                      <a:r>
                        <a:rPr lang="en-US" sz="1400"/>
                        <a:t>Rooney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a:solidFill>
                            <a:schemeClr val="dk1"/>
                          </a:solidFill>
                          <a:effectLst/>
                          <a:latin typeface="+mn-lt"/>
                          <a:ea typeface="+mn-ea"/>
                          <a:cs typeface="+mn-cs"/>
                        </a:rPr>
                        <a:t>Ron Clark House System Implementation - students and staff</a:t>
                      </a:r>
                    </a:p>
                  </a:txBody>
                  <a:tcPr/>
                </a:tc>
                <a:extLst>
                  <a:ext uri="{0D108BD9-81ED-4DB2-BD59-A6C34878D82A}">
                    <a16:rowId xmlns:a16="http://schemas.microsoft.com/office/drawing/2014/main" val="3649959094"/>
                  </a:ext>
                </a:extLst>
              </a:tr>
            </a:tbl>
          </a:graphicData>
        </a:graphic>
      </p:graphicFrame>
    </p:spTree>
    <p:extLst>
      <p:ext uri="{BB962C8B-B14F-4D97-AF65-F5344CB8AC3E}">
        <p14:creationId xmlns:p14="http://schemas.microsoft.com/office/powerpoint/2010/main" val="227991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575745085"/>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621179" y="5267936"/>
            <a:ext cx="9141428"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staff needs of staff and what supports are needed for Q Goal 3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a2cc60b-89dd-4105-962a-e09ec6187428">
      <UserInfo>
        <DisplayName>Steinke, Jody</DisplayName>
        <AccountId>39</AccountId>
        <AccountType/>
      </UserInfo>
    </SharedWithUsers>
    <TaxCatchAll xmlns="9a2cc60b-89dd-4105-962a-e09ec6187428" xsi:nil="true"/>
    <lcf76f155ced4ddcb4097134ff3c332f xmlns="9693bd2b-26f7-49b0-a370-341f76daf37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7" ma:contentTypeDescription="Create a new document." ma:contentTypeScope="" ma:versionID="4a5d656ed4fb26b16aa489e4c2f654b5">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9aea36d32dc83dabe09f536533d04701"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1E4DEB-D9CA-4E3A-8DA1-2E6901A4F104}">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03202DC-6485-4F54-9279-66C61C8C337A}">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F72AF7E-C8DD-4D57-902B-CAD8AF71DE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2367</Words>
  <Application>Microsoft Office PowerPoint</Application>
  <PresentationFormat>Widescreen</PresentationFormat>
  <Paragraphs>237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Congenial</vt:lpstr>
      <vt:lpstr>Office Theme</vt:lpstr>
      <vt:lpstr>PowerPoint Presentation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QUINCY PUBLIC SCHOOLS  DISTRICT 172</dc:title>
  <dc:creator>Dinkheller, Kimberly</dc:creator>
  <cp:lastModifiedBy>Dinkheller, Kimberly</cp:lastModifiedBy>
  <cp:revision>83</cp:revision>
  <dcterms:created xsi:type="dcterms:W3CDTF">2024-05-07T03:11:30Z</dcterms:created>
  <dcterms:modified xsi:type="dcterms:W3CDTF">2024-07-14T23:22:59Z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ComplianceAssetId">
    <vt:lpwstr/>
  </property>
  <property fmtid="{D5CDD505-2E9C-101B-9397-08002B2CF9AE}" pid="4" name="_activity">
    <vt:lpwstr>{"FileActivityType":"9","FileActivityTimeStamp":"2024-05-08T03:31:11.427Z","FileActivityUsersOnPage":[{"DisplayName":"Dinkheller, Kimberly","Id":"dinkheki@qps.org"},{"DisplayName":"Cramer, Sara","Id":"cramersa@qps.org"}],"FileActivityNavigationId":null}</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