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1" r:id="rId3"/>
    <p:sldId id="293" r:id="rId4"/>
    <p:sldId id="29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53078-268F-352C-9D79-C8F51946B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DB7312-45A2-B5CD-F2C0-7EE4C9577C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AF4AB-F2DE-59F6-1C59-53C8737D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D3F7-6195-B6E8-E8CF-B41F88E1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CFB2A-1152-5419-AD78-85F3C226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B97CD-56BD-E562-E479-55A63D03C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8EF3A-EE70-C2D8-522D-3A7D2A81C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A8D1D-E4E9-11DC-E651-A345B0BA7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80788-9AC6-E570-BDA2-90FDE221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4C79-0F4D-B38C-CA6A-279EBF722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A95CE-4D18-22CA-D5F2-44F43C1B18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6FE4FC-02C7-76CF-E3A3-702541C45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FF56-0409-5483-F580-A7439FFD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7E72-5DAF-D2E5-543A-F3BC6D3FA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D15774-C303-870C-D679-D8DFB28CB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8A3-B4D9-8772-B82E-ACF1A8A13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1B1F1-402B-17DF-B05F-4D88211F4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71FE6-EF6D-25EA-8212-0FF0A2167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6E929-B02C-8C72-6CDB-98F4F408B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114D8-02A6-E702-F794-587301369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04E19-FE92-AB38-C145-F8E399D8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A46C8-E3C7-E2C2-99CA-C287D616A3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82CE0-7C79-A653-DD3C-B1317B47F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05AD9-4CCF-5EE8-35C6-B64B2B36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4EACB-11D6-3D13-A7DE-FBB5148B3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3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049F9-D7DA-4679-61C0-284BB94A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AE92A-3669-CBC6-128B-C84C9D2CA1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26E2-4A00-5B5B-9ED4-3E7457BF4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7E67A-374E-91ED-0146-CD1FA772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855406-FC8B-DBF7-4E24-4001B9ED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24178E-8618-E695-B348-66D1739A2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3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CFBC-3405-15A9-D06C-D7C7E2FE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512447-6271-9A90-7B3B-EB0403BFD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111E6-3325-BED4-DF3A-1F9B806AC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943FB-D612-2CDE-067B-6D72C0187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2995A1-B25A-9BFF-FE74-81EED5105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FE0D3B-D5E3-B7F2-D777-74F694386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27A5BA-E87A-5757-EDA2-3DBCBC07A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102393-C713-20C6-FD4C-DF9492E2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11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661F9-F4CF-ACBB-7C89-9A29B5D7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BAE6D9-F540-DD1E-68F5-0BEA3DC0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A0E837-6EEF-FAA7-F661-D27914F1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2E5AEA-1AA4-E7EE-09F9-B0ADD663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03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13E6E-B847-5F63-020A-78CD8263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FD0259-A3C6-75D5-C05B-AB8F19CF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D8C94D-0FF2-A257-721A-C390019D8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23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A9211-00FC-9BF5-812F-12946CF0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E11D8-7AFE-0D36-35A4-29A696362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F14B0-E28A-3D74-8550-120B120F7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CA3C1-00E0-2A50-F6C8-D14EFB8A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73813-8D65-2F1D-5E9F-92F86260B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869697-3F14-671D-61EB-7B3C7DB23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4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4789E-9B2E-C651-0D9E-346AE9C91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59AB74-4038-EAD7-9CFC-6EE891E0D2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916DB-F1CC-18E4-3241-665CE0313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9E362-3016-6AAB-DF8F-F248D70B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1E78F-12D5-FBA1-F85D-4B95FE02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7E2AB-1641-348E-840E-3C2F9913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75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9018E-5651-47A7-335C-2E90BE306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B9F7DE-9DF4-8E78-3639-397782F11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7D591-F044-C3F7-019E-67AC27362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BAAD6-34FB-474A-A9B3-7085DF24CC0E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E08C8-B4D3-89A9-BA4E-6F0AE570C7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680C2-EC09-4A3E-4EAE-6819F8BA3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24F1B-081F-4E9E-A015-90037FE96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3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99176" y="90800"/>
          <a:ext cx="11627794" cy="6676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32810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94984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660877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Lincoln-Douglas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5766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1- Student Achievement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1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908104">
                <a:tc>
                  <a:txBody>
                    <a:bodyPr/>
                    <a:lstStyle/>
                    <a:p>
                      <a:r>
                        <a:rPr lang="en-US" sz="14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at LDE will increase the percentage of students meeting or exceeding the grade-level mean RIT on the Math MAP assessment from Spring 2022 to Spring 2023 from 55% to 58%.</a:t>
                      </a:r>
                    </a:p>
                    <a:p>
                      <a:endParaRPr lang="en-US" sz="140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at LDE will increase the percentage of students meeting or exceeding the grade-level mean RIT on the Reading MAP assessment from Spring 2022 to Spring 2023 from 54% to 57%.</a:t>
                      </a:r>
                    </a:p>
                    <a:p>
                      <a:endParaRPr lang="en-US" sz="1400" i="1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i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at LDE will increase the percentage of students meeting or exceeding the grade-level mean RIT on the Language MAP assessment from Spring 2022 to Spring 2023 from 48% to 51%.</a:t>
                      </a:r>
                    </a:p>
                    <a:p>
                      <a:endParaRPr lang="en-US" sz="1600" i="1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>
                          <a:latin typeface="+mn-lt"/>
                        </a:rPr>
                      </a:br>
                      <a:endParaRPr lang="en-US" sz="1200" b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QPS WILL increase student achievement and growth in grades PK-12.</a:t>
                      </a: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4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State and local assessment data and MTSS intervention data.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5766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906969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latin typeface="+mn-lt"/>
                        </a:rPr>
                        <a:t>NWEA MAP Data (Spring 2022 to Spring 2023)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+mn-lt"/>
                        </a:rPr>
                        <a:t>F&amp;P Benchmark Assessment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+mn-lt"/>
                        </a:rPr>
                        <a:t>Everyday Math Unit Assessment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latin typeface="+mn-lt"/>
                        </a:rPr>
                        <a:t>Math Fact Fluency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34175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74738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/>
                        <a:t>Math fact instruction and tracking (Basic facts, Rocket Math, </a:t>
                      </a:r>
                      <a:r>
                        <a:rPr lang="en-US" sz="1400" err="1"/>
                        <a:t>Kickin</a:t>
                      </a:r>
                      <a:r>
                        <a:rPr lang="en-US" sz="1400"/>
                        <a:t>’ it Math, ALEKS) with fidelity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/>
                        <a:t>Track Everyday Math Unit Assessment scores across the school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/>
                        <a:t>Progress monitor with F&amp;P Benchmark Assessment 3 times per year and running records bi-weekly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/>
                        <a:t>Professional Development on reading and planning instruction and </a:t>
                      </a:r>
                      <a:r>
                        <a:rPr lang="en-US" sz="1400" err="1"/>
                        <a:t>eSpark</a:t>
                      </a:r>
                      <a:r>
                        <a:rPr lang="en-US" sz="1400"/>
                        <a:t> or MyPath reports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/>
                        <a:t>Analyze student work with Benchmark Phonic to plan instruction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1172" y="1222521"/>
            <a:ext cx="1342258" cy="993271"/>
          </a:xfrm>
          <a:prstGeom prst="rect">
            <a:avLst/>
          </a:prstGeom>
        </p:spPr>
      </p:pic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CB1C12FB-9BD4-6216-625F-C710E8FDAD9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361787" y="4768956"/>
            <a:ext cx="3374527" cy="18844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4957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403199"/>
              </p:ext>
            </p:extLst>
          </p:nvPr>
        </p:nvGraphicFramePr>
        <p:xfrm>
          <a:off x="176613" y="122777"/>
          <a:ext cx="11861589" cy="65800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432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67267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844853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Lincoln-Douglas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75787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2- Instructional Practices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2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1063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/>
                        <a:t>LDE teachers will utilize the curriculum maps to ensure standards are addressed with fidelity to increase student growth and achievement. </a:t>
                      </a:r>
                    </a:p>
                    <a:p>
                      <a:endParaRPr lang="en-US" sz="1600" i="1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200" b="1" i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>
                          <a:latin typeface="+mn-lt"/>
                        </a:rPr>
                        <a:t>QPS WILL utilize standards-based curriculum maps to ensure a guaranteed and viable curriculum is provided for all students and work in professional learning communities to plan for instruction that promotes critical thinking, collaboration, creativity and engagement.</a:t>
                      </a: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*Evidenced by: School culture data, state and local assessment data, instructional practice data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75787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41204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Feedback on curriculum map pacing from PLC meetings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/>
                        <a:t>Leadership Team will progress monitor participation for coaching cycles and peer observations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b="0" i="0" dirty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75787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183242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/>
                        <a:t>Staff PD (whole group/grade-level) on curriculum map components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/>
                        <a:t>Staff book study, “Engagement by Design”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/>
                        <a:t>Coaches meet with teachers to determine individual teacher needs (Needs Assessment)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/>
                        <a:t>Non-tenured teachers will participate in one coaching cycle per semester, tenured teachers will participate in one coaching cycle per school year.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/>
                        <a:t>Teachers will participate in a minimum of three peer observations during the school year, with opportunities to provide feedback.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200" dirty="0"/>
                        <a:t>Teachers determine areas for support and growth during grade level MTSS team meetings and common planning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086" y="1551304"/>
            <a:ext cx="1179831" cy="873075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27A6CCC7-A1C7-3BB3-7175-77179C9CA5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631026" y="4725981"/>
            <a:ext cx="3305953" cy="18461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4789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190123" y="273466"/>
          <a:ext cx="11778558" cy="636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62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641596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815433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Lincoln-Douglas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5921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3- School Culture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3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8348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/>
                        <a:t>LDE will decrease the number of daily ODRs from 3.86 to 3.5 in 2022-2023 school year.</a:t>
                      </a:r>
                    </a:p>
                    <a:p>
                      <a:endParaRPr lang="en-US" sz="1600" i="1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200" b="0" i="0">
                          <a:latin typeface="+mn-lt"/>
                        </a:rPr>
                      </a:br>
                      <a:endParaRPr lang="en-US" sz="12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1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1">
                          <a:latin typeface="+mn-lt"/>
                        </a:rPr>
                        <a:t>QPS WILL maintain and safe, healthy, supportive and equitable environment for all students and staff.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br>
                        <a:rPr lang="en-US" sz="11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000" b="1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*</a:t>
                      </a:r>
                      <a:r>
                        <a:rPr lang="en-US" sz="1000" b="0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+mn-lt"/>
                        </a:rPr>
                        <a:t>Evidenced by: School Culture Data, Discipline Data, Teacher Retention data and MTSS data</a:t>
                      </a:r>
                      <a:br>
                        <a:rPr lang="en-US" sz="11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 sz="11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1">
                        <a:latin typeface="+mn-lt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5921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294197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tx1"/>
                          </a:solidFill>
                          <a:latin typeface="+mn-lt"/>
                        </a:rPr>
                        <a:t>Skyward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tx1"/>
                          </a:solidFill>
                          <a:latin typeface="+mn-lt"/>
                        </a:rPr>
                        <a:t>Panorama MTSS data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0" i="0">
                          <a:solidFill>
                            <a:schemeClr val="tx1"/>
                          </a:solidFill>
                          <a:latin typeface="+mn-lt"/>
                        </a:rPr>
                        <a:t>SWIS data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59218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6600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04063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/>
                        <a:t>Implement targeted PBIS incentive/booster every six weeks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/>
                        <a:t>PD on active supervision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4135" y="1607697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31455F6C-F9EC-5C77-3E68-03A3B35C13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549461" y="4758643"/>
            <a:ext cx="3329898" cy="17768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9903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FC414CA-3378-4230-8AD7-F15797F05195}"/>
              </a:ext>
            </a:extLst>
          </p:cNvPr>
          <p:cNvGraphicFramePr>
            <a:graphicFrameLocks noGrp="1"/>
          </p:cNvGraphicFramePr>
          <p:nvPr/>
        </p:nvGraphicFramePr>
        <p:xfrm>
          <a:off x="262071" y="293433"/>
          <a:ext cx="11581074" cy="6436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0535">
                  <a:extLst>
                    <a:ext uri="{9D8B030D-6E8A-4147-A177-3AD203B41FA5}">
                      <a16:colId xmlns:a16="http://schemas.microsoft.com/office/drawing/2014/main" val="3012216606"/>
                    </a:ext>
                  </a:extLst>
                </a:gridCol>
                <a:gridCol w="3580539">
                  <a:extLst>
                    <a:ext uri="{9D8B030D-6E8A-4147-A177-3AD203B41FA5}">
                      <a16:colId xmlns:a16="http://schemas.microsoft.com/office/drawing/2014/main" val="3728884743"/>
                    </a:ext>
                  </a:extLst>
                </a:gridCol>
              </a:tblGrid>
              <a:tr h="718440">
                <a:tc gridSpan="2"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Lincoln Douglas Elementary </a:t>
                      </a:r>
                      <a:r>
                        <a:rPr lang="en-US"/>
                        <a:t>School Improvement 2022-2023</a:t>
                      </a:r>
                      <a:br>
                        <a:rPr lang="en-US"/>
                      </a:br>
                      <a:r>
                        <a:rPr lang="en-US" b="0" i="1">
                          <a:latin typeface="Bookman Old Style" panose="02050604050505020204" pitchFamily="18" charset="0"/>
                        </a:rPr>
                        <a:t>Focus for Excellence</a:t>
                      </a:r>
                      <a:endParaRPr lang="en-US" b="0" i="1">
                        <a:latin typeface="+mn-lt"/>
                      </a:endParaRP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466197"/>
                  </a:ext>
                </a:extLst>
              </a:tr>
              <a:tr h="404596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Goal 4- Parent/Community Partnerships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Alignment to District Q Goal 4</a:t>
                      </a:r>
                    </a:p>
                  </a:txBody>
                  <a:tcP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0734"/>
                  </a:ext>
                </a:extLst>
              </a:tr>
              <a:tr h="916165">
                <a:tc>
                  <a:txBody>
                    <a:bodyPr/>
                    <a:lstStyle/>
                    <a:p>
                      <a:r>
                        <a:rPr lang="en-US" sz="1400" i="1">
                          <a:latin typeface="Century Gothic" panose="020B0502020202020204" pitchFamily="34" charset="0"/>
                        </a:rPr>
                        <a:t>Reduce Chronic truants to 7.5% of Lincoln-Douglas students</a:t>
                      </a:r>
                    </a:p>
                    <a:p>
                      <a:r>
                        <a:rPr lang="en-US" sz="1400" i="1">
                          <a:latin typeface="Century Gothic" panose="020B0502020202020204" pitchFamily="34" charset="0"/>
                        </a:rPr>
                        <a:t>Reduce truant minors to 2.2% of Lincoln-Douglas students </a:t>
                      </a:r>
                    </a:p>
                    <a:p>
                      <a:endParaRPr lang="en-US" sz="1400" i="1">
                        <a:latin typeface="Century Gothic" panose="020B0502020202020204" pitchFamily="34" charset="0"/>
                      </a:endParaRPr>
                    </a:p>
                    <a:p>
                      <a:endParaRPr lang="en-US" sz="1400" i="1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0" i="0">
                          <a:latin typeface="+mn-lt"/>
                        </a:rPr>
                      </a:br>
                      <a:endParaRPr lang="en-US" sz="1400" b="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r>
                        <a:rPr lang="en-US" sz="1200" b="1">
                          <a:latin typeface="+mn-lt"/>
                        </a:rPr>
                        <a:t>QPS WILL strengthen parent support and community engagement by building positive relationships and communication between parents, families, schools and community to foster success for all students.</a:t>
                      </a:r>
                      <a:endParaRPr lang="en-US" sz="120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i="0">
                          <a:latin typeface="+mn-lt"/>
                        </a:rPr>
                      </a:br>
                      <a:endParaRPr lang="en-US" sz="1400" i="0"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>
                          <a:latin typeface="+mn-lt"/>
                        </a:rPr>
                        <a:t>*Evidenced by: Attendance and truancy data, parent event attendance, parent survey data, discipline data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288193"/>
                  </a:ext>
                </a:extLst>
              </a:tr>
              <a:tr h="404596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Evidenced by: </a:t>
                      </a:r>
                      <a:r>
                        <a:rPr lang="en-US" i="0">
                          <a:solidFill>
                            <a:schemeClr val="bg1"/>
                          </a:solidFill>
                        </a:rPr>
                        <a:t>(Data/Monitoring)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624852"/>
                  </a:ext>
                </a:extLst>
              </a:tr>
              <a:tr h="125266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ROE Truancy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Skyward attendance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sz="1600"/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en-US" sz="160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b="1" i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</a:rPr>
                      </a:b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438784"/>
                  </a:ext>
                </a:extLst>
              </a:tr>
              <a:tr h="404596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bg1"/>
                          </a:solidFill>
                        </a:rPr>
                        <a:t>School Tasks and Staff Professional Development to Support Goal</a:t>
                      </a:r>
                    </a:p>
                  </a:txBody>
                  <a:tcPr>
                    <a:solidFill>
                      <a:srgbClr val="00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165852"/>
                  </a:ext>
                </a:extLst>
              </a:tr>
              <a:tr h="230692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Track daily, quarterly, and yearly student attendance data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Weekly attendance meetings with leadership team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400">
                          <a:latin typeface="Century Gothic" panose="020B0502020202020204" pitchFamily="34" charset="0"/>
                        </a:rPr>
                        <a:t>Creatively support family needs using school resources</a:t>
                      </a:r>
                    </a:p>
                    <a:p>
                      <a:endParaRPr lang="en-US" sz="1600"/>
                    </a:p>
                    <a:p>
                      <a:endParaRPr 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19720"/>
                  </a:ext>
                </a:extLst>
              </a:tr>
            </a:tbl>
          </a:graphicData>
        </a:graphic>
      </p:graphicFrame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AC2EC35-0A7B-48D9-AC32-C35A4BD10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3601" y="1502754"/>
            <a:ext cx="1342258" cy="993271"/>
          </a:xfrm>
          <a:prstGeom prst="rect">
            <a:avLst/>
          </a:prstGeom>
        </p:spPr>
      </p:pic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810FC1F3-08C0-D527-3078-ACCAFE6FF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"/>
          <a:stretch/>
        </p:blipFill>
        <p:spPr>
          <a:xfrm>
            <a:off x="8356349" y="4703377"/>
            <a:ext cx="3332834" cy="1861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9885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733</Words>
  <Application>Microsoft Office PowerPoint</Application>
  <PresentationFormat>Widescreen</PresentationFormat>
  <Paragraphs>84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5</cp:revision>
  <dcterms:created xsi:type="dcterms:W3CDTF">2023-09-11T20:04:22Z</dcterms:created>
  <dcterms:modified xsi:type="dcterms:W3CDTF">2023-09-11T20:13:02Z</dcterms:modified>
</cp:coreProperties>
</file>