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24" r:id="rId2"/>
    <p:sldId id="329" r:id="rId3"/>
    <p:sldId id="291" r:id="rId4"/>
    <p:sldId id="29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03679-5FA0-4B8C-9149-D3A810F576E7}" type="datetimeFigureOut">
              <a:rPr lang="en-US" smtClean="0"/>
              <a:t>9/11/2023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2E5F11-187D-4B65-8522-64BF384838E4}" type="slidenum">
              <a:rPr lang="en-US" smtClean="0"/>
              <a:t>‹#›</a:t>
            </a:fld>
            <a:endParaRPr lang="en-US"/>
          </a:p>
        </p:txBody>
      </p:sp>
    </p:spTree>
    <p:extLst>
      <p:ext uri="{BB962C8B-B14F-4D97-AF65-F5344CB8AC3E}">
        <p14:creationId xmlns:p14="http://schemas.microsoft.com/office/powerpoint/2010/main" val="3193294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64C79-4BBE-2F9A-A0E3-06EE356DCE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50656C-81E1-161C-40FA-83F7945D27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06F91F-4385-CE05-C54D-035F11EB9CDE}"/>
              </a:ext>
            </a:extLst>
          </p:cNvPr>
          <p:cNvSpPr>
            <a:spLocks noGrp="1"/>
          </p:cNvSpPr>
          <p:nvPr>
            <p:ph type="dt" sz="half" idx="10"/>
          </p:nvPr>
        </p:nvSpPr>
        <p:spPr/>
        <p:txBody>
          <a:bodyPr/>
          <a:lstStyle/>
          <a:p>
            <a:fld id="{F118E9DE-8AC0-4BF9-9D02-C84528CCA005}" type="datetimeFigureOut">
              <a:rPr lang="en-US" smtClean="0"/>
              <a:t>9/11/2023</a:t>
            </a:fld>
            <a:endParaRPr lang="en-US"/>
          </a:p>
        </p:txBody>
      </p:sp>
      <p:sp>
        <p:nvSpPr>
          <p:cNvPr id="5" name="Footer Placeholder 4">
            <a:extLst>
              <a:ext uri="{FF2B5EF4-FFF2-40B4-BE49-F238E27FC236}">
                <a16:creationId xmlns:a16="http://schemas.microsoft.com/office/drawing/2014/main" id="{99D716A2-D626-EB37-B86B-1AF3D6E12B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A38850-56C1-DFC9-76DD-5F9C9991C75D}"/>
              </a:ext>
            </a:extLst>
          </p:cNvPr>
          <p:cNvSpPr>
            <a:spLocks noGrp="1"/>
          </p:cNvSpPr>
          <p:nvPr>
            <p:ph type="sldNum" sz="quarter" idx="12"/>
          </p:nvPr>
        </p:nvSpPr>
        <p:spPr/>
        <p:txBody>
          <a:bodyPr/>
          <a:lstStyle/>
          <a:p>
            <a:fld id="{B30E80D9-2DDC-48A9-9137-627024FDEC7E}" type="slidenum">
              <a:rPr lang="en-US" smtClean="0"/>
              <a:t>‹#›</a:t>
            </a:fld>
            <a:endParaRPr lang="en-US"/>
          </a:p>
        </p:txBody>
      </p:sp>
    </p:spTree>
    <p:extLst>
      <p:ext uri="{BB962C8B-B14F-4D97-AF65-F5344CB8AC3E}">
        <p14:creationId xmlns:p14="http://schemas.microsoft.com/office/powerpoint/2010/main" val="771955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6F11-C9EA-5BEE-D3F2-6E86C40BA71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BF827B-AF6D-1BF0-F397-C39BDD3DA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8DAAA8-EAB6-9537-983A-CA0E70FFC97C}"/>
              </a:ext>
            </a:extLst>
          </p:cNvPr>
          <p:cNvSpPr>
            <a:spLocks noGrp="1"/>
          </p:cNvSpPr>
          <p:nvPr>
            <p:ph type="dt" sz="half" idx="10"/>
          </p:nvPr>
        </p:nvSpPr>
        <p:spPr/>
        <p:txBody>
          <a:bodyPr/>
          <a:lstStyle/>
          <a:p>
            <a:fld id="{F118E9DE-8AC0-4BF9-9D02-C84528CCA005}" type="datetimeFigureOut">
              <a:rPr lang="en-US" smtClean="0"/>
              <a:t>9/11/2023</a:t>
            </a:fld>
            <a:endParaRPr lang="en-US"/>
          </a:p>
        </p:txBody>
      </p:sp>
      <p:sp>
        <p:nvSpPr>
          <p:cNvPr id="5" name="Footer Placeholder 4">
            <a:extLst>
              <a:ext uri="{FF2B5EF4-FFF2-40B4-BE49-F238E27FC236}">
                <a16:creationId xmlns:a16="http://schemas.microsoft.com/office/drawing/2014/main" id="{DAA3655A-FF66-63D0-A114-A734CBDD53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2AA04B-6A71-F5E2-7C31-1EEFEB593817}"/>
              </a:ext>
            </a:extLst>
          </p:cNvPr>
          <p:cNvSpPr>
            <a:spLocks noGrp="1"/>
          </p:cNvSpPr>
          <p:nvPr>
            <p:ph type="sldNum" sz="quarter" idx="12"/>
          </p:nvPr>
        </p:nvSpPr>
        <p:spPr/>
        <p:txBody>
          <a:bodyPr/>
          <a:lstStyle/>
          <a:p>
            <a:fld id="{B30E80D9-2DDC-48A9-9137-627024FDEC7E}" type="slidenum">
              <a:rPr lang="en-US" smtClean="0"/>
              <a:t>‹#›</a:t>
            </a:fld>
            <a:endParaRPr lang="en-US"/>
          </a:p>
        </p:txBody>
      </p:sp>
    </p:spTree>
    <p:extLst>
      <p:ext uri="{BB962C8B-B14F-4D97-AF65-F5344CB8AC3E}">
        <p14:creationId xmlns:p14="http://schemas.microsoft.com/office/powerpoint/2010/main" val="566014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38EDF3-4C36-DEED-FB05-FB5B6C4C1B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185844-CF67-F58B-776B-A46F1ED705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1AF2A0-3B94-7774-B8F5-4239B8EBBF9F}"/>
              </a:ext>
            </a:extLst>
          </p:cNvPr>
          <p:cNvSpPr>
            <a:spLocks noGrp="1"/>
          </p:cNvSpPr>
          <p:nvPr>
            <p:ph type="dt" sz="half" idx="10"/>
          </p:nvPr>
        </p:nvSpPr>
        <p:spPr/>
        <p:txBody>
          <a:bodyPr/>
          <a:lstStyle/>
          <a:p>
            <a:fld id="{F118E9DE-8AC0-4BF9-9D02-C84528CCA005}" type="datetimeFigureOut">
              <a:rPr lang="en-US" smtClean="0"/>
              <a:t>9/11/2023</a:t>
            </a:fld>
            <a:endParaRPr lang="en-US"/>
          </a:p>
        </p:txBody>
      </p:sp>
      <p:sp>
        <p:nvSpPr>
          <p:cNvPr id="5" name="Footer Placeholder 4">
            <a:extLst>
              <a:ext uri="{FF2B5EF4-FFF2-40B4-BE49-F238E27FC236}">
                <a16:creationId xmlns:a16="http://schemas.microsoft.com/office/drawing/2014/main" id="{4EBE5063-7929-DEFE-7AE2-2A2D77635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3EE93D-9B00-A088-378A-7BAF14DA3070}"/>
              </a:ext>
            </a:extLst>
          </p:cNvPr>
          <p:cNvSpPr>
            <a:spLocks noGrp="1"/>
          </p:cNvSpPr>
          <p:nvPr>
            <p:ph type="sldNum" sz="quarter" idx="12"/>
          </p:nvPr>
        </p:nvSpPr>
        <p:spPr/>
        <p:txBody>
          <a:bodyPr/>
          <a:lstStyle/>
          <a:p>
            <a:fld id="{B30E80D9-2DDC-48A9-9137-627024FDEC7E}" type="slidenum">
              <a:rPr lang="en-US" smtClean="0"/>
              <a:t>‹#›</a:t>
            </a:fld>
            <a:endParaRPr lang="en-US"/>
          </a:p>
        </p:txBody>
      </p:sp>
    </p:spTree>
    <p:extLst>
      <p:ext uri="{BB962C8B-B14F-4D97-AF65-F5344CB8AC3E}">
        <p14:creationId xmlns:p14="http://schemas.microsoft.com/office/powerpoint/2010/main" val="3189753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7E7EE-73C5-999D-086F-B9689D09B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3C9B8B-3087-70EE-3879-DFD72A31E7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F8CF5A-EDA1-530B-2748-5B1D67D0648D}"/>
              </a:ext>
            </a:extLst>
          </p:cNvPr>
          <p:cNvSpPr>
            <a:spLocks noGrp="1"/>
          </p:cNvSpPr>
          <p:nvPr>
            <p:ph type="dt" sz="half" idx="10"/>
          </p:nvPr>
        </p:nvSpPr>
        <p:spPr/>
        <p:txBody>
          <a:bodyPr/>
          <a:lstStyle/>
          <a:p>
            <a:fld id="{F118E9DE-8AC0-4BF9-9D02-C84528CCA005}" type="datetimeFigureOut">
              <a:rPr lang="en-US" smtClean="0"/>
              <a:t>9/11/2023</a:t>
            </a:fld>
            <a:endParaRPr lang="en-US"/>
          </a:p>
        </p:txBody>
      </p:sp>
      <p:sp>
        <p:nvSpPr>
          <p:cNvPr id="5" name="Footer Placeholder 4">
            <a:extLst>
              <a:ext uri="{FF2B5EF4-FFF2-40B4-BE49-F238E27FC236}">
                <a16:creationId xmlns:a16="http://schemas.microsoft.com/office/drawing/2014/main" id="{6D7F2824-05EE-58BC-6CAA-C17025825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B93245-0317-B280-98A7-F3937CC4BF03}"/>
              </a:ext>
            </a:extLst>
          </p:cNvPr>
          <p:cNvSpPr>
            <a:spLocks noGrp="1"/>
          </p:cNvSpPr>
          <p:nvPr>
            <p:ph type="sldNum" sz="quarter" idx="12"/>
          </p:nvPr>
        </p:nvSpPr>
        <p:spPr/>
        <p:txBody>
          <a:bodyPr/>
          <a:lstStyle/>
          <a:p>
            <a:fld id="{B30E80D9-2DDC-48A9-9137-627024FDEC7E}" type="slidenum">
              <a:rPr lang="en-US" smtClean="0"/>
              <a:t>‹#›</a:t>
            </a:fld>
            <a:endParaRPr lang="en-US"/>
          </a:p>
        </p:txBody>
      </p:sp>
    </p:spTree>
    <p:extLst>
      <p:ext uri="{BB962C8B-B14F-4D97-AF65-F5344CB8AC3E}">
        <p14:creationId xmlns:p14="http://schemas.microsoft.com/office/powerpoint/2010/main" val="2171278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C53E2-6449-C3F2-D1A6-EAC2A978A7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12F0BC-3206-A63D-6227-C3110DD601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F6C412-B332-346E-903A-E64EE658DBEE}"/>
              </a:ext>
            </a:extLst>
          </p:cNvPr>
          <p:cNvSpPr>
            <a:spLocks noGrp="1"/>
          </p:cNvSpPr>
          <p:nvPr>
            <p:ph type="dt" sz="half" idx="10"/>
          </p:nvPr>
        </p:nvSpPr>
        <p:spPr/>
        <p:txBody>
          <a:bodyPr/>
          <a:lstStyle/>
          <a:p>
            <a:fld id="{F118E9DE-8AC0-4BF9-9D02-C84528CCA005}" type="datetimeFigureOut">
              <a:rPr lang="en-US" smtClean="0"/>
              <a:t>9/11/2023</a:t>
            </a:fld>
            <a:endParaRPr lang="en-US"/>
          </a:p>
        </p:txBody>
      </p:sp>
      <p:sp>
        <p:nvSpPr>
          <p:cNvPr id="5" name="Footer Placeholder 4">
            <a:extLst>
              <a:ext uri="{FF2B5EF4-FFF2-40B4-BE49-F238E27FC236}">
                <a16:creationId xmlns:a16="http://schemas.microsoft.com/office/drawing/2014/main" id="{07EA0D09-4E64-0B6D-7E03-3C8C721568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0F3C3B-1BF9-5684-4B70-8FFD9F9EF7D6}"/>
              </a:ext>
            </a:extLst>
          </p:cNvPr>
          <p:cNvSpPr>
            <a:spLocks noGrp="1"/>
          </p:cNvSpPr>
          <p:nvPr>
            <p:ph type="sldNum" sz="quarter" idx="12"/>
          </p:nvPr>
        </p:nvSpPr>
        <p:spPr/>
        <p:txBody>
          <a:bodyPr/>
          <a:lstStyle/>
          <a:p>
            <a:fld id="{B30E80D9-2DDC-48A9-9137-627024FDEC7E}" type="slidenum">
              <a:rPr lang="en-US" smtClean="0"/>
              <a:t>‹#›</a:t>
            </a:fld>
            <a:endParaRPr lang="en-US"/>
          </a:p>
        </p:txBody>
      </p:sp>
    </p:spTree>
    <p:extLst>
      <p:ext uri="{BB962C8B-B14F-4D97-AF65-F5344CB8AC3E}">
        <p14:creationId xmlns:p14="http://schemas.microsoft.com/office/powerpoint/2010/main" val="567804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CBC0F-EA7C-CA93-6F2D-DA89EE96DD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573EA-D230-DEA2-6185-340EC653A3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9B38984-E806-558C-609B-8CF526B1FA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A8D93-D143-F7E6-04DE-B0D1089664C1}"/>
              </a:ext>
            </a:extLst>
          </p:cNvPr>
          <p:cNvSpPr>
            <a:spLocks noGrp="1"/>
          </p:cNvSpPr>
          <p:nvPr>
            <p:ph type="dt" sz="half" idx="10"/>
          </p:nvPr>
        </p:nvSpPr>
        <p:spPr/>
        <p:txBody>
          <a:bodyPr/>
          <a:lstStyle/>
          <a:p>
            <a:fld id="{F118E9DE-8AC0-4BF9-9D02-C84528CCA005}" type="datetimeFigureOut">
              <a:rPr lang="en-US" smtClean="0"/>
              <a:t>9/11/2023</a:t>
            </a:fld>
            <a:endParaRPr lang="en-US"/>
          </a:p>
        </p:txBody>
      </p:sp>
      <p:sp>
        <p:nvSpPr>
          <p:cNvPr id="6" name="Footer Placeholder 5">
            <a:extLst>
              <a:ext uri="{FF2B5EF4-FFF2-40B4-BE49-F238E27FC236}">
                <a16:creationId xmlns:a16="http://schemas.microsoft.com/office/drawing/2014/main" id="{B5D00364-F924-6892-9DCE-9844DB846F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416808-36EE-CE5C-C35E-B1277F9B35F5}"/>
              </a:ext>
            </a:extLst>
          </p:cNvPr>
          <p:cNvSpPr>
            <a:spLocks noGrp="1"/>
          </p:cNvSpPr>
          <p:nvPr>
            <p:ph type="sldNum" sz="quarter" idx="12"/>
          </p:nvPr>
        </p:nvSpPr>
        <p:spPr/>
        <p:txBody>
          <a:bodyPr/>
          <a:lstStyle/>
          <a:p>
            <a:fld id="{B30E80D9-2DDC-48A9-9137-627024FDEC7E}" type="slidenum">
              <a:rPr lang="en-US" smtClean="0"/>
              <a:t>‹#›</a:t>
            </a:fld>
            <a:endParaRPr lang="en-US"/>
          </a:p>
        </p:txBody>
      </p:sp>
    </p:spTree>
    <p:extLst>
      <p:ext uri="{BB962C8B-B14F-4D97-AF65-F5344CB8AC3E}">
        <p14:creationId xmlns:p14="http://schemas.microsoft.com/office/powerpoint/2010/main" val="3055351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12FBA-71EF-C033-566E-A658DF4CA5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47AD96-528B-8C9E-79A4-432BEDC698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755877-0C38-AA87-51B3-040876EA27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1BFE8E-DEE7-0127-95E4-495A4C5DED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856FED-F162-A70A-AF55-A940080CB78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A42115-33F5-A6DD-141D-704661CD9E82}"/>
              </a:ext>
            </a:extLst>
          </p:cNvPr>
          <p:cNvSpPr>
            <a:spLocks noGrp="1"/>
          </p:cNvSpPr>
          <p:nvPr>
            <p:ph type="dt" sz="half" idx="10"/>
          </p:nvPr>
        </p:nvSpPr>
        <p:spPr/>
        <p:txBody>
          <a:bodyPr/>
          <a:lstStyle/>
          <a:p>
            <a:fld id="{F118E9DE-8AC0-4BF9-9D02-C84528CCA005}" type="datetimeFigureOut">
              <a:rPr lang="en-US" smtClean="0"/>
              <a:t>9/11/2023</a:t>
            </a:fld>
            <a:endParaRPr lang="en-US"/>
          </a:p>
        </p:txBody>
      </p:sp>
      <p:sp>
        <p:nvSpPr>
          <p:cNvPr id="8" name="Footer Placeholder 7">
            <a:extLst>
              <a:ext uri="{FF2B5EF4-FFF2-40B4-BE49-F238E27FC236}">
                <a16:creationId xmlns:a16="http://schemas.microsoft.com/office/drawing/2014/main" id="{E4472516-18F0-C499-0D61-FE12EB7B6A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1272DDD-7C6C-F170-E2EE-A77D73A0E332}"/>
              </a:ext>
            </a:extLst>
          </p:cNvPr>
          <p:cNvSpPr>
            <a:spLocks noGrp="1"/>
          </p:cNvSpPr>
          <p:nvPr>
            <p:ph type="sldNum" sz="quarter" idx="12"/>
          </p:nvPr>
        </p:nvSpPr>
        <p:spPr/>
        <p:txBody>
          <a:bodyPr/>
          <a:lstStyle/>
          <a:p>
            <a:fld id="{B30E80D9-2DDC-48A9-9137-627024FDEC7E}" type="slidenum">
              <a:rPr lang="en-US" smtClean="0"/>
              <a:t>‹#›</a:t>
            </a:fld>
            <a:endParaRPr lang="en-US"/>
          </a:p>
        </p:txBody>
      </p:sp>
    </p:spTree>
    <p:extLst>
      <p:ext uri="{BB962C8B-B14F-4D97-AF65-F5344CB8AC3E}">
        <p14:creationId xmlns:p14="http://schemas.microsoft.com/office/powerpoint/2010/main" val="431932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B479E-9D0D-99A9-E181-CD297C4C5A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288B38-0730-7C9A-0CBC-2CBB79F83452}"/>
              </a:ext>
            </a:extLst>
          </p:cNvPr>
          <p:cNvSpPr>
            <a:spLocks noGrp="1"/>
          </p:cNvSpPr>
          <p:nvPr>
            <p:ph type="dt" sz="half" idx="10"/>
          </p:nvPr>
        </p:nvSpPr>
        <p:spPr/>
        <p:txBody>
          <a:bodyPr/>
          <a:lstStyle/>
          <a:p>
            <a:fld id="{F118E9DE-8AC0-4BF9-9D02-C84528CCA005}" type="datetimeFigureOut">
              <a:rPr lang="en-US" smtClean="0"/>
              <a:t>9/11/2023</a:t>
            </a:fld>
            <a:endParaRPr lang="en-US"/>
          </a:p>
        </p:txBody>
      </p:sp>
      <p:sp>
        <p:nvSpPr>
          <p:cNvPr id="4" name="Footer Placeholder 3">
            <a:extLst>
              <a:ext uri="{FF2B5EF4-FFF2-40B4-BE49-F238E27FC236}">
                <a16:creationId xmlns:a16="http://schemas.microsoft.com/office/drawing/2014/main" id="{A23EEBEE-31D7-2D3D-D0A1-716578CAB8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B3B1F5-558F-D0CE-CFEA-16874DD2AE1A}"/>
              </a:ext>
            </a:extLst>
          </p:cNvPr>
          <p:cNvSpPr>
            <a:spLocks noGrp="1"/>
          </p:cNvSpPr>
          <p:nvPr>
            <p:ph type="sldNum" sz="quarter" idx="12"/>
          </p:nvPr>
        </p:nvSpPr>
        <p:spPr/>
        <p:txBody>
          <a:bodyPr/>
          <a:lstStyle/>
          <a:p>
            <a:fld id="{B30E80D9-2DDC-48A9-9137-627024FDEC7E}" type="slidenum">
              <a:rPr lang="en-US" smtClean="0"/>
              <a:t>‹#›</a:t>
            </a:fld>
            <a:endParaRPr lang="en-US"/>
          </a:p>
        </p:txBody>
      </p:sp>
    </p:spTree>
    <p:extLst>
      <p:ext uri="{BB962C8B-B14F-4D97-AF65-F5344CB8AC3E}">
        <p14:creationId xmlns:p14="http://schemas.microsoft.com/office/powerpoint/2010/main" val="1864384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710876-7E16-1B47-5AA0-380B5402D1F8}"/>
              </a:ext>
            </a:extLst>
          </p:cNvPr>
          <p:cNvSpPr>
            <a:spLocks noGrp="1"/>
          </p:cNvSpPr>
          <p:nvPr>
            <p:ph type="dt" sz="half" idx="10"/>
          </p:nvPr>
        </p:nvSpPr>
        <p:spPr/>
        <p:txBody>
          <a:bodyPr/>
          <a:lstStyle/>
          <a:p>
            <a:fld id="{F118E9DE-8AC0-4BF9-9D02-C84528CCA005}" type="datetimeFigureOut">
              <a:rPr lang="en-US" smtClean="0"/>
              <a:t>9/11/2023</a:t>
            </a:fld>
            <a:endParaRPr lang="en-US"/>
          </a:p>
        </p:txBody>
      </p:sp>
      <p:sp>
        <p:nvSpPr>
          <p:cNvPr id="3" name="Footer Placeholder 2">
            <a:extLst>
              <a:ext uri="{FF2B5EF4-FFF2-40B4-BE49-F238E27FC236}">
                <a16:creationId xmlns:a16="http://schemas.microsoft.com/office/drawing/2014/main" id="{E81DC2CF-C462-4567-47BA-04C04EB8E2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ED41A5-AF99-87D1-FB69-CF0014372D16}"/>
              </a:ext>
            </a:extLst>
          </p:cNvPr>
          <p:cNvSpPr>
            <a:spLocks noGrp="1"/>
          </p:cNvSpPr>
          <p:nvPr>
            <p:ph type="sldNum" sz="quarter" idx="12"/>
          </p:nvPr>
        </p:nvSpPr>
        <p:spPr/>
        <p:txBody>
          <a:bodyPr/>
          <a:lstStyle/>
          <a:p>
            <a:fld id="{B30E80D9-2DDC-48A9-9137-627024FDEC7E}" type="slidenum">
              <a:rPr lang="en-US" smtClean="0"/>
              <a:t>‹#›</a:t>
            </a:fld>
            <a:endParaRPr lang="en-US"/>
          </a:p>
        </p:txBody>
      </p:sp>
    </p:spTree>
    <p:extLst>
      <p:ext uri="{BB962C8B-B14F-4D97-AF65-F5344CB8AC3E}">
        <p14:creationId xmlns:p14="http://schemas.microsoft.com/office/powerpoint/2010/main" val="511600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346C6-A7D2-2953-B4D3-344AE91B30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91DC442-4593-08C4-6220-FCD06A033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D7868D-6818-EB7D-C805-8AB60AB245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423C2A-997B-4031-7569-C964FDC23942}"/>
              </a:ext>
            </a:extLst>
          </p:cNvPr>
          <p:cNvSpPr>
            <a:spLocks noGrp="1"/>
          </p:cNvSpPr>
          <p:nvPr>
            <p:ph type="dt" sz="half" idx="10"/>
          </p:nvPr>
        </p:nvSpPr>
        <p:spPr/>
        <p:txBody>
          <a:bodyPr/>
          <a:lstStyle/>
          <a:p>
            <a:fld id="{F118E9DE-8AC0-4BF9-9D02-C84528CCA005}" type="datetimeFigureOut">
              <a:rPr lang="en-US" smtClean="0"/>
              <a:t>9/11/2023</a:t>
            </a:fld>
            <a:endParaRPr lang="en-US"/>
          </a:p>
        </p:txBody>
      </p:sp>
      <p:sp>
        <p:nvSpPr>
          <p:cNvPr id="6" name="Footer Placeholder 5">
            <a:extLst>
              <a:ext uri="{FF2B5EF4-FFF2-40B4-BE49-F238E27FC236}">
                <a16:creationId xmlns:a16="http://schemas.microsoft.com/office/drawing/2014/main" id="{1E8D6104-0AF4-1DF5-0B6B-BD6F807B07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5E7AB8-8327-CB05-1828-428D52CEED8A}"/>
              </a:ext>
            </a:extLst>
          </p:cNvPr>
          <p:cNvSpPr>
            <a:spLocks noGrp="1"/>
          </p:cNvSpPr>
          <p:nvPr>
            <p:ph type="sldNum" sz="quarter" idx="12"/>
          </p:nvPr>
        </p:nvSpPr>
        <p:spPr/>
        <p:txBody>
          <a:bodyPr/>
          <a:lstStyle/>
          <a:p>
            <a:fld id="{B30E80D9-2DDC-48A9-9137-627024FDEC7E}" type="slidenum">
              <a:rPr lang="en-US" smtClean="0"/>
              <a:t>‹#›</a:t>
            </a:fld>
            <a:endParaRPr lang="en-US"/>
          </a:p>
        </p:txBody>
      </p:sp>
    </p:spTree>
    <p:extLst>
      <p:ext uri="{BB962C8B-B14F-4D97-AF65-F5344CB8AC3E}">
        <p14:creationId xmlns:p14="http://schemas.microsoft.com/office/powerpoint/2010/main" val="706623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3F317-B0E6-D0FE-2771-656FFA76BD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F055D4-98C6-2DE4-F916-5E235AE46A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8232453-371C-0E75-B23A-9C972317B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681005-2BD1-B139-74E1-B895A6F214C5}"/>
              </a:ext>
            </a:extLst>
          </p:cNvPr>
          <p:cNvSpPr>
            <a:spLocks noGrp="1"/>
          </p:cNvSpPr>
          <p:nvPr>
            <p:ph type="dt" sz="half" idx="10"/>
          </p:nvPr>
        </p:nvSpPr>
        <p:spPr/>
        <p:txBody>
          <a:bodyPr/>
          <a:lstStyle/>
          <a:p>
            <a:fld id="{F118E9DE-8AC0-4BF9-9D02-C84528CCA005}" type="datetimeFigureOut">
              <a:rPr lang="en-US" smtClean="0"/>
              <a:t>9/11/2023</a:t>
            </a:fld>
            <a:endParaRPr lang="en-US"/>
          </a:p>
        </p:txBody>
      </p:sp>
      <p:sp>
        <p:nvSpPr>
          <p:cNvPr id="6" name="Footer Placeholder 5">
            <a:extLst>
              <a:ext uri="{FF2B5EF4-FFF2-40B4-BE49-F238E27FC236}">
                <a16:creationId xmlns:a16="http://schemas.microsoft.com/office/drawing/2014/main" id="{462C8F9F-CDF8-EE6A-7260-6A464558EB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429866-568E-1FE7-F2AF-C829088ED5D4}"/>
              </a:ext>
            </a:extLst>
          </p:cNvPr>
          <p:cNvSpPr>
            <a:spLocks noGrp="1"/>
          </p:cNvSpPr>
          <p:nvPr>
            <p:ph type="sldNum" sz="quarter" idx="12"/>
          </p:nvPr>
        </p:nvSpPr>
        <p:spPr/>
        <p:txBody>
          <a:bodyPr/>
          <a:lstStyle/>
          <a:p>
            <a:fld id="{B30E80D9-2DDC-48A9-9137-627024FDEC7E}" type="slidenum">
              <a:rPr lang="en-US" smtClean="0"/>
              <a:t>‹#›</a:t>
            </a:fld>
            <a:endParaRPr lang="en-US"/>
          </a:p>
        </p:txBody>
      </p:sp>
    </p:spTree>
    <p:extLst>
      <p:ext uri="{BB962C8B-B14F-4D97-AF65-F5344CB8AC3E}">
        <p14:creationId xmlns:p14="http://schemas.microsoft.com/office/powerpoint/2010/main" val="381041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9B295D-494A-282E-94E1-3E506C45AF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C5F3DA-83CE-D4FB-B530-B6C78082A4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E4FE0C-10AB-CC27-4EA5-9CC2B0A67A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18E9DE-8AC0-4BF9-9D02-C84528CCA005}" type="datetimeFigureOut">
              <a:rPr lang="en-US" smtClean="0"/>
              <a:t>9/11/2023</a:t>
            </a:fld>
            <a:endParaRPr lang="en-US"/>
          </a:p>
        </p:txBody>
      </p:sp>
      <p:sp>
        <p:nvSpPr>
          <p:cNvPr id="5" name="Footer Placeholder 4">
            <a:extLst>
              <a:ext uri="{FF2B5EF4-FFF2-40B4-BE49-F238E27FC236}">
                <a16:creationId xmlns:a16="http://schemas.microsoft.com/office/drawing/2014/main" id="{90640793-EB84-8ADC-0B99-F9632A2627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FE84AA-0660-2D52-AB44-5DFD1B218D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0E80D9-2DDC-48A9-9137-627024FDEC7E}" type="slidenum">
              <a:rPr lang="en-US" smtClean="0"/>
              <a:t>‹#›</a:t>
            </a:fld>
            <a:endParaRPr lang="en-US"/>
          </a:p>
        </p:txBody>
      </p:sp>
    </p:spTree>
    <p:extLst>
      <p:ext uri="{BB962C8B-B14F-4D97-AF65-F5344CB8AC3E}">
        <p14:creationId xmlns:p14="http://schemas.microsoft.com/office/powerpoint/2010/main" val="3632052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639519F5-0F0B-F036-337D-CE6BCA67CA64}"/>
              </a:ext>
            </a:extLst>
          </p:cNvPr>
          <p:cNvGraphicFramePr>
            <a:graphicFrameLocks noGrp="1"/>
          </p:cNvGraphicFramePr>
          <p:nvPr/>
        </p:nvGraphicFramePr>
        <p:xfrm>
          <a:off x="106531" y="97654"/>
          <a:ext cx="11975976" cy="6595048"/>
        </p:xfrm>
        <a:graphic>
          <a:graphicData uri="http://schemas.openxmlformats.org/drawingml/2006/table">
            <a:tbl>
              <a:tblPr firstRow="1" bandRow="1">
                <a:tableStyleId>{5C22544A-7EE6-4342-B048-85BDC9FD1C3A}</a:tableStyleId>
              </a:tblPr>
              <a:tblGrid>
                <a:gridCol w="2746664">
                  <a:extLst>
                    <a:ext uri="{9D8B030D-6E8A-4147-A177-3AD203B41FA5}">
                      <a16:colId xmlns:a16="http://schemas.microsoft.com/office/drawing/2014/main" val="2928308777"/>
                    </a:ext>
                  </a:extLst>
                </a:gridCol>
                <a:gridCol w="5917462">
                  <a:extLst>
                    <a:ext uri="{9D8B030D-6E8A-4147-A177-3AD203B41FA5}">
                      <a16:colId xmlns:a16="http://schemas.microsoft.com/office/drawing/2014/main" val="3863339056"/>
                    </a:ext>
                  </a:extLst>
                </a:gridCol>
                <a:gridCol w="3311850">
                  <a:extLst>
                    <a:ext uri="{9D8B030D-6E8A-4147-A177-3AD203B41FA5}">
                      <a16:colId xmlns:a16="http://schemas.microsoft.com/office/drawing/2014/main" val="63710758"/>
                    </a:ext>
                  </a:extLst>
                </a:gridCol>
              </a:tblGrid>
              <a:tr h="368313">
                <a:tc gridSpan="3">
                  <a:txBody>
                    <a:bodyPr/>
                    <a:lstStyle/>
                    <a:p>
                      <a:pPr lvl="0" algn="ctr">
                        <a:buNone/>
                      </a:pPr>
                      <a:r>
                        <a:rPr lang="en-US" sz="1800" b="1" i="0" u="none" strike="noStrike" noProof="0" dirty="0">
                          <a:solidFill>
                            <a:srgbClr val="FFFFFF"/>
                          </a:solidFill>
                          <a:latin typeface="Calibri"/>
                        </a:rPr>
                        <a:t>LINCOLN DOUGLAS ELEMENTARY SCHOOL </a:t>
                      </a:r>
                      <a:r>
                        <a:rPr lang="en-US" dirty="0"/>
                        <a:t>IMPROVEMENT PLAN 2023-2024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35428213"/>
                  </a:ext>
                </a:extLst>
              </a:tr>
              <a:tr h="368313">
                <a:tc gridSpan="2">
                  <a:txBody>
                    <a:bodyPr/>
                    <a:lstStyle/>
                    <a:p>
                      <a:r>
                        <a:rPr lang="en-US" b="1" dirty="0">
                          <a:solidFill>
                            <a:schemeClr val="bg1"/>
                          </a:solidFill>
                        </a:rPr>
                        <a:t>Q GOAL 1: STUDENT SUCCESS</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dirty="0">
                          <a:solidFill>
                            <a:schemeClr val="bg1"/>
                          </a:solidFill>
                        </a:rPr>
                        <a:t>District Q Goal 1</a:t>
                      </a:r>
                    </a:p>
                  </a:txBody>
                  <a:tcPr>
                    <a:lnR w="12700" cap="flat" cmpd="sng" algn="ctr">
                      <a:solidFill>
                        <a:schemeClr val="tx1"/>
                      </a:solidFill>
                      <a:prstDash val="solid"/>
                      <a:round/>
                      <a:headEnd type="none" w="med" len="med"/>
                      <a:tailEnd type="none" w="med" len="med"/>
                    </a:lnR>
                    <a:solidFill>
                      <a:srgbClr val="0070C0"/>
                    </a:solidFill>
                  </a:tcPr>
                </a:tc>
                <a:extLst>
                  <a:ext uri="{0D108BD9-81ED-4DB2-BD59-A6C34878D82A}">
                    <a16:rowId xmlns:a16="http://schemas.microsoft.com/office/drawing/2014/main" val="1606991734"/>
                  </a:ext>
                </a:extLst>
              </a:tr>
              <a:tr h="1565330">
                <a:tc gridSpan="2">
                  <a:txBody>
                    <a:bodyPr/>
                    <a:lstStyle/>
                    <a:p>
                      <a:pPr lvl="0">
                        <a:buNone/>
                      </a:pPr>
                      <a:r>
                        <a:rPr lang="en-US" sz="1200" b="0" i="0" u="none" strike="noStrike" noProof="0" dirty="0">
                          <a:solidFill>
                            <a:srgbClr val="000000"/>
                          </a:solidFill>
                          <a:latin typeface="+mn-lt"/>
                        </a:rPr>
                        <a:t>Lincoln-Douglas will increase student achievement in </a:t>
                      </a:r>
                      <a:r>
                        <a:rPr lang="en-US" sz="1200" b="1" i="0" u="none" strike="noStrike" noProof="0" dirty="0">
                          <a:solidFill>
                            <a:srgbClr val="000000"/>
                          </a:solidFill>
                          <a:latin typeface="+mn-lt"/>
                        </a:rPr>
                        <a:t>Reading </a:t>
                      </a:r>
                      <a:r>
                        <a:rPr lang="en-US" sz="1200" b="0" i="0" u="none" strike="noStrike" noProof="0" dirty="0">
                          <a:solidFill>
                            <a:srgbClr val="000000"/>
                          </a:solidFill>
                          <a:latin typeface="+mn-lt"/>
                        </a:rPr>
                        <a:t>as measured by the NWEA Measures of Academic Progress Assessment from Fall 2023 to Spring of 2024.</a:t>
                      </a:r>
                    </a:p>
                    <a:p>
                      <a:pPr lvl="0">
                        <a:buNone/>
                      </a:pPr>
                      <a:endParaRPr lang="en-US" sz="1200" b="0" i="0" u="none" strike="noStrike" noProof="0" dirty="0">
                        <a:solidFill>
                          <a:srgbClr val="000000"/>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noProof="0" dirty="0">
                          <a:solidFill>
                            <a:srgbClr val="000000"/>
                          </a:solidFill>
                          <a:latin typeface="+mn-lt"/>
                        </a:rPr>
                        <a:t>Lincoln-Douglas will increase student achievement in </a:t>
                      </a:r>
                      <a:r>
                        <a:rPr lang="en-US" sz="1200" b="1" i="0" u="none" strike="noStrike" noProof="0" dirty="0">
                          <a:solidFill>
                            <a:srgbClr val="000000"/>
                          </a:solidFill>
                          <a:latin typeface="+mn-lt"/>
                        </a:rPr>
                        <a:t>Language Usage </a:t>
                      </a:r>
                      <a:r>
                        <a:rPr lang="en-US" sz="1200" b="0" i="0" u="none" strike="noStrike" noProof="0" dirty="0">
                          <a:solidFill>
                            <a:srgbClr val="000000"/>
                          </a:solidFill>
                          <a:latin typeface="+mn-lt"/>
                        </a:rPr>
                        <a:t>as measured by the NWEA Measures of Academic Progress Assessment from Fall to 2023 to Spring of 2024. </a:t>
                      </a:r>
                    </a:p>
                    <a:p>
                      <a:pPr lvl="0">
                        <a:buNone/>
                      </a:pPr>
                      <a:endParaRPr lang="en-US" sz="1200" b="0" i="0" u="none" strike="noStrike" noProof="0" dirty="0">
                        <a:solidFill>
                          <a:srgbClr val="000000"/>
                        </a:solidFill>
                        <a:latin typeface="+mn-lt"/>
                      </a:endParaRPr>
                    </a:p>
                    <a:p>
                      <a:pPr lvl="0">
                        <a:buNone/>
                      </a:pPr>
                      <a:r>
                        <a:rPr lang="en-US" sz="1200" b="0" i="0" u="none" strike="noStrike" noProof="0" dirty="0">
                          <a:solidFill>
                            <a:srgbClr val="000000"/>
                          </a:solidFill>
                          <a:latin typeface="+mn-lt"/>
                        </a:rPr>
                        <a:t>Lincoln-Douglas will increase student achievement in </a:t>
                      </a:r>
                      <a:r>
                        <a:rPr lang="en-US" sz="1200" b="1" i="0" u="none" strike="noStrike" noProof="0" dirty="0">
                          <a:solidFill>
                            <a:srgbClr val="000000"/>
                          </a:solidFill>
                          <a:latin typeface="+mn-lt"/>
                        </a:rPr>
                        <a:t>Math </a:t>
                      </a:r>
                      <a:r>
                        <a:rPr lang="en-US" sz="1200" b="0" i="0" u="none" strike="noStrike" noProof="0" dirty="0">
                          <a:solidFill>
                            <a:srgbClr val="000000"/>
                          </a:solidFill>
                          <a:latin typeface="+mn-lt"/>
                        </a:rPr>
                        <a:t>as measured by the NWEA Measures of Academic Progress Assessment from Fall to 2023 to Spring of 2024.</a:t>
                      </a:r>
                      <a:endParaRPr lang="en-US" i="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rowSpan="3">
                  <a:txBody>
                    <a:bodyPr/>
                    <a:lstStyle/>
                    <a:p>
                      <a:pPr algn="ctr"/>
                      <a:br>
                        <a:rPr lang="en-US" i="1" dirty="0">
                          <a:latin typeface="Abadi"/>
                        </a:rPr>
                      </a:br>
                      <a:r>
                        <a:rPr lang="en-US" i="1" dirty="0">
                          <a:latin typeface="Abadi"/>
                        </a:rPr>
                        <a:t>Maximize achievement and growth for 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65000"/>
                      </a:schemeClr>
                    </a:solidFill>
                  </a:tcPr>
                </a:tc>
                <a:extLst>
                  <a:ext uri="{0D108BD9-81ED-4DB2-BD59-A6C34878D82A}">
                    <a16:rowId xmlns:a16="http://schemas.microsoft.com/office/drawing/2014/main" val="3929753920"/>
                  </a:ext>
                </a:extLst>
              </a:tr>
              <a:tr h="368313">
                <a:tc gridSpan="2">
                  <a:txBody>
                    <a:bodyPr/>
                    <a:lstStyle/>
                    <a:p>
                      <a:r>
                        <a:rPr lang="en-US" b="1" i="1" dirty="0">
                          <a:solidFill>
                            <a:schemeClr val="bg1"/>
                          </a:solidFill>
                        </a:rPr>
                        <a:t>Performance Measures (Data/Progress Monitoring)</a:t>
                      </a:r>
                      <a:endParaRPr lang="en-US"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1741829545"/>
                  </a:ext>
                </a:extLst>
              </a:tr>
              <a:tr h="1031720">
                <a:tc gridSpan="2">
                  <a:txBody>
                    <a:bodyPr/>
                    <a:lstStyle/>
                    <a:p>
                      <a:pPr marL="0" indent="0">
                        <a:buFont typeface="Arial" panose="020B0604020202020204" pitchFamily="34" charset="0"/>
                        <a:buNone/>
                      </a:pPr>
                      <a:endParaRPr lang="en-US" sz="1200" i="0" dirty="0">
                        <a:latin typeface="+mn-lt"/>
                      </a:endParaRPr>
                    </a:p>
                    <a:p>
                      <a:pPr marL="171450" indent="-171450">
                        <a:buClr>
                          <a:srgbClr val="000000"/>
                        </a:buClr>
                        <a:buFont typeface="Arial" panose="020B0604020202020204" pitchFamily="34" charset="0"/>
                        <a:buChar char="•"/>
                      </a:pPr>
                      <a:r>
                        <a:rPr lang="en-US" sz="1200" b="0" i="0" u="none" strike="noStrike" noProof="0" dirty="0">
                          <a:solidFill>
                            <a:srgbClr val="000000"/>
                          </a:solidFill>
                          <a:latin typeface="+mn-lt"/>
                        </a:rPr>
                        <a:t>NWEA MAP Projected Proficiency Report by grade level- number of students projected to meet a “4” or “5” on the IAR</a:t>
                      </a:r>
                    </a:p>
                    <a:p>
                      <a:pPr marL="171450" indent="-171450">
                        <a:buClr>
                          <a:srgbClr val="000000"/>
                        </a:buClr>
                        <a:buFont typeface="Arial" panose="020B0604020202020204" pitchFamily="34" charset="0"/>
                        <a:buChar char="•"/>
                      </a:pPr>
                      <a:r>
                        <a:rPr lang="en-US" sz="1200" b="0" i="0" u="none" strike="noStrike" noProof="0" dirty="0">
                          <a:solidFill>
                            <a:srgbClr val="000000"/>
                          </a:solidFill>
                          <a:latin typeface="+mn-lt"/>
                        </a:rPr>
                        <a:t>NWEA MAP School Profile Report (Achievement Percentile Measures) – student achieving 60</a:t>
                      </a:r>
                      <a:r>
                        <a:rPr lang="en-US" sz="1200" b="0" i="0" u="none" strike="noStrike" baseline="30000" noProof="0" dirty="0">
                          <a:solidFill>
                            <a:srgbClr val="000000"/>
                          </a:solidFill>
                          <a:latin typeface="+mn-lt"/>
                        </a:rPr>
                        <a:t>th</a:t>
                      </a:r>
                      <a:r>
                        <a:rPr lang="en-US" sz="1200" b="0" i="0" u="none" strike="noStrike" noProof="0" dirty="0">
                          <a:solidFill>
                            <a:srgbClr val="000000"/>
                          </a:solidFill>
                          <a:latin typeface="+mn-lt"/>
                        </a:rPr>
                        <a:t> percentile or above (green/blue)</a:t>
                      </a:r>
                    </a:p>
                    <a:p>
                      <a:pPr marL="171450" indent="-171450">
                        <a:buClr>
                          <a:srgbClr val="000000"/>
                        </a:buClr>
                        <a:buFont typeface="Arial" panose="020B0604020202020204" pitchFamily="34" charset="0"/>
                        <a:buChar char="•"/>
                      </a:pPr>
                      <a:r>
                        <a:rPr lang="en-US" sz="1200" b="0" i="0" u="none" strike="noStrike" noProof="0" dirty="0">
                          <a:solidFill>
                            <a:srgbClr val="000000"/>
                          </a:solidFill>
                          <a:latin typeface="+mn-lt"/>
                        </a:rPr>
                        <a:t>Grade level team meeting notes and reflections (Data Analysis Protocol)</a:t>
                      </a:r>
                      <a:endParaRPr lang="en-US" sz="1200" i="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vMerge="1">
                  <a:txBody>
                    <a:bodyPr/>
                    <a:lstStyle/>
                    <a:p>
                      <a:pPr algn="ctr"/>
                      <a:endParaRPr lang="en-US" i="1">
                        <a:latin typeface="Abadi" panose="020B06040201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65000"/>
                      </a:schemeClr>
                    </a:solidFill>
                  </a:tcPr>
                </a:tc>
                <a:extLst>
                  <a:ext uri="{0D108BD9-81ED-4DB2-BD59-A6C34878D82A}">
                    <a16:rowId xmlns:a16="http://schemas.microsoft.com/office/drawing/2014/main" val="2292682165"/>
                  </a:ext>
                </a:extLst>
              </a:tr>
              <a:tr h="368313">
                <a:tc>
                  <a:txBody>
                    <a:bodyPr/>
                    <a:lstStyle/>
                    <a:p>
                      <a:r>
                        <a:rPr lang="en-US" b="1" dirty="0">
                          <a:solidFill>
                            <a:schemeClr val="bg1"/>
                          </a:solidFill>
                        </a:rPr>
                        <a:t>ACTION </a:t>
                      </a:r>
                      <a:endParaRPr lang="en-US" b="1">
                        <a:solidFill>
                          <a:schemeClr val="bg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b="1" dirty="0">
                          <a:solidFill>
                            <a:schemeClr val="bg1"/>
                          </a:solidFill>
                        </a:rPr>
                        <a:t>SCHOOL LEVEL TASKS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extLst>
                  <a:ext uri="{0D108BD9-81ED-4DB2-BD59-A6C34878D82A}">
                    <a16:rowId xmlns:a16="http://schemas.microsoft.com/office/drawing/2014/main" val="2344220479"/>
                  </a:ext>
                </a:extLst>
              </a:tr>
              <a:tr h="1381173">
                <a:tc>
                  <a:txBody>
                    <a:bodyPr/>
                    <a:lstStyle/>
                    <a:p>
                      <a:endParaRPr lang="en-US" sz="1200"/>
                    </a:p>
                    <a:p>
                      <a:pPr lvl="0">
                        <a:buNone/>
                      </a:pPr>
                      <a:r>
                        <a:rPr lang="en-US" sz="1200" b="0" i="0" u="none" strike="noStrike" noProof="0" dirty="0">
                          <a:solidFill>
                            <a:srgbClr val="000000"/>
                          </a:solidFill>
                          <a:latin typeface="Calibri"/>
                        </a:rPr>
                        <a:t>School-wide Data Analysis</a:t>
                      </a:r>
                      <a:endParaRPr lang="en-US" dirty="0"/>
                    </a:p>
                    <a:p>
                      <a:endParaRPr lang="en-US" sz="1200"/>
                    </a:p>
                    <a:p>
                      <a:endParaRPr lang="en-US" sz="1200"/>
                    </a:p>
                    <a:p>
                      <a:endParaRPr lang="en-US" sz="1200"/>
                    </a:p>
                    <a:p>
                      <a:endParaRPr lang="en-US" sz="1200"/>
                    </a:p>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lvl="0" indent="-171450">
                        <a:buClr>
                          <a:srgbClr val="000000"/>
                        </a:buClr>
                        <a:buFont typeface="Arial,Sans-Serif"/>
                        <a:buChar char="•"/>
                      </a:pPr>
                      <a:r>
                        <a:rPr lang="en-US" sz="1200" b="0" i="0" u="none" strike="noStrike" noProof="0" dirty="0">
                          <a:solidFill>
                            <a:srgbClr val="000000"/>
                          </a:solidFill>
                          <a:latin typeface="Calibri"/>
                        </a:rPr>
                        <a:t>School leadership team will conduct school-wide data analysis of MAP reports after each assessment window by consulting grade level results and the results of individual student groups. (Q: Who is demonstrating success? Who is not?)</a:t>
                      </a:r>
                    </a:p>
                    <a:p>
                      <a:pPr marL="171450" lvl="0" indent="-171450">
                        <a:buClr>
                          <a:srgbClr val="000000"/>
                        </a:buClr>
                        <a:buFont typeface="Arial,Sans-Serif"/>
                        <a:buChar char="•"/>
                      </a:pPr>
                      <a:r>
                        <a:rPr lang="en-US" sz="1200" b="0" i="0" u="none" strike="noStrike" noProof="0" dirty="0">
                          <a:solidFill>
                            <a:srgbClr val="000000"/>
                          </a:solidFill>
                          <a:latin typeface="Calibri"/>
                        </a:rPr>
                        <a:t>Grade level teams will review grade level MAP data and reports to make recommendations for students needing additional support/enrichment. </a:t>
                      </a:r>
                    </a:p>
                    <a:p>
                      <a:pPr marL="171450" lvl="0" indent="-171450">
                        <a:buClr>
                          <a:srgbClr val="000000"/>
                        </a:buClr>
                        <a:buFont typeface="Arial,Sans-Serif"/>
                        <a:buChar char="•"/>
                      </a:pPr>
                      <a:r>
                        <a:rPr lang="en-US" sz="1200" b="0" i="0" u="none" strike="noStrike" noProof="0" dirty="0">
                          <a:solidFill>
                            <a:srgbClr val="000000"/>
                          </a:solidFill>
                          <a:latin typeface="Calibri"/>
                        </a:rPr>
                        <a:t>Grade level teachers will utilize classroom data to inform instruction for all students (Ex. F&amp;Ps, monthly running records or comprehension checks,  Everyday Math Assessments, Basic Fact assessments, writing proficiency, and/or Benchmark Phonics Assessments).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330067725"/>
                  </a:ext>
                </a:extLst>
              </a:tr>
              <a:tr h="1143573">
                <a:tc>
                  <a:txBody>
                    <a:bodyPr/>
                    <a:lstStyle/>
                    <a:p>
                      <a:pPr lvl="0">
                        <a:buNone/>
                      </a:pPr>
                      <a:r>
                        <a:rPr lang="en-US" sz="1200" b="0" i="0" u="none" strike="noStrike" noProof="0" dirty="0">
                          <a:solidFill>
                            <a:srgbClr val="000000"/>
                          </a:solidFill>
                          <a:latin typeface="Calibri"/>
                        </a:rPr>
                        <a:t>Focus on PLC+ and Collective Efficacy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indent="-171450">
                        <a:buClr>
                          <a:srgbClr val="000000"/>
                        </a:buClr>
                        <a:buFont typeface="Arial,Sans-Serif" panose="020B0604020202020204" pitchFamily="34" charset="0"/>
                        <a:buChar char="•"/>
                      </a:pPr>
                      <a:r>
                        <a:rPr lang="en-US" sz="1200" b="0" i="0" u="none" strike="noStrike" noProof="0" dirty="0">
                          <a:solidFill>
                            <a:srgbClr val="000000"/>
                          </a:solidFill>
                          <a:latin typeface="Calibri"/>
                        </a:rPr>
                        <a:t>School Leadership team will provide professional learning and guidance around the PLC+ framework to grade level teams. </a:t>
                      </a:r>
                    </a:p>
                    <a:p>
                      <a:pPr marL="171450" lvl="0" indent="-171450">
                        <a:buClr>
                          <a:srgbClr val="000000"/>
                        </a:buClr>
                        <a:buFont typeface="Arial,Sans-Serif" panose="020B0604020202020204" pitchFamily="34" charset="0"/>
                        <a:buChar char="•"/>
                      </a:pPr>
                      <a:r>
                        <a:rPr lang="en-US" sz="1200" b="0" i="0" u="none" strike="noStrike" noProof="0" dirty="0">
                          <a:solidFill>
                            <a:srgbClr val="000000"/>
                          </a:solidFill>
                          <a:latin typeface="Calibri"/>
                        </a:rPr>
                        <a:t>School Leadership team will model and support grade level teams through Collective Efficacy Cycles </a:t>
                      </a:r>
                    </a:p>
                    <a:p>
                      <a:pPr marL="171450" lvl="0" indent="-171450">
                        <a:buClr>
                          <a:srgbClr val="000000"/>
                        </a:buClr>
                        <a:buFont typeface="Arial,Sans-Serif" panose="020B0604020202020204" pitchFamily="34" charset="0"/>
                        <a:buChar char="•"/>
                      </a:pPr>
                      <a:r>
                        <a:rPr lang="en-US" sz="1200" b="0" i="0" u="none" strike="noStrike" noProof="0" dirty="0">
                          <a:solidFill>
                            <a:srgbClr val="000000"/>
                          </a:solidFill>
                          <a:latin typeface="Calibri"/>
                        </a:rPr>
                        <a:t>Grade level teams will use a data analysis protocol to identify grade level needs and the needs of specific student groups.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970697523"/>
                  </a:ext>
                </a:extLst>
              </a:tr>
            </a:tbl>
          </a:graphicData>
        </a:graphic>
      </p:graphicFrame>
      <p:pic>
        <p:nvPicPr>
          <p:cNvPr id="5" name="Picture 4" descr="Logo, icon, company name&#10;&#10;Description automatically generated">
            <a:extLst>
              <a:ext uri="{FF2B5EF4-FFF2-40B4-BE49-F238E27FC236}">
                <a16:creationId xmlns:a16="http://schemas.microsoft.com/office/drawing/2014/main" id="{34C3E879-BA67-E262-679F-FF88E55D5A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6255" y="2139398"/>
            <a:ext cx="1376363" cy="1118994"/>
          </a:xfrm>
          <a:prstGeom prst="rect">
            <a:avLst/>
          </a:prstGeom>
        </p:spPr>
      </p:pic>
    </p:spTree>
    <p:extLst>
      <p:ext uri="{BB962C8B-B14F-4D97-AF65-F5344CB8AC3E}">
        <p14:creationId xmlns:p14="http://schemas.microsoft.com/office/powerpoint/2010/main" val="850805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639519F5-0F0B-F036-337D-CE6BCA67CA64}"/>
              </a:ext>
            </a:extLst>
          </p:cNvPr>
          <p:cNvGraphicFramePr>
            <a:graphicFrameLocks noGrp="1"/>
          </p:cNvGraphicFramePr>
          <p:nvPr/>
        </p:nvGraphicFramePr>
        <p:xfrm>
          <a:off x="250054" y="159798"/>
          <a:ext cx="11691891" cy="6476827"/>
        </p:xfrm>
        <a:graphic>
          <a:graphicData uri="http://schemas.openxmlformats.org/drawingml/2006/table">
            <a:tbl>
              <a:tblPr firstRow="1" bandRow="1">
                <a:tableStyleId>{5C22544A-7EE6-4342-B048-85BDC9FD1C3A}</a:tableStyleId>
              </a:tblPr>
              <a:tblGrid>
                <a:gridCol w="2664025">
                  <a:extLst>
                    <a:ext uri="{9D8B030D-6E8A-4147-A177-3AD203B41FA5}">
                      <a16:colId xmlns:a16="http://schemas.microsoft.com/office/drawing/2014/main" val="2928308777"/>
                    </a:ext>
                  </a:extLst>
                </a:gridCol>
                <a:gridCol w="5788303">
                  <a:extLst>
                    <a:ext uri="{9D8B030D-6E8A-4147-A177-3AD203B41FA5}">
                      <a16:colId xmlns:a16="http://schemas.microsoft.com/office/drawing/2014/main" val="3863339056"/>
                    </a:ext>
                  </a:extLst>
                </a:gridCol>
                <a:gridCol w="3239563">
                  <a:extLst>
                    <a:ext uri="{9D8B030D-6E8A-4147-A177-3AD203B41FA5}">
                      <a16:colId xmlns:a16="http://schemas.microsoft.com/office/drawing/2014/main" val="63710758"/>
                    </a:ext>
                  </a:extLst>
                </a:gridCol>
              </a:tblGrid>
              <a:tr h="375920">
                <a:tc gridSpan="3">
                  <a:txBody>
                    <a:bodyPr/>
                    <a:lstStyle/>
                    <a:p>
                      <a:pPr lvl="0" algn="ctr">
                        <a:buNone/>
                      </a:pPr>
                      <a:r>
                        <a:rPr lang="en-US" sz="1800" b="1" i="0" u="none" strike="noStrike" noProof="0" dirty="0">
                          <a:solidFill>
                            <a:srgbClr val="FFFFFF"/>
                          </a:solidFill>
                          <a:latin typeface="Calibri"/>
                        </a:rPr>
                        <a:t>LINCOLN-DOUGLAS ELEMENTARY </a:t>
                      </a:r>
                      <a:r>
                        <a:rPr lang="en-US" dirty="0"/>
                        <a:t>IMPROVEMENT PLAN 2023-2024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35428213"/>
                  </a:ext>
                </a:extLst>
              </a:tr>
              <a:tr h="375920">
                <a:tc gridSpan="2">
                  <a:txBody>
                    <a:bodyPr/>
                    <a:lstStyle/>
                    <a:p>
                      <a:r>
                        <a:rPr lang="en-US" b="1" dirty="0">
                          <a:solidFill>
                            <a:schemeClr val="bg1"/>
                          </a:solidFill>
                        </a:rPr>
                        <a:t>Q GOAL 2: EFFECTIVE INSTRUCTION</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00CC"/>
                    </a:solidFill>
                  </a:tcPr>
                </a:tc>
                <a:tc hMerge="1">
                  <a:txBody>
                    <a:bodyPr/>
                    <a:lstStyle/>
                    <a:p>
                      <a:endParaRPr lang="en-US"/>
                    </a:p>
                  </a:txBody>
                  <a:tcPr/>
                </a:tc>
                <a:tc>
                  <a:txBody>
                    <a:bodyPr/>
                    <a:lstStyle/>
                    <a:p>
                      <a:pPr algn="ctr"/>
                      <a:r>
                        <a:rPr lang="en-US" dirty="0">
                          <a:solidFill>
                            <a:schemeClr val="bg1"/>
                          </a:solidFill>
                        </a:rPr>
                        <a:t>District Q Goal 2</a:t>
                      </a:r>
                    </a:p>
                  </a:txBody>
                  <a:tcPr>
                    <a:lnR w="12700" cap="flat" cmpd="sng" algn="ctr">
                      <a:solidFill>
                        <a:schemeClr val="tx1"/>
                      </a:solidFill>
                      <a:prstDash val="solid"/>
                      <a:round/>
                      <a:headEnd type="none" w="med" len="med"/>
                      <a:tailEnd type="none" w="med" len="med"/>
                    </a:lnR>
                    <a:solidFill>
                      <a:srgbClr val="0070C0"/>
                    </a:solidFill>
                  </a:tcPr>
                </a:tc>
                <a:extLst>
                  <a:ext uri="{0D108BD9-81ED-4DB2-BD59-A6C34878D82A}">
                    <a16:rowId xmlns:a16="http://schemas.microsoft.com/office/drawing/2014/main" val="1606991734"/>
                  </a:ext>
                </a:extLst>
              </a:tr>
              <a:tr h="1476455">
                <a:tc gridSpan="2">
                  <a:txBody>
                    <a:bodyPr/>
                    <a:lstStyle/>
                    <a:p>
                      <a:pPr lvl="0">
                        <a:buNone/>
                      </a:pPr>
                      <a:r>
                        <a:rPr lang="en-US" sz="1200" b="0" i="0" u="none" strike="noStrike" noProof="0" dirty="0">
                          <a:solidFill>
                            <a:srgbClr val="000000"/>
                          </a:solidFill>
                          <a:latin typeface="Calibri"/>
                        </a:rPr>
                        <a:t>Lincoln-Douglas teachers will work collaboratively to increase critical thinking, problem solving, and student engagement as measured by the NWEA Measures of Academic Progress Assessment from Fall 2023 to Spring of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rowSpan="3">
                  <a:txBody>
                    <a:bodyPr/>
                    <a:lstStyle/>
                    <a:p>
                      <a:pPr algn="ctr"/>
                      <a:br>
                        <a:rPr lang="en-US" sz="1600" i="1" dirty="0">
                          <a:latin typeface="Abadi"/>
                        </a:rPr>
                      </a:br>
                      <a:r>
                        <a:rPr lang="en-US" sz="1600" i="1" dirty="0">
                          <a:latin typeface="Abadi"/>
                        </a:rPr>
                        <a:t>Engage in critical thinking and problem solving for 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65000"/>
                      </a:schemeClr>
                    </a:solidFill>
                  </a:tcPr>
                </a:tc>
                <a:extLst>
                  <a:ext uri="{0D108BD9-81ED-4DB2-BD59-A6C34878D82A}">
                    <a16:rowId xmlns:a16="http://schemas.microsoft.com/office/drawing/2014/main" val="3929753920"/>
                  </a:ext>
                </a:extLst>
              </a:tr>
              <a:tr h="375920">
                <a:tc gridSpan="2">
                  <a:txBody>
                    <a:bodyPr/>
                    <a:lstStyle/>
                    <a:p>
                      <a:r>
                        <a:rPr lang="en-US" b="1" i="1" dirty="0">
                          <a:solidFill>
                            <a:schemeClr val="bg1"/>
                          </a:solidFill>
                        </a:rPr>
                        <a:t>Performance Measures (Data/Progress Monitoring)</a:t>
                      </a:r>
                      <a:endParaRPr lang="en-US"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CC"/>
                    </a:solidFill>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1741829545"/>
                  </a:ext>
                </a:extLst>
              </a:tr>
              <a:tr h="720472">
                <a:tc gridSpan="2">
                  <a:txBody>
                    <a:bodyPr/>
                    <a:lstStyle/>
                    <a:p>
                      <a:pPr marL="171450" indent="-171450">
                        <a:buClr>
                          <a:srgbClr val="000000"/>
                        </a:buClr>
                        <a:buFont typeface="Arial" panose="020B0604020202020204" pitchFamily="34" charset="0"/>
                        <a:buChar char="•"/>
                      </a:pPr>
                      <a:r>
                        <a:rPr lang="en-US" sz="1200" b="0" i="0" u="none" strike="noStrike" noProof="0" dirty="0">
                          <a:solidFill>
                            <a:srgbClr val="000000"/>
                          </a:solidFill>
                          <a:latin typeface="Calibri"/>
                        </a:rPr>
                        <a:t>NWEA MAP Projected Proficiency Report by grade level- number of students projected to meet a “4” or “5” on the IAR</a:t>
                      </a:r>
                    </a:p>
                    <a:p>
                      <a:pPr marL="171450" indent="-171450">
                        <a:buClr>
                          <a:srgbClr val="000000"/>
                        </a:buClr>
                        <a:buFont typeface="Arial" panose="020B0604020202020204" pitchFamily="34" charset="0"/>
                        <a:buChar char="•"/>
                      </a:pPr>
                      <a:r>
                        <a:rPr lang="en-US" sz="1200" b="0" i="0" u="none" strike="noStrike" noProof="0" dirty="0">
                          <a:solidFill>
                            <a:srgbClr val="000000"/>
                          </a:solidFill>
                          <a:latin typeface="Calibri"/>
                        </a:rPr>
                        <a:t>NWEA MAP School Profile Report (Achievement Percentile Measures) – student achieving 60</a:t>
                      </a:r>
                      <a:r>
                        <a:rPr lang="en-US" sz="600" b="0" i="0" u="none" strike="noStrike" baseline="30000" noProof="0" dirty="0">
                          <a:solidFill>
                            <a:srgbClr val="000000"/>
                          </a:solidFill>
                          <a:latin typeface="Calibri"/>
                        </a:rPr>
                        <a:t>th</a:t>
                      </a:r>
                      <a:r>
                        <a:rPr lang="en-US" sz="1200" b="0" i="0" u="none" strike="noStrike" noProof="0" dirty="0">
                          <a:solidFill>
                            <a:srgbClr val="000000"/>
                          </a:solidFill>
                          <a:latin typeface="Calibri"/>
                        </a:rPr>
                        <a:t> percentile or above (green/blue)</a:t>
                      </a:r>
                    </a:p>
                    <a:p>
                      <a:pPr marL="171450" indent="-171450">
                        <a:buClr>
                          <a:srgbClr val="000000"/>
                        </a:buClr>
                        <a:buFont typeface="Arial" panose="020B0604020202020204" pitchFamily="34" charset="0"/>
                        <a:buChar char="•"/>
                      </a:pPr>
                      <a:r>
                        <a:rPr lang="en-US" sz="1200" b="0" i="0" u="none" strike="noStrike" noProof="0" dirty="0">
                          <a:solidFill>
                            <a:srgbClr val="000000"/>
                          </a:solidFill>
                          <a:latin typeface="Calibri"/>
                        </a:rPr>
                        <a:t>Grade level team meeting notes and reflections (Data Analysis Protocol)</a:t>
                      </a:r>
                      <a:endParaRPr lang="en-US"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vMerge="1">
                  <a:txBody>
                    <a:bodyPr/>
                    <a:lstStyle/>
                    <a:p>
                      <a:pPr algn="ctr"/>
                      <a:endParaRPr lang="en-US" i="1">
                        <a:latin typeface="Abadi" panose="020B06040201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65000"/>
                      </a:schemeClr>
                    </a:solidFill>
                  </a:tcPr>
                </a:tc>
                <a:extLst>
                  <a:ext uri="{0D108BD9-81ED-4DB2-BD59-A6C34878D82A}">
                    <a16:rowId xmlns:a16="http://schemas.microsoft.com/office/drawing/2014/main" val="2292682165"/>
                  </a:ext>
                </a:extLst>
              </a:tr>
              <a:tr h="375920">
                <a:tc>
                  <a:txBody>
                    <a:bodyPr/>
                    <a:lstStyle/>
                    <a:p>
                      <a:r>
                        <a:rPr lang="en-US" b="1" dirty="0">
                          <a:solidFill>
                            <a:schemeClr val="bg1"/>
                          </a:solidFill>
                        </a:rPr>
                        <a:t>ACTION </a:t>
                      </a:r>
                      <a:endParaRPr lang="en-US" b="1">
                        <a:solidFill>
                          <a:schemeClr val="bg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CC"/>
                    </a:solidFill>
                  </a:tcPr>
                </a:tc>
                <a:tc gridSpan="2">
                  <a:txBody>
                    <a:bodyPr/>
                    <a:lstStyle/>
                    <a:p>
                      <a:pPr algn="ctr"/>
                      <a:r>
                        <a:rPr lang="en-US" b="1" dirty="0">
                          <a:solidFill>
                            <a:schemeClr val="bg1"/>
                          </a:solidFill>
                        </a:rPr>
                        <a:t>SCHOOL LEVEL TASKS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CC"/>
                    </a:solidFill>
                  </a:tcPr>
                </a:tc>
                <a:tc hMerge="1">
                  <a:txBody>
                    <a:bodyPr/>
                    <a:lstStyle/>
                    <a:p>
                      <a:endParaRPr lang="en-US"/>
                    </a:p>
                  </a:txBody>
                  <a:tcPr/>
                </a:tc>
                <a:extLst>
                  <a:ext uri="{0D108BD9-81ED-4DB2-BD59-A6C34878D82A}">
                    <a16:rowId xmlns:a16="http://schemas.microsoft.com/office/drawing/2014/main" val="2344220479"/>
                  </a:ext>
                </a:extLst>
              </a:tr>
              <a:tr h="1221740">
                <a:tc>
                  <a:txBody>
                    <a:bodyPr/>
                    <a:lstStyle/>
                    <a:p>
                      <a:endParaRPr lang="en-US" sz="1200" dirty="0"/>
                    </a:p>
                    <a:p>
                      <a:pPr lvl="0" algn="l">
                        <a:lnSpc>
                          <a:spcPct val="100000"/>
                        </a:lnSpc>
                        <a:spcBef>
                          <a:spcPts val="0"/>
                        </a:spcBef>
                        <a:spcAft>
                          <a:spcPts val="0"/>
                        </a:spcAft>
                        <a:buNone/>
                      </a:pPr>
                      <a:r>
                        <a:rPr lang="en-US" sz="1200" b="0" i="0" u="none" strike="noStrike" noProof="0" dirty="0">
                          <a:solidFill>
                            <a:srgbClr val="000000"/>
                          </a:solidFill>
                          <a:latin typeface="Calibri"/>
                        </a:rPr>
                        <a:t>School-wide Data Analysis</a:t>
                      </a:r>
                    </a:p>
                    <a:p>
                      <a:pPr lvl="0">
                        <a:buNone/>
                      </a:pPr>
                      <a:endParaRPr lang="en-US" sz="1200" dirty="0"/>
                    </a:p>
                    <a:p>
                      <a:endParaRPr lang="en-US" sz="1200" dirty="0"/>
                    </a:p>
                    <a:p>
                      <a:endParaRPr lang="en-US" sz="1200" dirty="0"/>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lvl="0" indent="-171450">
                        <a:buFont typeface="Arial"/>
                        <a:buChar char="•"/>
                      </a:pPr>
                      <a:r>
                        <a:rPr lang="en-US" sz="1200" b="0" i="0" u="none" strike="noStrike" noProof="0" dirty="0">
                          <a:solidFill>
                            <a:srgbClr val="000000"/>
                          </a:solidFill>
                          <a:latin typeface="Calibri"/>
                        </a:rPr>
                        <a:t>School leadership team will conduct school-wide data analysis of MAP reports after each assessment window by consulting grade level results and the results of individual student groups. (Q: Who is demonstrating success? Who is not?)</a:t>
                      </a:r>
                    </a:p>
                    <a:p>
                      <a:pPr marL="171450" lvl="0" indent="-171450">
                        <a:buFont typeface="Arial"/>
                        <a:buChar char="•"/>
                      </a:pPr>
                      <a:r>
                        <a:rPr lang="en-US" sz="1200" b="0" i="0" u="none" strike="noStrike" noProof="0" dirty="0">
                          <a:solidFill>
                            <a:srgbClr val="000000"/>
                          </a:solidFill>
                          <a:latin typeface="Calibri"/>
                        </a:rPr>
                        <a:t>Grade level teachers will utilize classroom data to inform instruction for all students. </a:t>
                      </a:r>
                    </a:p>
                    <a:p>
                      <a:pPr marL="171450" lvl="0" indent="-171450">
                        <a:buFont typeface="Arial"/>
                        <a:buChar char="•"/>
                      </a:pPr>
                      <a:r>
                        <a:rPr lang="en-US" sz="1200" b="0" i="0" u="none" strike="noStrike" noProof="0" dirty="0">
                          <a:solidFill>
                            <a:srgbClr val="000000"/>
                          </a:solidFill>
                          <a:latin typeface="Calibri"/>
                        </a:rPr>
                        <a:t>Grade level teachers will utilize data to continue to plan core instruction and differentiated instruction for all students.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330067725"/>
                  </a:ext>
                </a:extLst>
              </a:tr>
              <a:tr h="1221740">
                <a:tc>
                  <a:txBody>
                    <a:bodyPr/>
                    <a:lstStyle/>
                    <a:p>
                      <a:pPr lvl="0">
                        <a:buNone/>
                      </a:pPr>
                      <a:r>
                        <a:rPr lang="en-US" sz="1200" b="0" i="0" u="none" strike="noStrike" noProof="0" dirty="0">
                          <a:solidFill>
                            <a:srgbClr val="000000"/>
                          </a:solidFill>
                          <a:latin typeface="Calibri"/>
                        </a:rPr>
                        <a:t>Focus on PLC+ and Collective Efficacy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indent="-171450">
                        <a:buClr>
                          <a:srgbClr val="000000"/>
                        </a:buClr>
                        <a:buFont typeface="Arial,Sans-Serif" panose="020B0604020202020204" pitchFamily="34" charset="0"/>
                        <a:buChar char="•"/>
                      </a:pPr>
                      <a:r>
                        <a:rPr lang="en-US" sz="1200" b="0" i="0" u="none" strike="noStrike" noProof="0" dirty="0">
                          <a:solidFill>
                            <a:srgbClr val="000000"/>
                          </a:solidFill>
                          <a:latin typeface="Calibri"/>
                        </a:rPr>
                        <a:t>School Leadership team will provide professional learning and guidance around the PLC+ framework to grade level teams. </a:t>
                      </a:r>
                    </a:p>
                    <a:p>
                      <a:pPr marL="171450" lvl="0" indent="-171450">
                        <a:buClr>
                          <a:srgbClr val="000000"/>
                        </a:buClr>
                        <a:buFont typeface="Arial,Sans-Serif" panose="020B0604020202020204" pitchFamily="34" charset="0"/>
                        <a:buChar char="•"/>
                      </a:pPr>
                      <a:r>
                        <a:rPr lang="en-US" sz="1200" b="0" i="0" u="none" strike="noStrike" noProof="0" dirty="0">
                          <a:solidFill>
                            <a:srgbClr val="000000"/>
                          </a:solidFill>
                          <a:latin typeface="Calibri"/>
                        </a:rPr>
                        <a:t>School Leadership team will model and support grade level teams through Collective Efficacy Cycles </a:t>
                      </a:r>
                    </a:p>
                    <a:p>
                      <a:pPr marL="171450" lvl="0" indent="-171450">
                        <a:buClr>
                          <a:srgbClr val="000000"/>
                        </a:buClr>
                        <a:buFont typeface="Arial,Sans-Serif" panose="020B0604020202020204" pitchFamily="34" charset="0"/>
                        <a:buChar char="•"/>
                      </a:pPr>
                      <a:r>
                        <a:rPr lang="en-US" sz="1200" b="0" i="0" u="none" strike="noStrike" noProof="0" dirty="0">
                          <a:solidFill>
                            <a:srgbClr val="000000"/>
                          </a:solidFill>
                          <a:latin typeface="Calibri"/>
                        </a:rPr>
                        <a:t>Grade level teams will use a data analysis protocol to identify grade level needs and set goals during Grade level collaboration time.</a:t>
                      </a:r>
                    </a:p>
                    <a:p>
                      <a:pPr marL="171450" lvl="0" indent="-171450">
                        <a:buClr>
                          <a:srgbClr val="000000"/>
                        </a:buClr>
                        <a:buFont typeface="Arial,Sans-Serif" panose="020B0604020202020204" pitchFamily="34" charset="0"/>
                        <a:buChar char="•"/>
                      </a:pPr>
                      <a:r>
                        <a:rPr lang="en-US" sz="1200" b="0" i="0" u="none" strike="noStrike" noProof="0" dirty="0">
                          <a:solidFill>
                            <a:srgbClr val="000000"/>
                          </a:solidFill>
                          <a:latin typeface="Calibri"/>
                        </a:rPr>
                        <a:t>Grade level teams will utilize data to plan hands-on activities, problem solving opportunities, and increased shared thinking opportunities to increase student engagement. </a:t>
                      </a:r>
                    </a:p>
                    <a:p>
                      <a:pPr marL="171450" lvl="0" indent="-171450">
                        <a:buClr>
                          <a:srgbClr val="000000"/>
                        </a:buClr>
                        <a:buFont typeface="Arial,Sans-Serif" panose="020B0604020202020204" pitchFamily="34" charset="0"/>
                        <a:buChar char="•"/>
                      </a:pPr>
                      <a:r>
                        <a:rPr lang="en-US" sz="1200" b="0" i="0" u="none" strike="noStrike" noProof="0" dirty="0">
                          <a:solidFill>
                            <a:srgbClr val="000000"/>
                          </a:solidFill>
                          <a:latin typeface="Calibri"/>
                        </a:rPr>
                        <a:t>Teachers will participate in three peer observations during the school year, with opportunities to provide feedback. </a:t>
                      </a:r>
                    </a:p>
                    <a:p>
                      <a:pPr marL="171450" lvl="0" indent="-171450">
                        <a:buClr>
                          <a:srgbClr val="000000"/>
                        </a:buClr>
                        <a:buFont typeface="Arial,Sans-Serif" panose="020B0604020202020204" pitchFamily="34" charset="0"/>
                        <a:buChar char="•"/>
                      </a:pPr>
                      <a:r>
                        <a:rPr lang="en-US" sz="1200" b="0" i="0" u="none" strike="noStrike" noProof="0" dirty="0">
                          <a:solidFill>
                            <a:srgbClr val="000000"/>
                          </a:solidFill>
                          <a:latin typeface="Calibri"/>
                        </a:rPr>
                        <a:t>Non-tenured teachers will participate in one coaching cycle per semester, tenured teachers will participate in one coaching cycle per school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970697523"/>
                  </a:ext>
                </a:extLst>
              </a:tr>
            </a:tbl>
          </a:graphicData>
        </a:graphic>
      </p:graphicFrame>
      <p:pic>
        <p:nvPicPr>
          <p:cNvPr id="5" name="Picture 4" descr="Logo, icon, company name&#10;&#10;Description automatically generated">
            <a:extLst>
              <a:ext uri="{FF2B5EF4-FFF2-40B4-BE49-F238E27FC236}">
                <a16:creationId xmlns:a16="http://schemas.microsoft.com/office/drawing/2014/main" id="{34C3E879-BA67-E262-679F-FF88E55D5A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6255" y="2139398"/>
            <a:ext cx="1376363" cy="1118994"/>
          </a:xfrm>
          <a:prstGeom prst="rect">
            <a:avLst/>
          </a:prstGeom>
        </p:spPr>
      </p:pic>
    </p:spTree>
    <p:extLst>
      <p:ext uri="{BB962C8B-B14F-4D97-AF65-F5344CB8AC3E}">
        <p14:creationId xmlns:p14="http://schemas.microsoft.com/office/powerpoint/2010/main" val="2589519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639519F5-0F0B-F036-337D-CE6BCA67CA64}"/>
              </a:ext>
            </a:extLst>
          </p:cNvPr>
          <p:cNvGraphicFramePr>
            <a:graphicFrameLocks noGrp="1"/>
          </p:cNvGraphicFramePr>
          <p:nvPr/>
        </p:nvGraphicFramePr>
        <p:xfrm>
          <a:off x="186431" y="198781"/>
          <a:ext cx="11833934" cy="6406854"/>
        </p:xfrm>
        <a:graphic>
          <a:graphicData uri="http://schemas.openxmlformats.org/drawingml/2006/table">
            <a:tbl>
              <a:tblPr firstRow="1" bandRow="1">
                <a:tableStyleId>{5C22544A-7EE6-4342-B048-85BDC9FD1C3A}</a:tableStyleId>
              </a:tblPr>
              <a:tblGrid>
                <a:gridCol w="2714088">
                  <a:extLst>
                    <a:ext uri="{9D8B030D-6E8A-4147-A177-3AD203B41FA5}">
                      <a16:colId xmlns:a16="http://schemas.microsoft.com/office/drawing/2014/main" val="2928308777"/>
                    </a:ext>
                  </a:extLst>
                </a:gridCol>
                <a:gridCol w="5847277">
                  <a:extLst>
                    <a:ext uri="{9D8B030D-6E8A-4147-A177-3AD203B41FA5}">
                      <a16:colId xmlns:a16="http://schemas.microsoft.com/office/drawing/2014/main" val="3863339056"/>
                    </a:ext>
                  </a:extLst>
                </a:gridCol>
                <a:gridCol w="3272569">
                  <a:extLst>
                    <a:ext uri="{9D8B030D-6E8A-4147-A177-3AD203B41FA5}">
                      <a16:colId xmlns:a16="http://schemas.microsoft.com/office/drawing/2014/main" val="63710758"/>
                    </a:ext>
                  </a:extLst>
                </a:gridCol>
              </a:tblGrid>
              <a:tr h="409907">
                <a:tc gridSpan="3">
                  <a:txBody>
                    <a:bodyPr/>
                    <a:lstStyle/>
                    <a:p>
                      <a:pPr algn="ctr"/>
                      <a:r>
                        <a:rPr lang="en-US" dirty="0"/>
                        <a:t>LINCOLN-DOUGLAS ELEMENTARY SCHOOL IMPROVEMENT PLAN 2023-2024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35428213"/>
                  </a:ext>
                </a:extLst>
              </a:tr>
              <a:tr h="406533">
                <a:tc gridSpan="2">
                  <a:txBody>
                    <a:bodyPr/>
                    <a:lstStyle/>
                    <a:p>
                      <a:r>
                        <a:rPr lang="en-US" b="1" dirty="0">
                          <a:solidFill>
                            <a:schemeClr val="bg1"/>
                          </a:solidFill>
                        </a:rPr>
                        <a:t>Q GOAL 3: LEARNING ENVIRONMENT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660066"/>
                    </a:solidFill>
                  </a:tcPr>
                </a:tc>
                <a:tc hMerge="1">
                  <a:txBody>
                    <a:bodyPr/>
                    <a:lstStyle/>
                    <a:p>
                      <a:endParaRPr lang="en-US"/>
                    </a:p>
                  </a:txBody>
                  <a:tcPr/>
                </a:tc>
                <a:tc>
                  <a:txBody>
                    <a:bodyPr/>
                    <a:lstStyle/>
                    <a:p>
                      <a:pPr algn="ctr"/>
                      <a:r>
                        <a:rPr lang="en-US" dirty="0">
                          <a:solidFill>
                            <a:schemeClr val="bg1"/>
                          </a:solidFill>
                        </a:rPr>
                        <a:t>District Q Goal 3</a:t>
                      </a:r>
                    </a:p>
                  </a:txBody>
                  <a:tcPr>
                    <a:lnR w="12700" cap="flat" cmpd="sng" algn="ctr">
                      <a:solidFill>
                        <a:schemeClr val="tx1"/>
                      </a:solidFill>
                      <a:prstDash val="solid"/>
                      <a:round/>
                      <a:headEnd type="none" w="med" len="med"/>
                      <a:tailEnd type="none" w="med" len="med"/>
                    </a:lnR>
                    <a:solidFill>
                      <a:srgbClr val="0070C0"/>
                    </a:solidFill>
                  </a:tcPr>
                </a:tc>
                <a:extLst>
                  <a:ext uri="{0D108BD9-81ED-4DB2-BD59-A6C34878D82A}">
                    <a16:rowId xmlns:a16="http://schemas.microsoft.com/office/drawing/2014/main" val="1606991734"/>
                  </a:ext>
                </a:extLst>
              </a:tr>
              <a:tr h="963642">
                <a:tc gridSpan="2">
                  <a:txBody>
                    <a:bodyPr/>
                    <a:lstStyle/>
                    <a:p>
                      <a:r>
                        <a:rPr lang="en-US" sz="1200" i="0" dirty="0"/>
                        <a:t>Lincoln-Douglas will decrease the number of daily ODRs by 5% as measures by student behavior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rowSpan="3">
                  <a:txBody>
                    <a:bodyPr/>
                    <a:lstStyle/>
                    <a:p>
                      <a:pPr algn="ctr"/>
                      <a:br>
                        <a:rPr lang="en-US" i="1" dirty="0">
                          <a:latin typeface="Abadi"/>
                        </a:rPr>
                      </a:br>
                      <a:r>
                        <a:rPr lang="en-US" sz="1600" i="1" dirty="0">
                          <a:latin typeface="Abadi"/>
                        </a:rPr>
                        <a:t>Maintain secure, healthy, and adaptive schools for 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65000"/>
                      </a:schemeClr>
                    </a:solidFill>
                  </a:tcPr>
                </a:tc>
                <a:extLst>
                  <a:ext uri="{0D108BD9-81ED-4DB2-BD59-A6C34878D82A}">
                    <a16:rowId xmlns:a16="http://schemas.microsoft.com/office/drawing/2014/main" val="3929753920"/>
                  </a:ext>
                </a:extLst>
              </a:tr>
              <a:tr h="406533">
                <a:tc gridSpan="2">
                  <a:txBody>
                    <a:bodyPr/>
                    <a:lstStyle/>
                    <a:p>
                      <a:r>
                        <a:rPr lang="en-US" b="1" i="1" dirty="0">
                          <a:solidFill>
                            <a:schemeClr val="bg1"/>
                          </a:solidFill>
                        </a:rPr>
                        <a:t>Performance Measures (Data/Progress Monitoring)</a:t>
                      </a:r>
                      <a:endParaRPr lang="en-US"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0066"/>
                    </a:solidFill>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1741829545"/>
                  </a:ext>
                </a:extLst>
              </a:tr>
              <a:tr h="1023629">
                <a:tc gridSpan="2">
                  <a:txBody>
                    <a:bodyPr/>
                    <a:lstStyle/>
                    <a:p>
                      <a:pPr marL="0" indent="0">
                        <a:buFont typeface="Arial" panose="020B0604020202020204" pitchFamily="34" charset="0"/>
                        <a:buNone/>
                      </a:pPr>
                      <a:endParaRPr lang="en-US" sz="1200" i="0" dirty="0"/>
                    </a:p>
                    <a:p>
                      <a:pPr marL="285750" indent="-285750">
                        <a:buFont typeface="Arial" panose="020B0604020202020204" pitchFamily="34" charset="0"/>
                        <a:buChar char="•"/>
                      </a:pPr>
                      <a:r>
                        <a:rPr lang="en-US" sz="1200" i="0" dirty="0"/>
                        <a:t>Included in, but not exclusive to:</a:t>
                      </a:r>
                    </a:p>
                    <a:p>
                      <a:pPr marL="285750" lvl="0" indent="-285750">
                        <a:buFont typeface="Arial" panose="020B0604020202020204" pitchFamily="34" charset="0"/>
                        <a:buChar char="•"/>
                      </a:pPr>
                      <a:r>
                        <a:rPr lang="en-US" sz="1200" i="0" dirty="0"/>
                        <a:t>Skyward Data by grade level, location, and type of incidence. </a:t>
                      </a:r>
                    </a:p>
                    <a:p>
                      <a:pPr marL="285750" lvl="0" indent="-285750">
                        <a:buFont typeface="Arial" panose="020B0604020202020204" pitchFamily="34" charset="0"/>
                        <a:buChar char="•"/>
                      </a:pPr>
                      <a:r>
                        <a:rPr lang="en-US" sz="1200" i="0" dirty="0"/>
                        <a:t>Panorama Data critical and at-risk data components. </a:t>
                      </a:r>
                    </a:p>
                    <a:p>
                      <a:pPr marL="285750" lvl="0" indent="-285750">
                        <a:buFont typeface="Arial" panose="020B0604020202020204" pitchFamily="34" charset="0"/>
                        <a:buChar char="•"/>
                      </a:pPr>
                      <a:r>
                        <a:rPr lang="en-US" sz="1200" i="0" dirty="0"/>
                        <a:t>SWIS Data</a:t>
                      </a:r>
                    </a:p>
                    <a:p>
                      <a:pPr marL="0" indent="0">
                        <a:buFont typeface="Arial" panose="020B0604020202020204" pitchFamily="34" charset="0"/>
                        <a:buNone/>
                      </a:pPr>
                      <a:endParaRPr lang="en-US" sz="12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vMerge="1">
                  <a:txBody>
                    <a:bodyPr/>
                    <a:lstStyle/>
                    <a:p>
                      <a:pPr algn="ctr"/>
                      <a:endParaRPr lang="en-US" i="1">
                        <a:latin typeface="Abadi" panose="020B06040201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65000"/>
                      </a:schemeClr>
                    </a:solidFill>
                  </a:tcPr>
                </a:tc>
                <a:extLst>
                  <a:ext uri="{0D108BD9-81ED-4DB2-BD59-A6C34878D82A}">
                    <a16:rowId xmlns:a16="http://schemas.microsoft.com/office/drawing/2014/main" val="2292682165"/>
                  </a:ext>
                </a:extLst>
              </a:tr>
              <a:tr h="406533">
                <a:tc>
                  <a:txBody>
                    <a:bodyPr/>
                    <a:lstStyle/>
                    <a:p>
                      <a:r>
                        <a:rPr lang="en-US" b="1" dirty="0">
                          <a:solidFill>
                            <a:schemeClr val="bg1"/>
                          </a:solidFill>
                        </a:rPr>
                        <a:t>ACTION </a:t>
                      </a:r>
                      <a:endParaRPr lang="en-US" b="1">
                        <a:solidFill>
                          <a:schemeClr val="bg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0066"/>
                    </a:solidFill>
                  </a:tcPr>
                </a:tc>
                <a:tc gridSpan="2">
                  <a:txBody>
                    <a:bodyPr/>
                    <a:lstStyle/>
                    <a:p>
                      <a:pPr algn="ctr"/>
                      <a:r>
                        <a:rPr lang="en-US" b="1" dirty="0">
                          <a:solidFill>
                            <a:schemeClr val="bg1"/>
                          </a:solidFill>
                        </a:rPr>
                        <a:t>SCHOOL LEVEL TASKS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0066"/>
                    </a:solidFill>
                  </a:tcPr>
                </a:tc>
                <a:tc hMerge="1">
                  <a:txBody>
                    <a:bodyPr/>
                    <a:lstStyle/>
                    <a:p>
                      <a:endParaRPr lang="en-US"/>
                    </a:p>
                  </a:txBody>
                  <a:tcPr/>
                </a:tc>
                <a:extLst>
                  <a:ext uri="{0D108BD9-81ED-4DB2-BD59-A6C34878D82A}">
                    <a16:rowId xmlns:a16="http://schemas.microsoft.com/office/drawing/2014/main" val="2344220479"/>
                  </a:ext>
                </a:extLst>
              </a:tr>
              <a:tr h="914700">
                <a:tc>
                  <a:txBody>
                    <a:bodyPr/>
                    <a:lstStyle/>
                    <a:p>
                      <a:endParaRPr lang="en-US" sz="1200"/>
                    </a:p>
                    <a:p>
                      <a:r>
                        <a:rPr lang="en-US" sz="1200" dirty="0"/>
                        <a:t>School Wide Data Analysis:</a:t>
                      </a:r>
                    </a:p>
                    <a:p>
                      <a:endParaRPr lang="en-US" sz="1200"/>
                    </a:p>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indent="-171450">
                        <a:buFont typeface="Arial" panose="020B0604020202020204" pitchFamily="34" charset="0"/>
                        <a:buChar char="•"/>
                      </a:pPr>
                      <a:r>
                        <a:rPr lang="en-US" sz="1200" dirty="0"/>
                        <a:t>School and Grade Level data analysis of Skyward data and Panorama Data.</a:t>
                      </a:r>
                    </a:p>
                    <a:p>
                      <a:pPr marL="171450" indent="-171450">
                        <a:buFont typeface="Arial" panose="020B0604020202020204" pitchFamily="34" charset="0"/>
                        <a:buChar char="•"/>
                      </a:pPr>
                      <a:r>
                        <a:rPr lang="en-US" sz="1200" dirty="0"/>
                        <a:t> The PBIS Team will implement targeted PBIS incentives/boosters every 6 weeks. </a:t>
                      </a:r>
                      <a:endParaRPr lang="en-US" dirty="0"/>
                    </a:p>
                    <a:p>
                      <a:pPr marL="0" lvl="0" indent="0">
                        <a:buFont typeface="Arial" panose="020B0604020202020204" pitchFamily="34" charset="0"/>
                        <a:buNone/>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330067725"/>
                  </a:ext>
                </a:extLst>
              </a:tr>
              <a:tr h="1710286">
                <a:tc>
                  <a:txBody>
                    <a:bodyPr/>
                    <a:lstStyle/>
                    <a:p>
                      <a:r>
                        <a:rPr lang="en-US" sz="1200" dirty="0"/>
                        <a:t>Focus on PLC + and Collective Efficacy: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indent="-171450">
                        <a:buFont typeface="Arial" panose="020B0604020202020204" pitchFamily="34" charset="0"/>
                        <a:buChar char="•"/>
                      </a:pPr>
                      <a:r>
                        <a:rPr lang="en-US" sz="1200" dirty="0"/>
                        <a:t>School leadership teams will provide professional learning around Social Emotional Supports following the PLC+ framework to grade level teams.</a:t>
                      </a:r>
                    </a:p>
                    <a:p>
                      <a:pPr marL="171450" lvl="0" indent="-171450">
                        <a:buFont typeface="Arial" panose="020B0604020202020204" pitchFamily="34" charset="0"/>
                        <a:buChar char="•"/>
                      </a:pPr>
                      <a:r>
                        <a:rPr lang="en-US" sz="1200" dirty="0"/>
                        <a:t>Opportunities will be provided to review Grade Level specific data during GLC reviewing Skyward data and Panorama Data.</a:t>
                      </a:r>
                    </a:p>
                    <a:p>
                      <a:pPr marL="171450" lvl="0" indent="-171450">
                        <a:buFont typeface="Arial" panose="020B0604020202020204" pitchFamily="34" charset="0"/>
                        <a:buChar char="•"/>
                      </a:pPr>
                      <a:r>
                        <a:rPr lang="en-US" sz="1200" dirty="0"/>
                        <a:t>School team of core teachers will be trained on the Ron Clark Academy (RCA) systems.</a:t>
                      </a:r>
                    </a:p>
                    <a:p>
                      <a:pPr marL="171450" lvl="0" indent="-171450">
                        <a:buFont typeface="Arial" panose="020B0604020202020204" pitchFamily="34" charset="0"/>
                        <a:buChar char="•"/>
                      </a:pPr>
                      <a:r>
                        <a:rPr lang="en-US" sz="1200" dirty="0"/>
                        <a:t>School team of core teachers will provide professional learning and guidance around RCA systems.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970697523"/>
                  </a:ext>
                </a:extLst>
              </a:tr>
            </a:tbl>
          </a:graphicData>
        </a:graphic>
      </p:graphicFrame>
      <p:pic>
        <p:nvPicPr>
          <p:cNvPr id="5" name="Picture 4" descr="Logo, icon, company name&#10;&#10;Description automatically generated">
            <a:extLst>
              <a:ext uri="{FF2B5EF4-FFF2-40B4-BE49-F238E27FC236}">
                <a16:creationId xmlns:a16="http://schemas.microsoft.com/office/drawing/2014/main" id="{34C3E879-BA67-E262-679F-FF88E55D5A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6255" y="2139398"/>
            <a:ext cx="1376363" cy="1118994"/>
          </a:xfrm>
          <a:prstGeom prst="rect">
            <a:avLst/>
          </a:prstGeom>
        </p:spPr>
      </p:pic>
    </p:spTree>
    <p:extLst>
      <p:ext uri="{BB962C8B-B14F-4D97-AF65-F5344CB8AC3E}">
        <p14:creationId xmlns:p14="http://schemas.microsoft.com/office/powerpoint/2010/main" val="2513822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639519F5-0F0B-F036-337D-CE6BCA67CA64}"/>
              </a:ext>
            </a:extLst>
          </p:cNvPr>
          <p:cNvGraphicFramePr>
            <a:graphicFrameLocks noGrp="1"/>
          </p:cNvGraphicFramePr>
          <p:nvPr/>
        </p:nvGraphicFramePr>
        <p:xfrm>
          <a:off x="159798" y="177553"/>
          <a:ext cx="11904954" cy="6535879"/>
        </p:xfrm>
        <a:graphic>
          <a:graphicData uri="http://schemas.openxmlformats.org/drawingml/2006/table">
            <a:tbl>
              <a:tblPr firstRow="1" bandRow="1">
                <a:tableStyleId>{5C22544A-7EE6-4342-B048-85BDC9FD1C3A}</a:tableStyleId>
              </a:tblPr>
              <a:tblGrid>
                <a:gridCol w="2730375">
                  <a:extLst>
                    <a:ext uri="{9D8B030D-6E8A-4147-A177-3AD203B41FA5}">
                      <a16:colId xmlns:a16="http://schemas.microsoft.com/office/drawing/2014/main" val="2928308777"/>
                    </a:ext>
                  </a:extLst>
                </a:gridCol>
                <a:gridCol w="5882370">
                  <a:extLst>
                    <a:ext uri="{9D8B030D-6E8A-4147-A177-3AD203B41FA5}">
                      <a16:colId xmlns:a16="http://schemas.microsoft.com/office/drawing/2014/main" val="3863339056"/>
                    </a:ext>
                  </a:extLst>
                </a:gridCol>
                <a:gridCol w="3292209">
                  <a:extLst>
                    <a:ext uri="{9D8B030D-6E8A-4147-A177-3AD203B41FA5}">
                      <a16:colId xmlns:a16="http://schemas.microsoft.com/office/drawing/2014/main" val="63710758"/>
                    </a:ext>
                  </a:extLst>
                </a:gridCol>
              </a:tblGrid>
              <a:tr h="366952">
                <a:tc gridSpan="3">
                  <a:txBody>
                    <a:bodyPr/>
                    <a:lstStyle/>
                    <a:p>
                      <a:pPr algn="ctr"/>
                      <a:r>
                        <a:rPr lang="en-US" dirty="0"/>
                        <a:t>LINCOLN-DOUGLAS ELEMENTARY SCHOOL IMPROVEMENT PLAN 2023-2024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35428213"/>
                  </a:ext>
                </a:extLst>
              </a:tr>
              <a:tr h="366952">
                <a:tc gridSpan="2">
                  <a:txBody>
                    <a:bodyPr/>
                    <a:lstStyle/>
                    <a:p>
                      <a:r>
                        <a:rPr lang="en-US" b="1" dirty="0">
                          <a:solidFill>
                            <a:schemeClr val="bg1"/>
                          </a:solidFill>
                        </a:rPr>
                        <a:t>Q GOAL 4: PARTNERSHIPS</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6666"/>
                    </a:solidFill>
                  </a:tcPr>
                </a:tc>
                <a:tc hMerge="1">
                  <a:txBody>
                    <a:bodyPr/>
                    <a:lstStyle/>
                    <a:p>
                      <a:endParaRPr lang="en-US"/>
                    </a:p>
                  </a:txBody>
                  <a:tcPr/>
                </a:tc>
                <a:tc>
                  <a:txBody>
                    <a:bodyPr/>
                    <a:lstStyle/>
                    <a:p>
                      <a:pPr algn="ctr"/>
                      <a:r>
                        <a:rPr lang="en-US" dirty="0">
                          <a:solidFill>
                            <a:schemeClr val="bg1"/>
                          </a:solidFill>
                        </a:rPr>
                        <a:t>District Q Goal 4</a:t>
                      </a:r>
                      <a:endParaRPr lang="en-US" dirty="0"/>
                    </a:p>
                  </a:txBody>
                  <a:tcPr>
                    <a:lnR w="12700" cap="flat" cmpd="sng" algn="ctr">
                      <a:solidFill>
                        <a:schemeClr val="tx1"/>
                      </a:solidFill>
                      <a:prstDash val="solid"/>
                      <a:round/>
                      <a:headEnd type="none" w="med" len="med"/>
                      <a:tailEnd type="none" w="med" len="med"/>
                    </a:lnR>
                    <a:solidFill>
                      <a:srgbClr val="0070C0"/>
                    </a:solidFill>
                  </a:tcPr>
                </a:tc>
                <a:extLst>
                  <a:ext uri="{0D108BD9-81ED-4DB2-BD59-A6C34878D82A}">
                    <a16:rowId xmlns:a16="http://schemas.microsoft.com/office/drawing/2014/main" val="1606991734"/>
                  </a:ext>
                </a:extLst>
              </a:tr>
              <a:tr h="768504">
                <a:tc gridSpan="2">
                  <a:txBody>
                    <a:bodyPr/>
                    <a:lstStyle/>
                    <a:p>
                      <a:r>
                        <a:rPr lang="en-US" sz="1200" i="0" dirty="0"/>
                        <a:t>Lincoln-Douglas will reduce the number of chronically truant students as measured by Skyward Attendance Data reports.</a:t>
                      </a:r>
                    </a:p>
                    <a:p>
                      <a:r>
                        <a:rPr lang="en-US" sz="1200" i="0" dirty="0"/>
                        <a:t>Lincoln-Douglas will reduce the number of students identified as truant minors as measured by Skyward Attendance Data reports.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rowSpan="3">
                  <a:txBody>
                    <a:bodyPr/>
                    <a:lstStyle/>
                    <a:p>
                      <a:pPr algn="ctr"/>
                      <a:br>
                        <a:rPr lang="en-US" i="1" dirty="0">
                          <a:latin typeface="Abadi"/>
                        </a:rPr>
                      </a:br>
                      <a:r>
                        <a:rPr lang="en-US" sz="1400" i="1" dirty="0">
                          <a:latin typeface="Abadi"/>
                        </a:rPr>
                        <a:t>Cultivate partnerships with parents, families, and the Quincy community to create successful pathways for 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65000"/>
                      </a:schemeClr>
                    </a:solidFill>
                  </a:tcPr>
                </a:tc>
                <a:extLst>
                  <a:ext uri="{0D108BD9-81ED-4DB2-BD59-A6C34878D82A}">
                    <a16:rowId xmlns:a16="http://schemas.microsoft.com/office/drawing/2014/main" val="3929753920"/>
                  </a:ext>
                </a:extLst>
              </a:tr>
              <a:tr h="366952">
                <a:tc gridSpan="2">
                  <a:txBody>
                    <a:bodyPr/>
                    <a:lstStyle/>
                    <a:p>
                      <a:r>
                        <a:rPr lang="en-US" b="1" i="1" dirty="0">
                          <a:solidFill>
                            <a:schemeClr val="bg1"/>
                          </a:solidFill>
                        </a:rPr>
                        <a:t>Performance Measures (Data/Progress Monitoring)</a:t>
                      </a:r>
                      <a:endParaRPr lang="en-US"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1741829545"/>
                  </a:ext>
                </a:extLst>
              </a:tr>
              <a:tr h="1559546">
                <a:tc gridSpan="2">
                  <a:txBody>
                    <a:bodyPr/>
                    <a:lstStyle/>
                    <a:p>
                      <a:pPr marL="0" indent="0">
                        <a:buFont typeface="Arial" panose="020B0604020202020204" pitchFamily="34" charset="0"/>
                        <a:buNone/>
                      </a:pPr>
                      <a:endParaRPr lang="en-US" sz="1200" i="1" dirty="0"/>
                    </a:p>
                    <a:p>
                      <a:pPr marL="285750" indent="-285750">
                        <a:buFont typeface="Arial" panose="020B0604020202020204" pitchFamily="34" charset="0"/>
                        <a:buChar char="•"/>
                      </a:pPr>
                      <a:r>
                        <a:rPr lang="en-US" sz="1200" i="0" dirty="0"/>
                        <a:t>The leadership team will monitor and update the ROE Truancy Spreadsheet, prioritizing support for students with 4 or more unexcused absences from most critical to least critical. </a:t>
                      </a:r>
                    </a:p>
                    <a:p>
                      <a:pPr marL="285750" lvl="0" indent="-285750">
                        <a:buFont typeface="Arial" panose="020B0604020202020204" pitchFamily="34" charset="0"/>
                        <a:buChar char="•"/>
                      </a:pPr>
                      <a:r>
                        <a:rPr lang="en-US" sz="1200" i="0" dirty="0"/>
                        <a:t>The leadership team will monitor Skyward Attendance Data, identifying and prioritizing support for students with 4 or more unexcused absences and/or chronic tardies. </a:t>
                      </a:r>
                    </a:p>
                    <a:p>
                      <a:pPr marL="0" indent="0">
                        <a:buFont typeface="Arial" panose="020B0604020202020204" pitchFamily="34" charset="0"/>
                        <a:buNone/>
                      </a:pPr>
                      <a:endParaRPr lang="en-US" sz="1200" i="1" dirty="0"/>
                    </a:p>
                    <a:p>
                      <a:pPr marL="0" indent="0">
                        <a:buFont typeface="Arial" panose="020B0604020202020204" pitchFamily="34" charset="0"/>
                        <a:buNone/>
                      </a:pPr>
                      <a:endParaRPr lang="en-US" sz="12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vMerge="1">
                  <a:txBody>
                    <a:bodyPr/>
                    <a:lstStyle/>
                    <a:p>
                      <a:pPr algn="ctr"/>
                      <a:endParaRPr lang="en-US" i="1">
                        <a:latin typeface="Abadi" panose="020B0604020104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65000"/>
                      </a:schemeClr>
                    </a:solidFill>
                  </a:tcPr>
                </a:tc>
                <a:extLst>
                  <a:ext uri="{0D108BD9-81ED-4DB2-BD59-A6C34878D82A}">
                    <a16:rowId xmlns:a16="http://schemas.microsoft.com/office/drawing/2014/main" val="2292682165"/>
                  </a:ext>
                </a:extLst>
              </a:tr>
              <a:tr h="366952">
                <a:tc>
                  <a:txBody>
                    <a:bodyPr/>
                    <a:lstStyle/>
                    <a:p>
                      <a:r>
                        <a:rPr lang="en-US" b="1" dirty="0">
                          <a:solidFill>
                            <a:schemeClr val="bg1"/>
                          </a:solidFill>
                        </a:rPr>
                        <a:t>ACTION </a:t>
                      </a:r>
                      <a:endParaRPr lang="en-US" b="1">
                        <a:solidFill>
                          <a:schemeClr val="bg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tc gridSpan="2">
                  <a:txBody>
                    <a:bodyPr/>
                    <a:lstStyle/>
                    <a:p>
                      <a:pPr algn="ctr"/>
                      <a:r>
                        <a:rPr lang="en-US" b="1" dirty="0">
                          <a:solidFill>
                            <a:schemeClr val="bg1"/>
                          </a:solidFill>
                        </a:rPr>
                        <a:t>SCHOOL LEVEL TASKS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66"/>
                    </a:solidFill>
                  </a:tcPr>
                </a:tc>
                <a:tc hMerge="1">
                  <a:txBody>
                    <a:bodyPr/>
                    <a:lstStyle/>
                    <a:p>
                      <a:endParaRPr lang="en-US"/>
                    </a:p>
                  </a:txBody>
                  <a:tcPr/>
                </a:tc>
                <a:extLst>
                  <a:ext uri="{0D108BD9-81ED-4DB2-BD59-A6C34878D82A}">
                    <a16:rowId xmlns:a16="http://schemas.microsoft.com/office/drawing/2014/main" val="2344220479"/>
                  </a:ext>
                </a:extLst>
              </a:tr>
              <a:tr h="1376070">
                <a:tc>
                  <a:txBody>
                    <a:bodyPr/>
                    <a:lstStyle/>
                    <a:p>
                      <a:endParaRPr lang="en-US" sz="1200"/>
                    </a:p>
                    <a:p>
                      <a:endParaRPr lang="en-US" sz="1200"/>
                    </a:p>
                    <a:p>
                      <a:endParaRPr lang="en-US" sz="1200"/>
                    </a:p>
                    <a:p>
                      <a:r>
                        <a:rPr lang="en-US" sz="1200" dirty="0"/>
                        <a:t>School and Leadership Level</a:t>
                      </a:r>
                    </a:p>
                    <a:p>
                      <a:endParaRPr lang="en-US" sz="1200"/>
                    </a:p>
                    <a:p>
                      <a:endParaRPr lang="en-US" sz="1200"/>
                    </a:p>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285750" indent="-285750">
                        <a:buFont typeface="Arial"/>
                        <a:buChar char="•"/>
                      </a:pPr>
                      <a:r>
                        <a:rPr lang="en-US" sz="1200" dirty="0"/>
                        <a:t>Track daily, quarterly, and yearly student attendance data utilizing the ROE Spreadsheet, Skyward reports, and Panorama data. </a:t>
                      </a:r>
                    </a:p>
                    <a:p>
                      <a:pPr marL="285750" lvl="0" indent="-285750">
                        <a:buFont typeface="Arial"/>
                        <a:buChar char="•"/>
                      </a:pPr>
                      <a:r>
                        <a:rPr lang="en-US" sz="1200" dirty="0"/>
                        <a:t>Bi-weekly attendance meetings with leadership team to plan and support attendance needs. </a:t>
                      </a:r>
                    </a:p>
                    <a:p>
                      <a:pPr marL="285750" lvl="0" indent="-285750">
                        <a:buFont typeface="Arial"/>
                        <a:buChar char="•"/>
                      </a:pPr>
                      <a:r>
                        <a:rPr lang="en-US" sz="1200" dirty="0"/>
                        <a:t>Creatively supporting family needs using school resources, daily.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330067725"/>
                  </a:ext>
                </a:extLst>
              </a:tr>
              <a:tr h="1363951">
                <a:tc>
                  <a:txBody>
                    <a:bodyPr/>
                    <a:lstStyle/>
                    <a:p>
                      <a:r>
                        <a:rPr lang="en-US" sz="1200" dirty="0"/>
                        <a:t>Building Level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indent="-171450">
                        <a:buFont typeface="Arial" panose="020B0604020202020204" pitchFamily="34" charset="0"/>
                        <a:buChar char="•"/>
                      </a:pPr>
                      <a:r>
                        <a:rPr lang="en-US" sz="1200" dirty="0"/>
                        <a:t>Bi-Weekly positive praise celebrations to encourage student attendance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970697523"/>
                  </a:ext>
                </a:extLst>
              </a:tr>
            </a:tbl>
          </a:graphicData>
        </a:graphic>
      </p:graphicFrame>
      <p:pic>
        <p:nvPicPr>
          <p:cNvPr id="5" name="Picture 4" descr="Logo, icon, company name&#10;&#10;Description automatically generated">
            <a:extLst>
              <a:ext uri="{FF2B5EF4-FFF2-40B4-BE49-F238E27FC236}">
                <a16:creationId xmlns:a16="http://schemas.microsoft.com/office/drawing/2014/main" id="{34C3E879-BA67-E262-679F-FF88E55D5A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1088" y="2228747"/>
            <a:ext cx="1376363" cy="1118994"/>
          </a:xfrm>
          <a:prstGeom prst="rect">
            <a:avLst/>
          </a:prstGeom>
        </p:spPr>
      </p:pic>
    </p:spTree>
    <p:extLst>
      <p:ext uri="{BB962C8B-B14F-4D97-AF65-F5344CB8AC3E}">
        <p14:creationId xmlns:p14="http://schemas.microsoft.com/office/powerpoint/2010/main" val="645434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1082</Words>
  <Application>Microsoft Office PowerPoint</Application>
  <PresentationFormat>Widescreen</PresentationFormat>
  <Paragraphs>97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Abadi</vt:lpstr>
      <vt:lpstr>Arial</vt:lpstr>
      <vt:lpstr>Arial,Sans-Serif</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Dinkheller, Kimberly</dc:creator>
  <cp:lastModifiedBy>Dinkheller, Kimberly</cp:lastModifiedBy>
  <cp:revision>5</cp:revision>
  <dcterms:created xsi:type="dcterms:W3CDTF">2023-09-11T19:42:42Z</dcterms:created>
  <dcterms:modified xsi:type="dcterms:W3CDTF">2023-09-11T19:48:21Z</dcterms:modified>
</cp:coreProperties>
</file>