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321" r:id="rId6"/>
    <p:sldId id="1117" r:id="rId7"/>
    <p:sldId id="1108" r:id="rId8"/>
    <p:sldId id="1118" r:id="rId9"/>
    <p:sldId id="1121" r:id="rId10"/>
    <p:sldId id="1119" r:id="rId11"/>
    <p:sldId id="112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12B3F0-9D49-4618-AFAC-3013DCA47E1E}" v="4" dt="2025-07-28T15:57:13.5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nkheller, Kimberly" userId="b7937170-6d28-4968-9b37-de0bfcb69895" providerId="ADAL" clId="{5412B3F0-9D49-4618-AFAC-3013DCA47E1E}"/>
    <pc:docChg chg="undo custSel modSld">
      <pc:chgData name="Dinkheller, Kimberly" userId="b7937170-6d28-4968-9b37-de0bfcb69895" providerId="ADAL" clId="{5412B3F0-9D49-4618-AFAC-3013DCA47E1E}" dt="2025-07-28T15:57:45.641" v="46" actId="20577"/>
      <pc:docMkLst>
        <pc:docMk/>
      </pc:docMkLst>
      <pc:sldChg chg="modSp mod">
        <pc:chgData name="Dinkheller, Kimberly" userId="b7937170-6d28-4968-9b37-de0bfcb69895" providerId="ADAL" clId="{5412B3F0-9D49-4618-AFAC-3013DCA47E1E}" dt="2025-07-28T15:56:34.895" v="1" actId="14100"/>
        <pc:sldMkLst>
          <pc:docMk/>
          <pc:sldMk cId="2853114898" sldId="257"/>
        </pc:sldMkLst>
        <pc:picChg chg="mod">
          <ac:chgData name="Dinkheller, Kimberly" userId="b7937170-6d28-4968-9b37-de0bfcb69895" providerId="ADAL" clId="{5412B3F0-9D49-4618-AFAC-3013DCA47E1E}" dt="2025-07-28T15:56:34.895" v="1" actId="14100"/>
          <ac:picMkLst>
            <pc:docMk/>
            <pc:sldMk cId="2853114898" sldId="257"/>
            <ac:picMk id="5" creationId="{EF2B6985-CFBD-F291-6000-B8FF5E833FE6}"/>
          </ac:picMkLst>
        </pc:picChg>
      </pc:sldChg>
      <pc:sldChg chg="addSp delSp modSp mod">
        <pc:chgData name="Dinkheller, Kimberly" userId="b7937170-6d28-4968-9b37-de0bfcb69895" providerId="ADAL" clId="{5412B3F0-9D49-4618-AFAC-3013DCA47E1E}" dt="2025-07-28T15:56:47.519" v="5" actId="1076"/>
        <pc:sldMkLst>
          <pc:docMk/>
          <pc:sldMk cId="294459123" sldId="1108"/>
        </pc:sldMkLst>
        <pc:picChg chg="del">
          <ac:chgData name="Dinkheller, Kimberly" userId="b7937170-6d28-4968-9b37-de0bfcb69895" providerId="ADAL" clId="{5412B3F0-9D49-4618-AFAC-3013DCA47E1E}" dt="2025-07-28T15:56:41.035" v="2" actId="478"/>
          <ac:picMkLst>
            <pc:docMk/>
            <pc:sldMk cId="294459123" sldId="1108"/>
            <ac:picMk id="3" creationId="{4C3B46EC-916F-25A4-00E2-C8DB4571FE73}"/>
          </ac:picMkLst>
        </pc:picChg>
        <pc:picChg chg="add mod">
          <ac:chgData name="Dinkheller, Kimberly" userId="b7937170-6d28-4968-9b37-de0bfcb69895" providerId="ADAL" clId="{5412B3F0-9D49-4618-AFAC-3013DCA47E1E}" dt="2025-07-28T15:56:47.519" v="5" actId="1076"/>
          <ac:picMkLst>
            <pc:docMk/>
            <pc:sldMk cId="294459123" sldId="1108"/>
            <ac:picMk id="4" creationId="{38060451-C34A-ABF1-9763-0C4C5D783C49}"/>
          </ac:picMkLst>
        </pc:picChg>
      </pc:sldChg>
      <pc:sldChg chg="addSp delSp modSp mod">
        <pc:chgData name="Dinkheller, Kimberly" userId="b7937170-6d28-4968-9b37-de0bfcb69895" providerId="ADAL" clId="{5412B3F0-9D49-4618-AFAC-3013DCA47E1E}" dt="2025-07-28T15:57:06.885" v="12" actId="20577"/>
        <pc:sldMkLst>
          <pc:docMk/>
          <pc:sldMk cId="2096041804" sldId="1121"/>
        </pc:sldMkLst>
        <pc:graphicFrameChg chg="modGraphic">
          <ac:chgData name="Dinkheller, Kimberly" userId="b7937170-6d28-4968-9b37-de0bfcb69895" providerId="ADAL" clId="{5412B3F0-9D49-4618-AFAC-3013DCA47E1E}" dt="2025-07-28T15:57:06.885" v="12" actId="20577"/>
          <ac:graphicFrameMkLst>
            <pc:docMk/>
            <pc:sldMk cId="2096041804" sldId="1121"/>
            <ac:graphicFrameMk id="2" creationId="{245BC186-F1B9-D4ED-D632-F04BCEA83CBB}"/>
          </ac:graphicFrameMkLst>
        </pc:graphicFrameChg>
        <pc:picChg chg="add mod">
          <ac:chgData name="Dinkheller, Kimberly" userId="b7937170-6d28-4968-9b37-de0bfcb69895" providerId="ADAL" clId="{5412B3F0-9D49-4618-AFAC-3013DCA47E1E}" dt="2025-07-28T15:57:03.796" v="11" actId="1076"/>
          <ac:picMkLst>
            <pc:docMk/>
            <pc:sldMk cId="2096041804" sldId="1121"/>
            <ac:picMk id="3" creationId="{204FF431-9DE4-E2E1-ECF7-52E5181C65EE}"/>
          </ac:picMkLst>
        </pc:picChg>
        <pc:picChg chg="del">
          <ac:chgData name="Dinkheller, Kimberly" userId="b7937170-6d28-4968-9b37-de0bfcb69895" providerId="ADAL" clId="{5412B3F0-9D49-4618-AFAC-3013DCA47E1E}" dt="2025-07-28T15:56:54.836" v="6" actId="478"/>
          <ac:picMkLst>
            <pc:docMk/>
            <pc:sldMk cId="2096041804" sldId="1121"/>
            <ac:picMk id="4" creationId="{40A18C27-3495-F08A-1732-F0AB036AD676}"/>
          </ac:picMkLst>
        </pc:picChg>
      </pc:sldChg>
      <pc:sldChg chg="addSp delSp modSp mod">
        <pc:chgData name="Dinkheller, Kimberly" userId="b7937170-6d28-4968-9b37-de0bfcb69895" providerId="ADAL" clId="{5412B3F0-9D49-4618-AFAC-3013DCA47E1E}" dt="2025-07-28T15:57:45.641" v="46" actId="20577"/>
        <pc:sldMkLst>
          <pc:docMk/>
          <pc:sldMk cId="8447881" sldId="1122"/>
        </pc:sldMkLst>
        <pc:graphicFrameChg chg="modGraphic">
          <ac:chgData name="Dinkheller, Kimberly" userId="b7937170-6d28-4968-9b37-de0bfcb69895" providerId="ADAL" clId="{5412B3F0-9D49-4618-AFAC-3013DCA47E1E}" dt="2025-07-28T15:57:45.641" v="46" actId="20577"/>
          <ac:graphicFrameMkLst>
            <pc:docMk/>
            <pc:sldMk cId="8447881" sldId="1122"/>
            <ac:graphicFrameMk id="2" creationId="{245BC186-F1B9-D4ED-D632-F04BCEA83CBB}"/>
          </ac:graphicFrameMkLst>
        </pc:graphicFrameChg>
        <pc:picChg chg="add mod">
          <ac:chgData name="Dinkheller, Kimberly" userId="b7937170-6d28-4968-9b37-de0bfcb69895" providerId="ADAL" clId="{5412B3F0-9D49-4618-AFAC-3013DCA47E1E}" dt="2025-07-28T15:57:20.149" v="18" actId="1076"/>
          <ac:picMkLst>
            <pc:docMk/>
            <pc:sldMk cId="8447881" sldId="1122"/>
            <ac:picMk id="3" creationId="{F9791912-9930-65FF-B5CB-4FA49C250A7C}"/>
          </ac:picMkLst>
        </pc:picChg>
        <pc:picChg chg="del">
          <ac:chgData name="Dinkheller, Kimberly" userId="b7937170-6d28-4968-9b37-de0bfcb69895" providerId="ADAL" clId="{5412B3F0-9D49-4618-AFAC-3013DCA47E1E}" dt="2025-07-28T15:57:11.908" v="13" actId="478"/>
          <ac:picMkLst>
            <pc:docMk/>
            <pc:sldMk cId="8447881" sldId="1122"/>
            <ac:picMk id="4" creationId="{EACFDD2F-5BDA-F527-5E7A-5E47E440796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69E34-3E1D-1428-54E5-DFB5E02D7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268ABC-0A1C-EC92-FD1C-FA92B197E4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3F8B7-320B-B5A8-9FE4-94B532E98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6C1D7-77E1-DC22-FCEA-FE264959B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6A72A-06B9-0761-5C8D-232564279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39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B0020-D22C-BAAF-C7BD-4A0E9D85F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FF6908-5D48-F9B1-F93B-FBE4F7731F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22A35-A3B6-D936-1B15-E479B650E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5DF02-2A96-88D1-5BBF-937565105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7C8D9-D6ED-F073-09C3-F83E04A7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53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798B6E-0F5A-859E-4646-3C664C954E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48FB49-C871-BEA1-657D-7ABD2EC5C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E6297-6A94-4D72-C907-3BB56C113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BF5EC-68DA-E452-509F-6653AB1B2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67CED-7733-9149-9562-527E1713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7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2351B-F81C-23CD-8CD9-04EEC5F1A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D026A-A5F0-495D-DB2E-BD9BA66A3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B4071-7A93-CEA8-19E9-0B63377A1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F3427-E560-3A05-730F-025640C02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11D83-8699-51EA-4385-4CB9657A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29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5EB90-9AEE-8723-91E0-04D2AB5F8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0A9B8-2BB8-F64D-CC67-FD1FD2C16E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3FC6E-3109-4F91-0EF4-D3FC98302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BE112-C682-CB68-70EF-7F67E0441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67FAE-4275-0184-2305-A5211E9B0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162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15B19-27C3-83EB-A616-3FB975881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F8FF4-A8E0-5F6F-401C-A48E600DF6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DF243-EFA9-6A9C-7226-20DB61DE4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F59977-9A22-CDD6-2878-7879EBC28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969748-0DC2-E105-C10F-FE1E9D7EA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29C3EF-468E-4B2E-6BDC-EE4C50647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729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E8079-C0DA-6CF9-2C1F-D9B3BAFD3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0155A4-C94C-0196-CBA5-DDD704CDB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B52874-4E47-0D3C-30EE-DEF6F34E2A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588173-5E76-5065-F894-E7B97A74B1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0DBC12-B365-29C3-8308-AC1666D1A9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362783-BE7B-6AE8-AFF9-5C500C4BC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A77467-9417-D91F-8600-0A6958A57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519671-1623-1448-F47F-10A42F884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132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49D2F-7172-F4D1-DD6E-D14603214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FE21B9-3C7D-D2E6-3462-A0F8F472E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245757-4B23-56BA-C024-B7BF17046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75CCC2-F908-4FAF-6D28-1359C85CD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19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02F3FF-0CC6-29F1-9E71-9318092DE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457903-B174-C9AB-E973-711A19AA5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DE308C-96A5-781D-B1C9-216C69B29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333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F751F-CF1E-73D9-C483-5A3A0C6D4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8B9FE-8369-35B0-BCEB-2C32041EA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EDE86C-72F8-03E8-6709-503849BEC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F67912-D538-802C-BE3D-3109032CB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D86402-4258-2C22-6860-1D185574C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7658F6-0987-1C06-2CD7-3F38D8ACF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31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B5089-487F-981B-F374-3CA291B8D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D1E266-6E08-5DE6-723B-4A6FCAE804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4B9BF9-6522-5559-EDB8-480456869E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D08665-8F42-8F63-9BEC-00BC42A8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8278C-7A1B-F085-FF89-0E6B39AE5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DF4F52-4E7C-8ECC-75FC-A2A9FC5B1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0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C63A54-3CDD-DF78-A99F-F6A6C6BC5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54AB51-E7A6-0606-AE8C-8A0AB9536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8EF25-ED07-56C9-E435-6E2F5CE3B5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F0EC8-ACB4-7F81-7DD1-5DD0B90171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C2FA0-3350-DB96-5CE4-8E8AF91167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5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D5031-26D7-A514-C760-51E099F06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91" y="1472609"/>
            <a:ext cx="5855853" cy="2135692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002060"/>
                </a:solidFill>
                <a:latin typeface="Congenial"/>
              </a:rPr>
              <a:t>Lincoln-Douglas Elementary IMPROVEMENT PLAN</a:t>
            </a:r>
            <a:endParaRPr lang="en-US" sz="4400" dirty="0">
              <a:solidFill>
                <a:srgbClr val="002060"/>
              </a:solidFill>
              <a:latin typeface="Congenial" panose="02000503040000020004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CA2B4D-E512-2DA3-98FC-A05382843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4888" y="3833038"/>
            <a:ext cx="4210390" cy="1063256"/>
          </a:xfrm>
        </p:spPr>
        <p:txBody>
          <a:bodyPr>
            <a:normAutofit/>
          </a:bodyPr>
          <a:lstStyle/>
          <a:p>
            <a:r>
              <a:rPr lang="en-US" sz="1800">
                <a:latin typeface="+mj-lt"/>
              </a:rPr>
              <a:t>2025-2026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2B6985-CFBD-F291-6000-B8FF5E833F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52448" y="1809549"/>
            <a:ext cx="4405879" cy="3407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114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0807-B8B4-A5EF-C254-99393DDD8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913605"/>
          </a:xfrm>
        </p:spPr>
        <p:txBody>
          <a:bodyPr anchor="b">
            <a:normAutofit/>
          </a:bodyPr>
          <a:lstStyle/>
          <a:p>
            <a:r>
              <a:rPr lang="en-US" sz="4600">
                <a:solidFill>
                  <a:srgbClr val="002060"/>
                </a:solidFill>
                <a:latin typeface="Congenial" panose="02000503040000020004" pitchFamily="2" charset="0"/>
              </a:rPr>
              <a:t>School Improvement Planning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9B9E8-7488-C9F1-3B5D-A0FBDED1C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083" y="1976018"/>
            <a:ext cx="6840361" cy="4548145"/>
          </a:xfrm>
        </p:spPr>
        <p:txBody>
          <a:bodyPr anchor="t">
            <a:normAutofit lnSpcReduction="10000"/>
          </a:bodyPr>
          <a:lstStyle/>
          <a:p>
            <a:r>
              <a:rPr lang="en-US" sz="2200"/>
              <a:t>Aligned to District Improvement Goals. (</a:t>
            </a:r>
            <a:r>
              <a:rPr lang="en-US" sz="2200" i="1"/>
              <a:t>on-going)</a:t>
            </a:r>
            <a:br>
              <a:rPr lang="en-US" sz="2200" i="1"/>
            </a:br>
            <a:r>
              <a:rPr lang="en-US" sz="2200"/>
              <a:t> </a:t>
            </a:r>
          </a:p>
          <a:p>
            <a:r>
              <a:rPr lang="en-US" sz="2200"/>
              <a:t>Continuous and collaborative process. </a:t>
            </a:r>
            <a:br>
              <a:rPr lang="en-US" sz="2200"/>
            </a:br>
            <a:endParaRPr lang="en-US" sz="2200"/>
          </a:p>
          <a:p>
            <a:r>
              <a:rPr lang="en-US" sz="2200"/>
              <a:t>Reviewed annually, monitored throughout the year- </a:t>
            </a:r>
            <a:r>
              <a:rPr lang="en-US" sz="2200" i="1"/>
              <a:t>QPS uses quarterly check-in cycles.  </a:t>
            </a:r>
            <a:br>
              <a:rPr lang="en-US" sz="2200" i="1"/>
            </a:br>
            <a:endParaRPr lang="en-US" sz="2200" i="1"/>
          </a:p>
          <a:p>
            <a:r>
              <a:rPr lang="en-US" sz="2200"/>
              <a:t>Plan identifies strengths and weaknesses in school level systems. Staff uses the information to making deliberate, positive, cohesive, and observable changes.</a:t>
            </a:r>
            <a:br>
              <a:rPr lang="en-US" sz="2200"/>
            </a:br>
            <a:endParaRPr lang="en-US" sz="2200"/>
          </a:p>
          <a:p>
            <a:r>
              <a:rPr lang="en-US" sz="2200"/>
              <a:t>Unique to each schools needs while staying in line with District Goals/Strategic Plan</a:t>
            </a:r>
          </a:p>
          <a:p>
            <a:endParaRPr lang="en-US" sz="22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35FF31-9557-1F6E-1008-5AD5F0E8A8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350" r="9075" b="-3"/>
          <a:stretch/>
        </p:blipFill>
        <p:spPr>
          <a:xfrm>
            <a:off x="7616275" y="1642343"/>
            <a:ext cx="4118642" cy="4281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283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E99FAC-9A40-575E-8533-CDEACC3903CA}"/>
              </a:ext>
            </a:extLst>
          </p:cNvPr>
          <p:cNvGraphicFramePr>
            <a:graphicFrameLocks noGrp="1"/>
          </p:cNvGraphicFramePr>
          <p:nvPr/>
        </p:nvGraphicFramePr>
        <p:xfrm>
          <a:off x="350982" y="369823"/>
          <a:ext cx="11490036" cy="47883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87675">
                  <a:extLst>
                    <a:ext uri="{9D8B030D-6E8A-4147-A177-3AD203B41FA5}">
                      <a16:colId xmlns:a16="http://schemas.microsoft.com/office/drawing/2014/main" val="1574478064"/>
                    </a:ext>
                  </a:extLst>
                </a:gridCol>
                <a:gridCol w="8602361">
                  <a:extLst>
                    <a:ext uri="{9D8B030D-6E8A-4147-A177-3AD203B41FA5}">
                      <a16:colId xmlns:a16="http://schemas.microsoft.com/office/drawing/2014/main" val="1607175495"/>
                    </a:ext>
                  </a:extLst>
                </a:gridCol>
              </a:tblGrid>
              <a:tr h="1270370">
                <a:tc rowSpan="4">
                  <a:txBody>
                    <a:bodyPr/>
                    <a:lstStyle/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Q Commitment Goal 1</a:t>
                      </a:r>
                    </a:p>
                    <a:p>
                      <a:pPr lvl="0" algn="ctr"/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STUDENT SUCCESS</a:t>
                      </a:r>
                    </a:p>
                    <a:p>
                      <a:pPr lvl="0" algn="ctr"/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b="1">
                          <a:solidFill>
                            <a:schemeClr val="tx1"/>
                          </a:solidFill>
                        </a:rPr>
                        <a:t>Priority 1: </a:t>
                      </a:r>
                      <a:r>
                        <a:rPr lang="en-US" sz="1800" b="1">
                          <a:solidFill>
                            <a:schemeClr val="tx1"/>
                          </a:solidFill>
                        </a:rPr>
                        <a:t>Guaranteed and viable curriculum </a:t>
                      </a:r>
                      <a:br>
                        <a:rPr lang="en-US" sz="1800" b="1">
                          <a:solidFill>
                            <a:srgbClr val="000000"/>
                          </a:solidFill>
                        </a:rPr>
                      </a:br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Clear expectations in all content areas so all students have an equal opportunity to learn essential content and skills identified for each grade level and course.</a:t>
                      </a:r>
                      <a:br>
                        <a:rPr lang="en-US" sz="1800">
                          <a:solidFill>
                            <a:srgbClr val="000000"/>
                          </a:solidFill>
                        </a:rPr>
                      </a:br>
                      <a:endParaRPr lang="en-US" sz="1800" i="1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58259"/>
                  </a:ext>
                </a:extLst>
              </a:tr>
              <a:tr h="12703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Priority 2: Multi-tiered System of Support Framework</a:t>
                      </a:r>
                      <a:br>
                        <a:rPr lang="en-US"/>
                      </a:br>
                      <a:r>
                        <a:rPr lang="en-US"/>
                        <a:t>Responsive to student learning needs through intervention, strategies, and supports. </a:t>
                      </a:r>
                      <a:br>
                        <a:rPr lang="en-US"/>
                      </a:b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297981"/>
                  </a:ext>
                </a:extLst>
              </a:tr>
              <a:tr h="12703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Priority 3: Multiple Pathways to Graduation</a:t>
                      </a:r>
                      <a:br>
                        <a:rPr lang="en-US"/>
                      </a:br>
                      <a:r>
                        <a:rPr lang="en-US"/>
                        <a:t>Reflecting opportunities for success in college and/or the workforce upon graduation.</a:t>
                      </a:r>
                      <a:br>
                        <a:rPr lang="en-US"/>
                      </a:b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059701"/>
                  </a:ext>
                </a:extLst>
              </a:tr>
              <a:tr h="9772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Priority 4: Professional Development</a:t>
                      </a:r>
                      <a:br>
                        <a:rPr lang="en-US"/>
                      </a:br>
                      <a:r>
                        <a:rPr lang="en-US"/>
                        <a:t>Targeted professional learning for staff aligned to best practice to ensure equitable access to high quality instruction for students.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12415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D3ACC95A-4E9E-948B-D484-224A9A33FBB4}"/>
              </a:ext>
            </a:extLst>
          </p:cNvPr>
          <p:cNvSpPr/>
          <p:nvPr/>
        </p:nvSpPr>
        <p:spPr>
          <a:xfrm>
            <a:off x="2032000" y="5420717"/>
            <a:ext cx="9171709" cy="1661841"/>
          </a:xfrm>
          <a:prstGeom prst="rect">
            <a:avLst/>
          </a:prstGeom>
          <a:noFill/>
        </p:spPr>
        <p:txBody>
          <a:bodyPr wrap="square" lIns="91416" tIns="45708" rIns="91416" bIns="45708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>
                <a:ln/>
                <a:solidFill>
                  <a:srgbClr val="008000"/>
                </a:solidFill>
                <a:latin typeface="Aptos"/>
              </a:rPr>
              <a:t>Q Commitment Goal 1: Guiding Question(s) for SIP</a:t>
            </a:r>
            <a:br>
              <a:rPr lang="en-US" sz="2950" b="1">
                <a:ln/>
                <a:latin typeface="Aptos" panose="020B0004020202020204" pitchFamily="34" charset="0"/>
              </a:rPr>
            </a:br>
            <a:r>
              <a:rPr lang="en-US" sz="1600" b="1" i="1">
                <a:ln/>
                <a:solidFill>
                  <a:srgbClr val="008000"/>
                </a:solidFill>
                <a:latin typeface="Aptos"/>
              </a:rPr>
              <a:t>Who is demonstrating success in our school? Who is not?</a:t>
            </a:r>
          </a:p>
          <a:p>
            <a:pPr algn="ctr"/>
            <a:r>
              <a:rPr lang="en-US" sz="1200" i="1">
                <a:ln/>
                <a:latin typeface="Aptos"/>
              </a:rPr>
              <a:t>What does the data tell us about our progress toward student success and areas of concern?</a:t>
            </a:r>
          </a:p>
          <a:p>
            <a:pPr algn="ctr"/>
            <a:r>
              <a:rPr lang="en-US" sz="1200" i="1">
                <a:ln/>
                <a:latin typeface="Aptos"/>
              </a:rPr>
              <a:t>What does the data tell us about our progress toward Q Goal 1success?</a:t>
            </a:r>
          </a:p>
          <a:p>
            <a:pPr algn="ctr"/>
            <a:r>
              <a:rPr lang="en-US" sz="1200" i="1">
                <a:ln/>
                <a:latin typeface="Aptos"/>
              </a:rPr>
              <a:t>What are the staff needs to achieve Q Commitment Goal 1 success? (Consider: PD, systems alignment, staff alignment, etc.)</a:t>
            </a:r>
            <a:br>
              <a:rPr lang="en-US" sz="2950" b="1">
                <a:ln/>
              </a:rPr>
            </a:br>
            <a:endParaRPr lang="en-US" sz="2999" b="1">
              <a:ln/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974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5BC186-F1B9-D4ED-D632-F04BCEA83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095970"/>
              </p:ext>
            </p:extLst>
          </p:nvPr>
        </p:nvGraphicFramePr>
        <p:xfrm>
          <a:off x="146957" y="96466"/>
          <a:ext cx="11928022" cy="668131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50612">
                  <a:extLst>
                    <a:ext uri="{9D8B030D-6E8A-4147-A177-3AD203B41FA5}">
                      <a16:colId xmlns:a16="http://schemas.microsoft.com/office/drawing/2014/main" val="1776901933"/>
                    </a:ext>
                  </a:extLst>
                </a:gridCol>
                <a:gridCol w="433213">
                  <a:extLst>
                    <a:ext uri="{9D8B030D-6E8A-4147-A177-3AD203B41FA5}">
                      <a16:colId xmlns:a16="http://schemas.microsoft.com/office/drawing/2014/main" val="441817138"/>
                    </a:ext>
                  </a:extLst>
                </a:gridCol>
                <a:gridCol w="1098181">
                  <a:extLst>
                    <a:ext uri="{9D8B030D-6E8A-4147-A177-3AD203B41FA5}">
                      <a16:colId xmlns:a16="http://schemas.microsoft.com/office/drawing/2014/main" val="4055515337"/>
                    </a:ext>
                  </a:extLst>
                </a:gridCol>
                <a:gridCol w="2982006">
                  <a:extLst>
                    <a:ext uri="{9D8B030D-6E8A-4147-A177-3AD203B41FA5}">
                      <a16:colId xmlns:a16="http://schemas.microsoft.com/office/drawing/2014/main" val="2958696576"/>
                    </a:ext>
                  </a:extLst>
                </a:gridCol>
                <a:gridCol w="2982005">
                  <a:extLst>
                    <a:ext uri="{9D8B030D-6E8A-4147-A177-3AD203B41FA5}">
                      <a16:colId xmlns:a16="http://schemas.microsoft.com/office/drawing/2014/main" val="1662312933"/>
                    </a:ext>
                  </a:extLst>
                </a:gridCol>
                <a:gridCol w="336645">
                  <a:extLst>
                    <a:ext uri="{9D8B030D-6E8A-4147-A177-3AD203B41FA5}">
                      <a16:colId xmlns:a16="http://schemas.microsoft.com/office/drawing/2014/main" val="3542588076"/>
                    </a:ext>
                  </a:extLst>
                </a:gridCol>
                <a:gridCol w="2645360">
                  <a:extLst>
                    <a:ext uri="{9D8B030D-6E8A-4147-A177-3AD203B41FA5}">
                      <a16:colId xmlns:a16="http://schemas.microsoft.com/office/drawing/2014/main" val="1874351673"/>
                    </a:ext>
                  </a:extLst>
                </a:gridCol>
              </a:tblGrid>
              <a:tr h="368590">
                <a:tc gridSpan="7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Lincoln-Douglas Elementary – SCHOOL IMPROVEMENT PLAN 2025-2026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901693"/>
                  </a:ext>
                </a:extLst>
              </a:tr>
              <a:tr h="368590">
                <a:tc gridSpan="7"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 COMMITMENT GOAL 1: STUDENT SUCCESS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123596"/>
                  </a:ext>
                </a:extLst>
              </a:tr>
              <a:tr h="73637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LITERACY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 June 2026, students will increase academic growth and/or achievement on NWEA Growth Assessment (Reading). 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663658"/>
                  </a:ext>
                </a:extLst>
              </a:tr>
              <a:tr h="82932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MATH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 June 2026, students will increase academic growth and/or achievement on NWEA Growth Assessment (Math).</a:t>
                      </a:r>
                      <a:endParaRPr lang="en-US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941918"/>
                  </a:ext>
                </a:extLst>
              </a:tr>
              <a:tr h="304087">
                <a:tc gridSpan="7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MEASURES OF SUCCESS </a:t>
                      </a:r>
                      <a:r>
                        <a:rPr lang="en-US" sz="1400" i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(Data/Progress Monitoring)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978365"/>
                  </a:ext>
                </a:extLst>
              </a:tr>
              <a:tr h="1234778">
                <a:tc gridSpan="3">
                  <a:txBody>
                    <a:bodyPr/>
                    <a:lstStyle/>
                    <a:p>
                      <a:pPr algn="l" rtl="0" fontAlgn="base">
                        <a:lnSpc>
                          <a:spcPts val="1050"/>
                        </a:lnSpc>
                        <a:buNone/>
                      </a:pPr>
                      <a: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NWEA MAP- ELA/MATH​</a:t>
                      </a:r>
                      <a:b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</a:br>
                      <a: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Grade Report- Fall, Winter, Spring ​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algn="l" rtl="0" fontAlgn="base">
                        <a:lnSpc>
                          <a:spcPts val="105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1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Hi Avg and Hi &gt;60</a:t>
                      </a:r>
                      <a:r>
                        <a:rPr lang="en-US" sz="650" b="0" i="1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th</a:t>
                      </a:r>
                      <a:r>
                        <a:rPr lang="en-US" sz="1000" b="0" i="1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 percentile</a:t>
                      </a:r>
                      <a: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 ​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algn="l" rtl="0" fontAlgn="base">
                        <a:lnSpc>
                          <a:spcPts val="1050"/>
                        </a:lnSpc>
                        <a:buNone/>
                      </a:pPr>
                      <a: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MAP School Profile Report- Fall, Winter, Spring ​</a:t>
                      </a:r>
                      <a:b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</a:br>
                      <a: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 ​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050"/>
                        </a:lnSpc>
                        <a:buNone/>
                      </a:pPr>
                      <a: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ILLINOIS ASSESSMENT OF READINESS- ELA/MATH​</a:t>
                      </a:r>
                      <a:b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</a:br>
                      <a: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Spring 2024 Math and ELA ​</a:t>
                      </a:r>
                      <a:b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</a:br>
                      <a: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Cohort 3</a:t>
                      </a:r>
                      <a:r>
                        <a:rPr lang="en-US" sz="65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rd</a:t>
                      </a:r>
                      <a: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 to 4</a:t>
                      </a:r>
                      <a:r>
                        <a:rPr lang="en-US" sz="65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th</a:t>
                      </a:r>
                      <a: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 , 4</a:t>
                      </a:r>
                      <a:r>
                        <a:rPr lang="en-US" sz="65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th</a:t>
                      </a:r>
                      <a: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 to 5</a:t>
                      </a:r>
                      <a:r>
                        <a:rPr lang="en-US" sz="65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th</a:t>
                      </a:r>
                      <a: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 ​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algn="l" rtl="0" fontAlgn="base">
                        <a:lnSpc>
                          <a:spcPts val="1050"/>
                        </a:lnSpc>
                        <a:buNone/>
                      </a:pPr>
                      <a:r>
                        <a:rPr lang="en-US" sz="1000" b="0" i="1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Below, Approaching, Meets, Exceeds</a:t>
                      </a:r>
                      <a: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​</a:t>
                      </a:r>
                      <a:b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</a:br>
                      <a: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 ​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050"/>
                        </a:lnSpc>
                        <a:buNone/>
                      </a:pPr>
                      <a:r>
                        <a:rPr lang="en-US" sz="1000" b="0" i="0" dirty="0">
                          <a:solidFill>
                            <a:schemeClr val="tx1"/>
                          </a:solidFill>
                          <a:effectLst/>
                          <a:latin typeface="Aptos"/>
                        </a:rPr>
                        <a:t>CLASSROOM ASSESSMENTS- ELA/MATH​</a:t>
                      </a:r>
                      <a:endParaRPr lang="en-US" b="0" i="0" dirty="0">
                        <a:solidFill>
                          <a:schemeClr val="tx1"/>
                        </a:solidFill>
                        <a:effectLst/>
                        <a:latin typeface="Aptos"/>
                      </a:endParaRPr>
                    </a:p>
                    <a:p>
                      <a:pPr algn="l" rtl="0" fontAlgn="base">
                        <a:lnSpc>
                          <a:spcPts val="1050"/>
                        </a:lnSpc>
                        <a:buNone/>
                      </a:pPr>
                      <a:r>
                        <a:rPr lang="en-US" sz="1000" b="0" i="0" dirty="0">
                          <a:solidFill>
                            <a:schemeClr val="tx1"/>
                          </a:solidFill>
                          <a:effectLst/>
                          <a:latin typeface="Aptos"/>
                        </a:rPr>
                        <a:t>Weekly, Monthly, By Trimester</a:t>
                      </a:r>
                      <a:r>
                        <a:rPr lang="en-US" sz="1000" b="0" i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ptos"/>
                        </a:rPr>
                        <a:t>​</a:t>
                      </a:r>
                      <a:b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</a:br>
                      <a: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 ​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 fontAlgn="base">
                        <a:lnSpc>
                          <a:spcPts val="1050"/>
                        </a:lnSpc>
                        <a:buNone/>
                      </a:pPr>
                      <a: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Curriculum Implementation Walkthrough ​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algn="l" rtl="0" fontAlgn="base">
                        <a:lnSpc>
                          <a:spcPts val="1050"/>
                        </a:lnSpc>
                        <a:buNone/>
                      </a:pPr>
                      <a: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Fall, Winter, Spring​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834922"/>
                  </a:ext>
                </a:extLst>
              </a:tr>
              <a:tr h="304087">
                <a:tc gridSpan="7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SCHOOL LEVEL STRATEGIES (Actions/Tasks)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331794"/>
                  </a:ext>
                </a:extLst>
              </a:tr>
              <a:tr h="506812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Professional Development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200" dirty="0"/>
                        <a:t>Classroom Teachers will engage in professional learning to improve evidenced based and high- leverage literacy practices focused on the writing workshop structure, vertical alignment of phonics and grammar, and guided reading instruction through the implementation of Benchmark Workshop.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100792"/>
                  </a:ext>
                </a:extLst>
              </a:tr>
              <a:tr h="506812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Professional Development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200" dirty="0"/>
                        <a:t>Grade Level Collaboration time will be used to ground on best practices, create a common understanding of backwards mapping units, complete curriculum check-ins as grade level teams, and utilizing collective efficacy cycles to analyze student data to guide instruction.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319255"/>
                  </a:ext>
                </a:extLst>
              </a:tr>
              <a:tr h="506812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Celebration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200" dirty="0"/>
                        <a:t>LDE staff will utilize motivational incentives and recognition for achievement and growth on assessment data.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747759"/>
                  </a:ext>
                </a:extLst>
              </a:tr>
              <a:tr h="506812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Professional Development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200" dirty="0"/>
                        <a:t>LDE staff will participate in coaching cycles and peer observations to guide instructional practices.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621947"/>
                  </a:ext>
                </a:extLst>
              </a:tr>
              <a:tr h="506812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Collaboration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200" dirty="0"/>
                        <a:t>In collaboration with our intervention team, classroom teachers will complete at least two running records (or comprehension checks Level Q and above) on each below and approaching student monthly.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041455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38060451-C34A-ABF1-9763-0C4C5D783C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68217" y="950013"/>
            <a:ext cx="1671512" cy="129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59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E99FAC-9A40-575E-8533-CDEACC3903CA}"/>
              </a:ext>
            </a:extLst>
          </p:cNvPr>
          <p:cNvGraphicFramePr>
            <a:graphicFrameLocks noGrp="1"/>
          </p:cNvGraphicFramePr>
          <p:nvPr/>
        </p:nvGraphicFramePr>
        <p:xfrm>
          <a:off x="397163" y="525702"/>
          <a:ext cx="11203709" cy="39755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15715">
                  <a:extLst>
                    <a:ext uri="{9D8B030D-6E8A-4147-A177-3AD203B41FA5}">
                      <a16:colId xmlns:a16="http://schemas.microsoft.com/office/drawing/2014/main" val="1574478064"/>
                    </a:ext>
                  </a:extLst>
                </a:gridCol>
                <a:gridCol w="8387994">
                  <a:extLst>
                    <a:ext uri="{9D8B030D-6E8A-4147-A177-3AD203B41FA5}">
                      <a16:colId xmlns:a16="http://schemas.microsoft.com/office/drawing/2014/main" val="1607175495"/>
                    </a:ext>
                  </a:extLst>
                </a:gridCol>
              </a:tblGrid>
              <a:tr h="1361995">
                <a:tc rowSpan="3">
                  <a:txBody>
                    <a:bodyPr/>
                    <a:lstStyle/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Q Commitment</a:t>
                      </a:r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Goal 2</a:t>
                      </a:r>
                    </a:p>
                    <a:p>
                      <a:pPr lvl="0" algn="ctr"/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1800" i="0">
                          <a:solidFill>
                            <a:schemeClr val="bg1"/>
                          </a:solidFill>
                          <a:latin typeface="Aptos"/>
                        </a:rPr>
                        <a:t>SUPPORTIVE ENVIRONMENT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1: Safety &amp; Security </a:t>
                      </a:r>
                      <a:b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Clear expectations for school behavior and a systematic approach to student discipline so that all have an equal opportunity to learn, belong, and succeed.</a:t>
                      </a:r>
                      <a:r>
                        <a:rPr lang="en-US" sz="18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br>
                        <a:rPr lang="en-US" sz="1800" b="0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58259"/>
                  </a:ext>
                </a:extLst>
              </a:tr>
              <a:tr h="12609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2: Multi-tiered System of Support</a:t>
                      </a:r>
                      <a:br>
                        <a:rPr lang="en-US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Responsive to student social and emotional needs through intervention, strategies and supports.</a:t>
                      </a:r>
                      <a:r>
                        <a:rPr lang="en-US" sz="18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br>
                        <a:rPr lang="en-US"/>
                      </a:b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297981"/>
                  </a:ext>
                </a:extLst>
              </a:tr>
              <a:tr h="13525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3: Staff Recruitment &amp; Retention</a:t>
                      </a:r>
                      <a:br>
                        <a:rPr lang="en-US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systematic approach that encourages staff support and professional growth while focusing on recruitment and retention of a highly qualified and diverse staff.</a:t>
                      </a:r>
                      <a:endParaRPr lang="en-US" sz="1800" b="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059701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F82CEE9C-F688-4D10-414B-0D6E08E40625}"/>
              </a:ext>
            </a:extLst>
          </p:cNvPr>
          <p:cNvSpPr/>
          <p:nvPr/>
        </p:nvSpPr>
        <p:spPr>
          <a:xfrm>
            <a:off x="1182255" y="4989706"/>
            <a:ext cx="10289309" cy="1754174"/>
          </a:xfrm>
          <a:prstGeom prst="rect">
            <a:avLst/>
          </a:prstGeom>
          <a:noFill/>
        </p:spPr>
        <p:txBody>
          <a:bodyPr wrap="square" lIns="91416" tIns="45708" rIns="91416" bIns="45708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>
                <a:ln/>
                <a:solidFill>
                  <a:schemeClr val="accent5">
                    <a:lumMod val="75000"/>
                  </a:schemeClr>
                </a:solidFill>
                <a:latin typeface="Aptos"/>
              </a:rPr>
              <a:t>Q Commitment Goal 2: Guiding Question(s) for SIP</a:t>
            </a:r>
            <a:br>
              <a:rPr lang="en-US" sz="2950" b="1">
                <a:ln/>
              </a:rPr>
            </a:br>
            <a:r>
              <a:rPr lang="en-US" sz="1600" b="1" i="1">
                <a:ln/>
                <a:solidFill>
                  <a:schemeClr val="accent5">
                    <a:lumMod val="75000"/>
                  </a:schemeClr>
                </a:solidFill>
              </a:rPr>
              <a:t>Who is thriving in our school? Who is not?</a:t>
            </a:r>
          </a:p>
          <a:p>
            <a:pPr algn="ctr"/>
            <a:r>
              <a:rPr lang="en-US" sz="1400" i="1">
                <a:ln/>
                <a:latin typeface="Aptos"/>
              </a:rPr>
              <a:t>What does the data tell us about our progress toward supportive environment and areas of concern?</a:t>
            </a:r>
          </a:p>
          <a:p>
            <a:pPr algn="ctr"/>
            <a:r>
              <a:rPr lang="en-US" sz="1400" i="1">
                <a:ln/>
                <a:latin typeface="Aptos"/>
              </a:rPr>
              <a:t>What does the data tell us about our progress toward Q Goal 2 success?</a:t>
            </a:r>
          </a:p>
          <a:p>
            <a:pPr algn="ctr"/>
            <a:r>
              <a:rPr lang="en-US" sz="1400" i="1">
                <a:ln/>
                <a:latin typeface="Aptos"/>
              </a:rPr>
              <a:t>What are the needs of our staff to achieve Q Commitment Goal 2 success? (Consider: PD, systems alignment, staff alignment, etc.)</a:t>
            </a:r>
            <a:br>
              <a:rPr lang="en-US" sz="2950" b="1">
                <a:ln/>
              </a:rPr>
            </a:br>
            <a:endParaRPr lang="en-US" sz="2999" b="1">
              <a:ln/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0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5BC186-F1B9-D4ED-D632-F04BCEA83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291062"/>
              </p:ext>
            </p:extLst>
          </p:nvPr>
        </p:nvGraphicFramePr>
        <p:xfrm>
          <a:off x="210312" y="201168"/>
          <a:ext cx="11841475" cy="644901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44083">
                  <a:extLst>
                    <a:ext uri="{9D8B030D-6E8A-4147-A177-3AD203B41FA5}">
                      <a16:colId xmlns:a16="http://schemas.microsoft.com/office/drawing/2014/main" val="1776901933"/>
                    </a:ext>
                  </a:extLst>
                </a:gridCol>
                <a:gridCol w="609141">
                  <a:extLst>
                    <a:ext uri="{9D8B030D-6E8A-4147-A177-3AD203B41FA5}">
                      <a16:colId xmlns:a16="http://schemas.microsoft.com/office/drawing/2014/main" val="3522712291"/>
                    </a:ext>
                  </a:extLst>
                </a:gridCol>
                <a:gridCol w="1007144">
                  <a:extLst>
                    <a:ext uri="{9D8B030D-6E8A-4147-A177-3AD203B41FA5}">
                      <a16:colId xmlns:a16="http://schemas.microsoft.com/office/drawing/2014/main" val="4171065528"/>
                    </a:ext>
                  </a:extLst>
                </a:gridCol>
                <a:gridCol w="2960369">
                  <a:extLst>
                    <a:ext uri="{9D8B030D-6E8A-4147-A177-3AD203B41FA5}">
                      <a16:colId xmlns:a16="http://schemas.microsoft.com/office/drawing/2014/main" val="4228202649"/>
                    </a:ext>
                  </a:extLst>
                </a:gridCol>
                <a:gridCol w="2960369">
                  <a:extLst>
                    <a:ext uri="{9D8B030D-6E8A-4147-A177-3AD203B41FA5}">
                      <a16:colId xmlns:a16="http://schemas.microsoft.com/office/drawing/2014/main" val="3131512088"/>
                    </a:ext>
                  </a:extLst>
                </a:gridCol>
                <a:gridCol w="336042">
                  <a:extLst>
                    <a:ext uri="{9D8B030D-6E8A-4147-A177-3AD203B41FA5}">
                      <a16:colId xmlns:a16="http://schemas.microsoft.com/office/drawing/2014/main" val="1389836953"/>
                    </a:ext>
                  </a:extLst>
                </a:gridCol>
                <a:gridCol w="2624327">
                  <a:extLst>
                    <a:ext uri="{9D8B030D-6E8A-4147-A177-3AD203B41FA5}">
                      <a16:colId xmlns:a16="http://schemas.microsoft.com/office/drawing/2014/main" val="1874351673"/>
                    </a:ext>
                  </a:extLst>
                </a:gridCol>
              </a:tblGrid>
              <a:tr h="492444">
                <a:tc gridSpan="7"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0000"/>
                          </a:highlight>
                        </a:rPr>
                        <a:t>Lincoln-Douglas Elementary - </a:t>
                      </a:r>
                      <a:r>
                        <a:rPr lang="en-US" dirty="0"/>
                        <a:t>SCHOOL IMPROVEMENT PLAN 2025-2026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901693"/>
                  </a:ext>
                </a:extLst>
              </a:tr>
              <a:tr h="437728">
                <a:tc gridSpan="7"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 COMMITMENT GOAL 2: SUPPORTIVE ENVIRONMENT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123596"/>
                  </a:ext>
                </a:extLst>
              </a:tr>
              <a:tr h="1466389">
                <a:tc>
                  <a:txBody>
                    <a:bodyPr/>
                    <a:lstStyle/>
                    <a:p>
                      <a:r>
                        <a:rPr lang="en-US" sz="1200" dirty="0"/>
                        <a:t>STUDENT DISCIPLINE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br>
                        <a:rPr lang="en-US" sz="1400" i="0" dirty="0">
                          <a:latin typeface="Aptos"/>
                        </a:rPr>
                      </a:br>
                      <a:r>
                        <a:rPr lang="en-US" sz="1400" i="0" dirty="0">
                          <a:latin typeface="Aptos"/>
                        </a:rPr>
                        <a:t>By June 2026, 88% of Lincoln-Douglas students will meet behavioral expectations using MTSS process (meeting = less than four ODRs and/or less than six classroom referrals). 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663658"/>
                  </a:ext>
                </a:extLst>
              </a:tr>
              <a:tr h="364773">
                <a:tc gridSpan="7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MEASURES OF SUCCESS </a:t>
                      </a:r>
                      <a:r>
                        <a:rPr lang="en-US" sz="1400" i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(Data/Progress Monitoring)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978365"/>
                  </a:ext>
                </a:extLst>
              </a:tr>
              <a:tr h="1028660">
                <a:tc gridSpan="3"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Skyward Discipline Data: 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Referrals by incident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number of ODRs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number of OSS/ISS days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endParaRPr lang="en-US" sz="10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</a:rPr>
                        <a:t>SEL intervention data: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</a:rPr>
                        <a:t>Monthly Tier II meetings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</a:rPr>
                        <a:t>Progress monitoring intervention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</a:rPr>
                        <a:t>Panorama Behavior Data: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</a:rPr>
                        <a:t>Monthly Universal Team meetings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</a:rPr>
                        <a:t>Progress monitoring intervention data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</a:rPr>
                        <a:t>Referrals by incident and location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</a:rPr>
                        <a:t>RCA House Points: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0" u="none" strike="noStrike" kern="1200" noProof="0" dirty="0">
                          <a:solidFill>
                            <a:schemeClr val="dk1"/>
                          </a:solidFill>
                          <a:effectLst/>
                        </a:rPr>
                        <a:t>Progress monitoring the implementation of the House Points Systems (students and staff)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834922"/>
                  </a:ext>
                </a:extLst>
              </a:tr>
              <a:tr h="364773">
                <a:tc gridSpan="7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SCHOOL LEVEL STRATEGIES (Actions/Tasks)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331794"/>
                  </a:ext>
                </a:extLst>
              </a:tr>
              <a:tr h="547159">
                <a:tc gridSpan="2"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r>
                        <a:rPr lang="en-US" sz="1200" dirty="0"/>
                        <a:t>Professional Development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200" dirty="0"/>
                        <a:t>Review and establish a clear understanding of the PBIS/MTSS process.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100792"/>
                  </a:ext>
                </a:extLst>
              </a:tr>
              <a:tr h="652770">
                <a:tc gridSpan="2"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r>
                        <a:rPr lang="en-US" sz="1200" dirty="0"/>
                        <a:t>Collaboration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200" dirty="0"/>
                        <a:t>Student House Leaders and student leadership opportunities will be implemented.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226042"/>
                  </a:ext>
                </a:extLst>
              </a:tr>
              <a:tr h="547159">
                <a:tc gridSpan="2"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r>
                        <a:rPr lang="en-US" sz="1200" dirty="0"/>
                        <a:t>Data Review/ Collaboration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200" dirty="0"/>
                        <a:t>Use discipline data to establish PBIS Boosters every six weeks, using Classroom/ Schoolwide goal setting and expectation grounding at the beginning, middle, and end of the year.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874786"/>
                  </a:ext>
                </a:extLst>
              </a:tr>
              <a:tr h="547159">
                <a:tc gridSpan="2"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r>
                        <a:rPr lang="en-US" sz="1200" dirty="0"/>
                        <a:t>Professional Development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200" dirty="0"/>
                        <a:t>Continued professional development on Restorative Practices.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741669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04FF431-9DE4-E2E1-ECF7-52E5181C65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2809" y="1279198"/>
            <a:ext cx="1534351" cy="1186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041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E99FAC-9A40-575E-8533-CDEACC3903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086943"/>
              </p:ext>
            </p:extLst>
          </p:nvPr>
        </p:nvGraphicFramePr>
        <p:xfrm>
          <a:off x="494145" y="202430"/>
          <a:ext cx="11203709" cy="48129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15715">
                  <a:extLst>
                    <a:ext uri="{9D8B030D-6E8A-4147-A177-3AD203B41FA5}">
                      <a16:colId xmlns:a16="http://schemas.microsoft.com/office/drawing/2014/main" val="1574478064"/>
                    </a:ext>
                  </a:extLst>
                </a:gridCol>
                <a:gridCol w="8387994">
                  <a:extLst>
                    <a:ext uri="{9D8B030D-6E8A-4147-A177-3AD203B41FA5}">
                      <a16:colId xmlns:a16="http://schemas.microsoft.com/office/drawing/2014/main" val="1607175495"/>
                    </a:ext>
                  </a:extLst>
                </a:gridCol>
              </a:tblGrid>
              <a:tr h="1266152">
                <a:tc rowSpan="4">
                  <a:txBody>
                    <a:bodyPr/>
                    <a:lstStyle/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Q Commitment</a:t>
                      </a:r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Goal 3</a:t>
                      </a:r>
                    </a:p>
                    <a:p>
                      <a:pPr lvl="0" algn="ctr"/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1600" i="0">
                          <a:solidFill>
                            <a:schemeClr val="bg1"/>
                          </a:solidFill>
                          <a:latin typeface="Aptos"/>
                        </a:rPr>
                        <a:t>ENGAGING AND COLLABORATIVE PARTNERSHIPS</a:t>
                      </a:r>
                      <a:endParaRPr lang="en-US" sz="1800" i="0">
                        <a:solidFill>
                          <a:schemeClr val="bg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8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1: ​</a:t>
                      </a:r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Consistent Student Attendance</a:t>
                      </a:r>
                      <a:br>
                        <a:rPr lang="en-US" sz="1800" b="0" i="1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Focus on the benefits of regular school attendance and links to student long term success.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58259"/>
                  </a:ext>
                </a:extLst>
              </a:tr>
              <a:tr h="1133148">
                <a:tc vMerge="1">
                  <a:txBody>
                    <a:bodyPr/>
                    <a:lstStyle/>
                    <a:p>
                      <a:pPr lvl="0" algn="ctr"/>
                      <a:endParaRPr lang="en-US" sz="18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2: Effective District/School/Home Communication</a:t>
                      </a:r>
                      <a:br>
                        <a:rPr lang="en-US"/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Ensure parents, students, and families have consistent communication regarding district and school information and clear points of contact when questions arise.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9066852"/>
                  </a:ext>
                </a:extLst>
              </a:tr>
              <a:tr h="1154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3: Building Community Partnerships</a:t>
                      </a:r>
                      <a:br>
                        <a:rPr lang="en-US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Collaborate with local community organizations to expand opportunities for all students.</a:t>
                      </a:r>
                      <a:endParaRPr lang="en-US" sz="1800" b="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059701"/>
                  </a:ext>
                </a:extLst>
              </a:tr>
              <a:tr h="1224881">
                <a:tc vMerge="1">
                  <a:txBody>
                    <a:bodyPr/>
                    <a:lstStyle/>
                    <a:p>
                      <a:pPr lvl="0" algn="ctr"/>
                      <a:endParaRPr lang="en-US" sz="18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Priority 4: Honoring Diverse Perspectives</a:t>
                      </a:r>
                    </a:p>
                    <a:p>
                      <a:r>
                        <a:rPr lang="en-US"/>
                        <a:t>Recognize the diversity within our schools and community and ensure all voices are represented and heard.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39087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4F93C0D9-BFBF-175A-6B6E-2EF47F37FDAF}"/>
              </a:ext>
            </a:extLst>
          </p:cNvPr>
          <p:cNvSpPr/>
          <p:nvPr/>
        </p:nvSpPr>
        <p:spPr>
          <a:xfrm>
            <a:off x="1127520" y="5267936"/>
            <a:ext cx="10128750" cy="1754174"/>
          </a:xfrm>
          <a:prstGeom prst="rect">
            <a:avLst/>
          </a:prstGeom>
          <a:noFill/>
        </p:spPr>
        <p:txBody>
          <a:bodyPr wrap="none" lIns="91416" tIns="45708" rIns="91416" bIns="45708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>
                <a:ln/>
                <a:solidFill>
                  <a:schemeClr val="tx2">
                    <a:lumMod val="75000"/>
                    <a:lumOff val="25000"/>
                  </a:schemeClr>
                </a:solidFill>
                <a:latin typeface="Aptos"/>
              </a:rPr>
              <a:t>Q Commitment Goal 3: Guiding Question(s) for SIP</a:t>
            </a:r>
            <a:br>
              <a:rPr lang="en-US" sz="2000" b="1">
                <a:ln/>
                <a:latin typeface="Aptos" panose="020B0004020202020204" pitchFamily="34" charset="0"/>
              </a:rPr>
            </a:br>
            <a:r>
              <a:rPr lang="en-US" sz="1600" b="1" i="1">
                <a:ln/>
                <a:solidFill>
                  <a:schemeClr val="tx2">
                    <a:lumMod val="75000"/>
                    <a:lumOff val="25000"/>
                  </a:schemeClr>
                </a:solidFill>
                <a:latin typeface="Aptos"/>
              </a:rPr>
              <a:t>Who is connected at our school? Who is not?</a:t>
            </a:r>
          </a:p>
          <a:p>
            <a:pPr algn="ctr"/>
            <a:r>
              <a:rPr lang="en-US" sz="1400" i="1">
                <a:ln/>
                <a:latin typeface="Aptos"/>
              </a:rPr>
              <a:t>What does the data tell us about our progress toward engaging and collaborative partnerships and areas of concern?</a:t>
            </a:r>
          </a:p>
          <a:p>
            <a:pPr algn="ctr"/>
            <a:r>
              <a:rPr lang="en-US" sz="1400" i="1">
                <a:ln/>
                <a:latin typeface="Aptos"/>
              </a:rPr>
              <a:t>What does the data tell us about our progress toward Q Goal 3 success?</a:t>
            </a:r>
          </a:p>
          <a:p>
            <a:pPr algn="ctr"/>
            <a:r>
              <a:rPr lang="en-US" sz="1400" i="1">
                <a:ln/>
                <a:latin typeface="Aptos"/>
              </a:rPr>
              <a:t>What are the needs of our staff to achieve Q Commitment Goal 3 success? (Consider: PD, systems alignment, staff alignment, etc.)</a:t>
            </a:r>
          </a:p>
          <a:p>
            <a:pPr algn="ctr"/>
            <a:endParaRPr lang="en-US" sz="2999" b="1">
              <a:ln/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279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5BC186-F1B9-D4ED-D632-F04BCEA83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802414"/>
              </p:ext>
            </p:extLst>
          </p:nvPr>
        </p:nvGraphicFramePr>
        <p:xfrm>
          <a:off x="106137" y="201169"/>
          <a:ext cx="11945655" cy="655642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31258">
                  <a:extLst>
                    <a:ext uri="{9D8B030D-6E8A-4147-A177-3AD203B41FA5}">
                      <a16:colId xmlns:a16="http://schemas.microsoft.com/office/drawing/2014/main" val="1776901933"/>
                    </a:ext>
                  </a:extLst>
                </a:gridCol>
                <a:gridCol w="415100">
                  <a:extLst>
                    <a:ext uri="{9D8B030D-6E8A-4147-A177-3AD203B41FA5}">
                      <a16:colId xmlns:a16="http://schemas.microsoft.com/office/drawing/2014/main" val="3959612091"/>
                    </a:ext>
                  </a:extLst>
                </a:gridCol>
                <a:gridCol w="2035527">
                  <a:extLst>
                    <a:ext uri="{9D8B030D-6E8A-4147-A177-3AD203B41FA5}">
                      <a16:colId xmlns:a16="http://schemas.microsoft.com/office/drawing/2014/main" val="9604285"/>
                    </a:ext>
                  </a:extLst>
                </a:gridCol>
                <a:gridCol w="3981885">
                  <a:extLst>
                    <a:ext uri="{9D8B030D-6E8A-4147-A177-3AD203B41FA5}">
                      <a16:colId xmlns:a16="http://schemas.microsoft.com/office/drawing/2014/main" val="1397878235"/>
                    </a:ext>
                  </a:extLst>
                </a:gridCol>
                <a:gridCol w="1334470">
                  <a:extLst>
                    <a:ext uri="{9D8B030D-6E8A-4147-A177-3AD203B41FA5}">
                      <a16:colId xmlns:a16="http://schemas.microsoft.com/office/drawing/2014/main" val="2130832420"/>
                    </a:ext>
                  </a:extLst>
                </a:gridCol>
                <a:gridCol w="2647415">
                  <a:extLst>
                    <a:ext uri="{9D8B030D-6E8A-4147-A177-3AD203B41FA5}">
                      <a16:colId xmlns:a16="http://schemas.microsoft.com/office/drawing/2014/main" val="1874351673"/>
                    </a:ext>
                  </a:extLst>
                </a:gridCol>
              </a:tblGrid>
              <a:tr h="442970"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0000"/>
                          </a:highlight>
                        </a:rPr>
                        <a:t>Lincoln-Douglas Elementary </a:t>
                      </a:r>
                      <a:r>
                        <a:rPr lang="en-US" dirty="0"/>
                        <a:t>– SCHOOL IMPROVEMENT PLAN 2025-2026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901693"/>
                  </a:ext>
                </a:extLst>
              </a:tr>
              <a:tr h="393751">
                <a:tc gridSpan="6"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 COMMITMENT GOAL 3: ENGAGING AND COLLABORATIVE PARTNERSHIPS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123596"/>
                  </a:ext>
                </a:extLst>
              </a:tr>
              <a:tr h="1328907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/>
                    </a:p>
                    <a:p>
                      <a:endParaRPr lang="en-US" sz="1200"/>
                    </a:p>
                    <a:p>
                      <a:r>
                        <a:rPr lang="en-US" sz="1200" dirty="0"/>
                        <a:t>STUDENT ATTENDANCE</a:t>
                      </a:r>
                    </a:p>
                    <a:p>
                      <a:endParaRPr lang="en-US" sz="120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br>
                        <a:rPr lang="en-US" sz="1400" dirty="0"/>
                      </a:br>
                      <a:r>
                        <a:rPr lang="en-US" sz="1400" dirty="0"/>
                        <a:t>By June 2026, 80% of Lincoln-Douglas Elementary students 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will meet attendance expectations (meeting = attending school 90% of time or more). 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663658"/>
                  </a:ext>
                </a:extLst>
              </a:tr>
              <a:tr h="324844">
                <a:tc gridSpan="6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MEASURES OF SUCCESS </a:t>
                      </a:r>
                      <a:r>
                        <a:rPr lang="en-US" sz="1400" i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(Data/Progress Monitoring)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978365"/>
                  </a:ext>
                </a:extLst>
              </a:tr>
              <a:tr h="1299384">
                <a:tc gridSpan="3">
                  <a:txBody>
                    <a:bodyPr/>
                    <a:lstStyle/>
                    <a:p>
                      <a:pPr rtl="0" fontAlgn="base"/>
                      <a:r>
                        <a:rPr lang="en-US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ptos Display"/>
                          <a:ea typeface="+mn-ea"/>
                          <a:cs typeface="+mn-cs"/>
                        </a:rPr>
                        <a:t>Skyward attendance data:</a:t>
                      </a:r>
                    </a:p>
                    <a:p>
                      <a:pPr rtl="0" fontAlgn="base"/>
                      <a:r>
                        <a:rPr lang="en-US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ptos Display"/>
                          <a:ea typeface="+mn-ea"/>
                          <a:cs typeface="+mn-cs"/>
                        </a:rPr>
                        <a:t>Students at 90% or above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Aptos Display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ptos Display"/>
                          <a:ea typeface="+mn-ea"/>
                          <a:cs typeface="+mn-cs"/>
                        </a:rPr>
                        <a:t>Students below 90% attendance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Aptos Display"/>
                          <a:ea typeface="+mn-ea"/>
                          <a:cs typeface="+mn-cs"/>
                        </a:rPr>
                        <a:t>​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000" b="0" i="1" kern="1200">
                        <a:solidFill>
                          <a:schemeClr val="dk1"/>
                        </a:solidFill>
                        <a:effectLst/>
                        <a:latin typeface="+Body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Aptos Display"/>
                          <a:ea typeface="+mn-ea"/>
                          <a:cs typeface="+mn-cs"/>
                        </a:rPr>
                        <a:t>Parent event attendance data:​</a:t>
                      </a:r>
                    </a:p>
                    <a:p>
                      <a:pPr rtl="0" fontAlgn="base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Aptos Display"/>
                          <a:ea typeface="+mn-ea"/>
                          <a:cs typeface="+mn-cs"/>
                        </a:rPr>
                        <a:t>Number of Students/families per event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400" b="0" i="0" kern="1200">
                        <a:solidFill>
                          <a:schemeClr val="dk1"/>
                        </a:solidFill>
                        <a:effectLst/>
                        <a:latin typeface="Aptos Display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Aptos Display"/>
                          <a:ea typeface="+mn-ea"/>
                          <a:cs typeface="+mn-cs"/>
                        </a:rPr>
                        <a:t>Panorama Survey Data: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Aptos Display"/>
                          <a:ea typeface="+mn-ea"/>
                          <a:cs typeface="+mn-cs"/>
                        </a:rPr>
                        <a:t>Data Review of family, student, and staff feedback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834922"/>
                  </a:ext>
                </a:extLst>
              </a:tr>
              <a:tr h="324844">
                <a:tc gridSpan="6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SCHOOL LEVEL STRATEGIES  (Actions/Tasks)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331794"/>
                  </a:ext>
                </a:extLst>
              </a:tr>
              <a:tr h="629052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Celebration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LDE will celebrate student attendance with Monthly classroom incentives and trimester based individual student celebrations. Students with perfect attendance will be recognized during morning meeting each trimester. 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100792"/>
                  </a:ext>
                </a:extLst>
              </a:tr>
              <a:tr h="62905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Community Partnerships/Engagement</a:t>
                      </a:r>
                    </a:p>
                    <a:p>
                      <a:pPr lvl="0">
                        <a:buNone/>
                      </a:pPr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LDE will explore opportunities for new partnerships with others in our community. 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endParaRPr lang="en-US" sz="1000" dirty="0"/>
                    </a:p>
                    <a:p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263080"/>
                  </a:ext>
                </a:extLst>
              </a:tr>
              <a:tr h="580783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Data Review/ Family Engagement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200" dirty="0"/>
                        <a:t>LDE Administration will continue bi-weekly Attendance Team Meetings to track attendance and creatively support the needs of our families. LDE staff will receive an update on actions taken.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170253"/>
                  </a:ext>
                </a:extLst>
              </a:tr>
              <a:tr h="580783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Family Engagement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200" dirty="0"/>
                        <a:t>LDE will provide three family engagement events during the evenings  in the 2025-2026 school year and look to add additional opportunities during the school day to engage families in their student’s learning.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25212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9791912-9930-65FF-B5CB-4FA49C250A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85831" y="1143783"/>
            <a:ext cx="1472185" cy="1138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7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B691A91F0F774F86158912237FCEBD" ma:contentTypeVersion="18" ma:contentTypeDescription="Create a new document." ma:contentTypeScope="" ma:versionID="e119369a3234959f6a1c795552154542">
  <xsd:schema xmlns:xsd="http://www.w3.org/2001/XMLSchema" xmlns:xs="http://www.w3.org/2001/XMLSchema" xmlns:p="http://schemas.microsoft.com/office/2006/metadata/properties" xmlns:ns2="9693bd2b-26f7-49b0-a370-341f76daf375" xmlns:ns3="9a2cc60b-89dd-4105-962a-e09ec6187428" targetNamespace="http://schemas.microsoft.com/office/2006/metadata/properties" ma:root="true" ma:fieldsID="f88bd8d82cc9e72a84bf9e1a53d38ffe" ns2:_="" ns3:_="">
    <xsd:import namespace="9693bd2b-26f7-49b0-a370-341f76daf375"/>
    <xsd:import namespace="9a2cc60b-89dd-4105-962a-e09ec61874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93bd2b-26f7-49b0-a370-341f76daf3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84884c34-ffc2-45f3-b40e-b1353545da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cc60b-89dd-4105-962a-e09ec618742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01a3def-4ed1-4b46-8a5a-163507710c9c}" ma:internalName="TaxCatchAll" ma:showField="CatchAllData" ma:web="9a2cc60b-89dd-4105-962a-e09ec61874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2cc60b-89dd-4105-962a-e09ec6187428" xsi:nil="true"/>
    <lcf76f155ced4ddcb4097134ff3c332f xmlns="9693bd2b-26f7-49b0-a370-341f76daf375">
      <Terms xmlns="http://schemas.microsoft.com/office/infopath/2007/PartnerControls"/>
    </lcf76f155ced4ddcb4097134ff3c332f>
    <SharedWithUsers xmlns="9a2cc60b-89dd-4105-962a-e09ec6187428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0E7F35C-C77E-4BF1-B6A6-4660D7E21B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2CD5EE-1938-4E83-9AB0-76DB9672952D}">
  <ds:schemaRefs>
    <ds:schemaRef ds:uri="9693bd2b-26f7-49b0-a370-341f76daf375"/>
    <ds:schemaRef ds:uri="9a2cc60b-89dd-4105-962a-e09ec618742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5D2F849-D9A9-4264-B8C7-174DF6EA5EAD}">
  <ds:schemaRefs>
    <ds:schemaRef ds:uri="9693bd2b-26f7-49b0-a370-341f76daf375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9a2cc60b-89dd-4105-962a-e09ec6187428"/>
  </ds:schemaRefs>
</ds:datastoreItem>
</file>

<file path=docMetadata/LabelInfo.xml><?xml version="1.0" encoding="utf-8"?>
<clbl:labelList xmlns:clbl="http://schemas.microsoft.com/office/2020/mipLabelMetadata">
  <clbl:label id="{b49f8673-4cfc-4d2d-bc47-238e155854e6}" enabled="0" method="" siteId="{b49f8673-4cfc-4d2d-bc47-238e155854e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1412</Words>
  <Application>Microsoft Office PowerPoint</Application>
  <PresentationFormat>Widescreen</PresentationFormat>
  <Paragraphs>127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Congenial</vt:lpstr>
      <vt:lpstr>Office Theme</vt:lpstr>
      <vt:lpstr>Lincoln-Douglas Elementary IMPROVEMENT PLAN</vt:lpstr>
      <vt:lpstr>School Improvement Planning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Dinkheller, Kimberly</dc:creator>
  <cp:lastModifiedBy>Dinkheller, Kimberly</cp:lastModifiedBy>
  <cp:revision>78</cp:revision>
  <dcterms:created xsi:type="dcterms:W3CDTF">2025-03-07T19:29:14Z</dcterms:created>
  <dcterms:modified xsi:type="dcterms:W3CDTF">2025-07-28T15:57:51Z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0x01010082B691A91F0F774F86158912237FCEBD</vt:lpwstr>
  </property>
  <property fmtid="{D5CDD505-2E9C-101B-9397-08002B2CF9AE}" pid="3" name="Order">
    <vt:r8>3911000</vt:r8>
  </property>
  <property fmtid="{D5CDD505-2E9C-101B-9397-08002B2CF9AE}" pid="4" name="TriggerFlowInfo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MediaServiceImageTags">
    <vt:lpwstr/>
  </property>
</Properties>
</file>