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0" d="100"/>
          <a:sy n="90" d="100"/>
        </p:scale>
        <p:origin x="4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269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916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7188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37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26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3978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026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1686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370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486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2777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272447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D124E-8756-407F-8A2B-3AB5BDF2D5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School improvement plan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B02D668-882A-4DF9-A091-266A8322F7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/>
              <a:t>June 2019</a:t>
            </a:r>
            <a:endParaRPr lang="en-US" dirty="0"/>
          </a:p>
        </p:txBody>
      </p:sp>
      <p:pic>
        <p:nvPicPr>
          <p:cNvPr id="1028" name="Picture 4" descr="https://www.qps.org/wp-content/uploads/Blue_Devil_graphic.jpg">
            <a:extLst>
              <a:ext uri="{FF2B5EF4-FFF2-40B4-BE49-F238E27FC236}">
                <a16:creationId xmlns:a16="http://schemas.microsoft.com/office/drawing/2014/main" id="{8A55FE18-5956-4790-B585-F19403824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172" y="3863804"/>
            <a:ext cx="1357368" cy="1729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315F20C-8C26-4DE3-AE1A-DBC3DBF1DFD9}"/>
              </a:ext>
            </a:extLst>
          </p:cNvPr>
          <p:cNvSpPr/>
          <p:nvPr/>
        </p:nvSpPr>
        <p:spPr>
          <a:xfrm>
            <a:off x="4104167" y="4354946"/>
            <a:ext cx="5199321" cy="3733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 w="9525" cap="rnd" cmpd="sng" algn="ctr">
                  <a:solidFill>
                    <a:srgbClr val="4472C4"/>
                  </a:solidFill>
                  <a:prstDash val="solid"/>
                  <a:bevel/>
                </a:ln>
                <a:solidFill>
                  <a:srgbClr val="FFFFFF"/>
                </a:solidFill>
                <a:effectLst/>
                <a:uLnTx/>
                <a:uFillTx/>
                <a:latin typeface="Bernard MT Condensed" panose="020508060609050204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Quincy Senior High</a:t>
            </a:r>
            <a:endParaRPr kumimoji="0" lang="en-US" sz="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0478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24F83E-CC8D-46E3-A624-E4EFE2E3F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situation</a:t>
            </a:r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AF76D05-D0D2-4A43-BAB2-356412FD32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967024"/>
            <a:ext cx="11029615" cy="3891776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In 2018-19, QHS had 127 certified staff and 68 classified staff serving 1850+ students in grades 9-12. In 2019-20, QHS will have 129 certified staff and 73 classified staff serving 1850+ students. </a:t>
            </a:r>
          </a:p>
          <a:p>
            <a:r>
              <a:rPr lang="en-US" dirty="0"/>
              <a:t>50% of QHS students qualify for free or reduced lunch</a:t>
            </a:r>
          </a:p>
          <a:p>
            <a:r>
              <a:rPr lang="en-US" dirty="0"/>
              <a:t>In 2018-19, QHS had a 92% certified staff retention rate. The projected certified staff retention rate in 2019-20 is anticipated to be over 93%.</a:t>
            </a:r>
          </a:p>
          <a:p>
            <a:r>
              <a:rPr lang="en-US" dirty="0"/>
              <a:t>In 2019-20, QHS will have 16 AP courses and 3 Project Lead the Way pathways.</a:t>
            </a:r>
          </a:p>
          <a:p>
            <a:r>
              <a:rPr lang="en-US" dirty="0"/>
              <a:t>QHS has a strong partnerships with QAVTC, John Wood Community College, Quincy University, and Western Illinois University.</a:t>
            </a:r>
          </a:p>
          <a:p>
            <a:r>
              <a:rPr lang="en-US" dirty="0"/>
              <a:t>In 2019-20, QHS will begin year two of its participation in the Competency-Based Education Pilot Program.</a:t>
            </a:r>
          </a:p>
          <a:p>
            <a:pPr lvl="1"/>
            <a:r>
              <a:rPr lang="en-US" dirty="0"/>
              <a:t>Open Learning Center – online courses</a:t>
            </a:r>
          </a:p>
          <a:p>
            <a:pPr lvl="1"/>
            <a:r>
              <a:rPr lang="en-US" dirty="0"/>
              <a:t>College courses at JWCC and WIU</a:t>
            </a:r>
          </a:p>
          <a:p>
            <a:pPr lvl="1"/>
            <a:r>
              <a:rPr lang="en-US" dirty="0"/>
              <a:t>Teacher Residency in partnership with QU</a:t>
            </a:r>
          </a:p>
          <a:p>
            <a:pPr lvl="1"/>
            <a:r>
              <a:rPr lang="en-US" dirty="0"/>
              <a:t>Tutoring Center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9778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935E7-07D4-4D04-94B3-5CCED9573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A55DC6-939B-4E84-B545-CA0A467D1B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Current:</a:t>
            </a:r>
          </a:p>
          <a:p>
            <a:pPr marL="0" indent="0" algn="ctr">
              <a:buNone/>
            </a:pPr>
            <a:r>
              <a:rPr lang="en-US" dirty="0"/>
              <a:t>Creating Opportunities, Inspiring Achievement, Celebrating Success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Future:</a:t>
            </a:r>
          </a:p>
          <a:p>
            <a:pPr marL="0" indent="0" algn="ctr">
              <a:buNone/>
            </a:pPr>
            <a:r>
              <a:rPr lang="en-US" dirty="0"/>
              <a:t>QHS is working on identifying core values and revamping the mission to include multiple pathways to graduation and success.</a:t>
            </a:r>
          </a:p>
        </p:txBody>
      </p:sp>
    </p:spTree>
    <p:extLst>
      <p:ext uri="{BB962C8B-B14F-4D97-AF65-F5344CB8AC3E}">
        <p14:creationId xmlns:p14="http://schemas.microsoft.com/office/powerpoint/2010/main" val="3479470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DD5D7C-F36A-443B-90D5-71CE669A7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AC783D-4EA1-434D-93E3-F238D3196B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Knowledgeable and dedicated staff who see QHS as home.</a:t>
            </a:r>
          </a:p>
          <a:p>
            <a:r>
              <a:rPr lang="en-US" dirty="0"/>
              <a:t>Range, rigor, and success of upper level courses (AP, Honors, </a:t>
            </a:r>
            <a:r>
              <a:rPr lang="en-US" dirty="0" err="1"/>
              <a:t>PLtW</a:t>
            </a:r>
            <a:r>
              <a:rPr lang="en-US" dirty="0"/>
              <a:t>)</a:t>
            </a:r>
          </a:p>
          <a:p>
            <a:r>
              <a:rPr lang="en-US" dirty="0"/>
              <a:t>Blue Devil brand and spirit</a:t>
            </a:r>
          </a:p>
          <a:p>
            <a:r>
              <a:rPr lang="en-US" dirty="0"/>
              <a:t>Fine arts and athletic programs</a:t>
            </a:r>
          </a:p>
          <a:p>
            <a:r>
              <a:rPr lang="en-US" dirty="0"/>
              <a:t>Focus on instruction</a:t>
            </a:r>
          </a:p>
          <a:p>
            <a:r>
              <a:rPr lang="en-US" dirty="0"/>
              <a:t>CBE Pilot Program</a:t>
            </a:r>
          </a:p>
          <a:p>
            <a:r>
              <a:rPr lang="en-US" dirty="0"/>
              <a:t>Reduction in OSS days</a:t>
            </a:r>
          </a:p>
          <a:p>
            <a:r>
              <a:rPr lang="en-US" dirty="0"/>
              <a:t>Schoology</a:t>
            </a:r>
          </a:p>
          <a:p>
            <a:r>
              <a:rPr lang="en-US" dirty="0"/>
              <a:t>Interventions</a:t>
            </a:r>
          </a:p>
          <a:p>
            <a:pPr lvl="1"/>
            <a:r>
              <a:rPr lang="en-US" dirty="0"/>
              <a:t>2018-19: 9</a:t>
            </a:r>
            <a:r>
              <a:rPr lang="en-US" baseline="30000" dirty="0"/>
              <a:t>th</a:t>
            </a:r>
            <a:r>
              <a:rPr lang="en-US" dirty="0"/>
              <a:t> Hour, FSS, GAP,  TAP,  Learning Centers</a:t>
            </a:r>
          </a:p>
          <a:p>
            <a:pPr lvl="1"/>
            <a:r>
              <a:rPr lang="en-US" dirty="0"/>
              <a:t>Adding in 2019-20: Full-time Academic Support position, Tutoring Center, Open Learning Center</a:t>
            </a:r>
          </a:p>
        </p:txBody>
      </p:sp>
    </p:spTree>
    <p:extLst>
      <p:ext uri="{BB962C8B-B14F-4D97-AF65-F5344CB8AC3E}">
        <p14:creationId xmlns:p14="http://schemas.microsoft.com/office/powerpoint/2010/main" val="16224625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60D2C-F6C8-45A9-9D42-2292DFE6B7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Areas to improve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FC06AD-1199-4380-8D3F-96374945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Subgroup achievement (F/R Lunch, IEP) especially the African-American population</a:t>
            </a:r>
          </a:p>
          <a:p>
            <a:r>
              <a:rPr lang="en-US" dirty="0"/>
              <a:t>Student attendance (88.2%)</a:t>
            </a:r>
          </a:p>
          <a:p>
            <a:r>
              <a:rPr lang="en-US" dirty="0"/>
              <a:t>Effective integration of technology as an instructional tool</a:t>
            </a:r>
          </a:p>
          <a:p>
            <a:r>
              <a:rPr lang="en-US" dirty="0"/>
              <a:t>Parent involvement outside of extra-curriculars</a:t>
            </a:r>
          </a:p>
          <a:p>
            <a:r>
              <a:rPr lang="en-US" dirty="0"/>
              <a:t>Student performance on SAT (Reading, Math)</a:t>
            </a:r>
          </a:p>
          <a:p>
            <a:pPr lvl="1"/>
            <a:r>
              <a:rPr lang="en-US" dirty="0"/>
              <a:t>SAT Composite: 24% met College Readiness Benchmark</a:t>
            </a:r>
          </a:p>
          <a:p>
            <a:pPr lvl="1"/>
            <a:r>
              <a:rPr lang="en-US" dirty="0"/>
              <a:t>SAT Reading: 47% met College Readiness Benchmark</a:t>
            </a:r>
          </a:p>
          <a:p>
            <a:pPr lvl="1"/>
            <a:r>
              <a:rPr lang="en-US" dirty="0"/>
              <a:t>SAT Math: 26% met College Readiness Benchmark</a:t>
            </a:r>
          </a:p>
          <a:p>
            <a:r>
              <a:rPr lang="en-US" dirty="0"/>
              <a:t>Student performance on core content final exams</a:t>
            </a:r>
          </a:p>
          <a:p>
            <a:r>
              <a:rPr lang="en-US" dirty="0"/>
              <a:t>Social Emotional interventions and supports</a:t>
            </a:r>
          </a:p>
        </p:txBody>
      </p:sp>
    </p:spTree>
    <p:extLst>
      <p:ext uri="{BB962C8B-B14F-4D97-AF65-F5344CB8AC3E}">
        <p14:creationId xmlns:p14="http://schemas.microsoft.com/office/powerpoint/2010/main" val="150923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B0E5E-7C10-4914-9FE0-34FDF286CC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01003-3448-4487-B113-834D94FEEE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Increase overall graduation rate by 1.5%. Increase the African American graduation rate by 5%.</a:t>
            </a:r>
          </a:p>
          <a:p>
            <a:r>
              <a:rPr lang="en-US" dirty="0"/>
              <a:t>Increase student achievement on SAT</a:t>
            </a:r>
          </a:p>
          <a:p>
            <a:pPr lvl="1"/>
            <a:r>
              <a:rPr lang="en-US" dirty="0"/>
              <a:t>Composite by 5 points (941 to 946)</a:t>
            </a:r>
          </a:p>
          <a:p>
            <a:pPr lvl="1"/>
            <a:r>
              <a:rPr lang="en-US" dirty="0"/>
              <a:t>Reading by 3 points (477 to 480) College Readiness Benchmark: 460</a:t>
            </a:r>
          </a:p>
          <a:p>
            <a:pPr lvl="1"/>
            <a:r>
              <a:rPr lang="en-US" dirty="0"/>
              <a:t>Math by 6 points (464 to 450) College Readiness Benchmark: 510</a:t>
            </a:r>
          </a:p>
          <a:p>
            <a:r>
              <a:rPr lang="en-US" dirty="0"/>
              <a:t>Create multiple pathways to graduation and success for students.</a:t>
            </a:r>
          </a:p>
          <a:p>
            <a:pPr lvl="1"/>
            <a:r>
              <a:rPr lang="en-US" dirty="0"/>
              <a:t>Online</a:t>
            </a:r>
          </a:p>
          <a:p>
            <a:pPr lvl="1"/>
            <a:r>
              <a:rPr lang="en-US" dirty="0"/>
              <a:t>College</a:t>
            </a:r>
          </a:p>
          <a:p>
            <a:pPr lvl="1"/>
            <a:r>
              <a:rPr lang="en-US" dirty="0"/>
              <a:t>Night School</a:t>
            </a:r>
          </a:p>
          <a:p>
            <a:pPr lvl="1"/>
            <a:r>
              <a:rPr lang="en-US" dirty="0"/>
              <a:t>Internships</a:t>
            </a:r>
          </a:p>
          <a:p>
            <a:pPr lvl="1"/>
            <a:r>
              <a:rPr lang="en-US" dirty="0"/>
              <a:t>Hybrid classes</a:t>
            </a:r>
          </a:p>
          <a:p>
            <a:pPr lvl="1"/>
            <a:r>
              <a:rPr lang="en-US" dirty="0"/>
              <a:t>Competencies in core content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17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63620-C3FF-4879-9D7E-B9C05843D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growth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166C3E-91B9-4F0E-85FF-B2B47B4F5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6130 Student Goals/ 5133 of Students Reached Goal- 83.7%</a:t>
            </a:r>
          </a:p>
          <a:p>
            <a:r>
              <a:rPr lang="en-US" dirty="0"/>
              <a:t>90.7% of Teachers SLO met Objectives</a:t>
            </a:r>
          </a:p>
          <a:p>
            <a:r>
              <a:rPr lang="en-US" dirty="0"/>
              <a:t>Number of Student Referrals for the 17-18 School Year: 3878</a:t>
            </a:r>
          </a:p>
          <a:p>
            <a:r>
              <a:rPr lang="en-US" dirty="0"/>
              <a:t>Number of Student Referrals for the 18-19 School Year: 2989</a:t>
            </a:r>
          </a:p>
          <a:p>
            <a:r>
              <a:rPr lang="en-US" dirty="0"/>
              <a:t>Overall Attendance for the 17-18 School Year: 89.8%</a:t>
            </a:r>
          </a:p>
          <a:p>
            <a:r>
              <a:rPr lang="en-US" dirty="0"/>
              <a:t>Overall Attendance for the 18-19 School Year: 88.2%</a:t>
            </a:r>
          </a:p>
        </p:txBody>
      </p:sp>
    </p:spTree>
    <p:extLst>
      <p:ext uri="{BB962C8B-B14F-4D97-AF65-F5344CB8AC3E}">
        <p14:creationId xmlns:p14="http://schemas.microsoft.com/office/powerpoint/2010/main" val="12959985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BB14B6-BEAA-4B58-A2D6-20E8797A0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Hot rocks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0B0D6-C543-443B-933E-CE288E6DD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Student attendance</a:t>
            </a:r>
          </a:p>
          <a:p>
            <a:r>
              <a:rPr lang="en-US" dirty="0"/>
              <a:t>African-American achievement/graduation/discipline/attendance</a:t>
            </a:r>
          </a:p>
          <a:p>
            <a:r>
              <a:rPr lang="en-US" dirty="0"/>
              <a:t>Social emotional needs of students</a:t>
            </a:r>
          </a:p>
          <a:p>
            <a:r>
              <a:rPr lang="en-US" dirty="0"/>
              <a:t>Technology</a:t>
            </a:r>
          </a:p>
          <a:p>
            <a:pPr lvl="1"/>
            <a:r>
              <a:rPr lang="en-US" dirty="0"/>
              <a:t>Replacement plan</a:t>
            </a:r>
          </a:p>
          <a:p>
            <a:pPr lvl="1"/>
            <a:r>
              <a:rPr lang="en-US" dirty="0"/>
              <a:t>More devices in student hands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31681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as_Teacher_Only_SectionGroup xmlns="f06c5ff6-36e3-4eb2-ad11-9fcd78bb7e11" xsi:nil="true"/>
    <FolderType xmlns="f06c5ff6-36e3-4eb2-ad11-9fcd78bb7e11" xsi:nil="true"/>
    <Teachers xmlns="f06c5ff6-36e3-4eb2-ad11-9fcd78bb7e11">
      <UserInfo>
        <DisplayName/>
        <AccountId xsi:nil="true"/>
        <AccountType/>
      </UserInfo>
    </Teachers>
    <TeamsChannelId xmlns="f06c5ff6-36e3-4eb2-ad11-9fcd78bb7e11" xsi:nil="true"/>
    <Math_Settings xmlns="f06c5ff6-36e3-4eb2-ad11-9fcd78bb7e11" xsi:nil="true"/>
    <Invited_Teachers xmlns="f06c5ff6-36e3-4eb2-ad11-9fcd78bb7e11" xsi:nil="true"/>
    <Invited_Students xmlns="f06c5ff6-36e3-4eb2-ad11-9fcd78bb7e11" xsi:nil="true"/>
    <DefaultSectionNames xmlns="f06c5ff6-36e3-4eb2-ad11-9fcd78bb7e11" xsi:nil="true"/>
    <Is_Collaboration_Space_Locked xmlns="f06c5ff6-36e3-4eb2-ad11-9fcd78bb7e11" xsi:nil="true"/>
    <Owner xmlns="f06c5ff6-36e3-4eb2-ad11-9fcd78bb7e11">
      <UserInfo>
        <DisplayName/>
        <AccountId xsi:nil="true"/>
        <AccountType/>
      </UserInfo>
    </Owner>
    <Students xmlns="f06c5ff6-36e3-4eb2-ad11-9fcd78bb7e11">
      <UserInfo>
        <DisplayName/>
        <AccountId xsi:nil="true"/>
        <AccountType/>
      </UserInfo>
    </Students>
    <NotebookType xmlns="f06c5ff6-36e3-4eb2-ad11-9fcd78bb7e11" xsi:nil="true"/>
    <CultureName xmlns="f06c5ff6-36e3-4eb2-ad11-9fcd78bb7e11" xsi:nil="true"/>
    <Student_Groups xmlns="f06c5ff6-36e3-4eb2-ad11-9fcd78bb7e11">
      <UserInfo>
        <DisplayName/>
        <AccountId xsi:nil="true"/>
        <AccountType/>
      </UserInfo>
    </Student_Groups>
    <LMS_Mappings xmlns="f06c5ff6-36e3-4eb2-ad11-9fcd78bb7e11" xsi:nil="true"/>
    <IsNotebookLocked xmlns="f06c5ff6-36e3-4eb2-ad11-9fcd78bb7e11" xsi:nil="true"/>
    <Templates xmlns="f06c5ff6-36e3-4eb2-ad11-9fcd78bb7e11" xsi:nil="true"/>
    <Self_Registration_Enabled xmlns="f06c5ff6-36e3-4eb2-ad11-9fcd78bb7e11" xsi:nil="true"/>
    <Distribution_Groups xmlns="f06c5ff6-36e3-4eb2-ad11-9fcd78bb7e11" xsi:nil="true"/>
    <AppVersion xmlns="f06c5ff6-36e3-4eb2-ad11-9fcd78bb7e11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1F5B633C94AA4586ACA5963A6AA9CB" ma:contentTypeVersion="34" ma:contentTypeDescription="Create a new document." ma:contentTypeScope="" ma:versionID="beb3bfafcb7b46a985a192f092f015d1">
  <xsd:schema xmlns:xsd="http://www.w3.org/2001/XMLSchema" xmlns:xs="http://www.w3.org/2001/XMLSchema" xmlns:p="http://schemas.microsoft.com/office/2006/metadata/properties" xmlns:ns3="eaf5836d-9a0d-455a-845a-f1c70d68c7ec" xmlns:ns4="f06c5ff6-36e3-4eb2-ad11-9fcd78bb7e11" targetNamespace="http://schemas.microsoft.com/office/2006/metadata/properties" ma:root="true" ma:fieldsID="e354e74e8a49dbe80a6c557d1c235ced" ns3:_="" ns4:_="">
    <xsd:import namespace="eaf5836d-9a0d-455a-845a-f1c70d68c7ec"/>
    <xsd:import namespace="f06c5ff6-36e3-4eb2-ad11-9fcd78bb7e1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3:LastSharedByUser" minOccurs="0"/>
                <xsd:element ref="ns3:LastSharedByTime" minOccurs="0"/>
                <xsd:element ref="ns4:MediaServiceMetadata" minOccurs="0"/>
                <xsd:element ref="ns4:MediaServiceFastMetadata" minOccurs="0"/>
                <xsd:element ref="ns4:MediaServiceEventHashCode" minOccurs="0"/>
                <xsd:element ref="ns4:MediaServiceGenerationTime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NotebookType" minOccurs="0"/>
                <xsd:element ref="ns4:FolderType" minOccurs="0"/>
                <xsd:element ref="ns4:CultureName" minOccurs="0"/>
                <xsd:element ref="ns4:AppVersion" minOccurs="0"/>
                <xsd:element ref="ns4:TeamsChannelId" minOccurs="0"/>
                <xsd:element ref="ns4:Owner" minOccurs="0"/>
                <xsd:element ref="ns4:Math_Settings" minOccurs="0"/>
                <xsd:element ref="ns4:DefaultSectionNames" minOccurs="0"/>
                <xsd:element ref="ns4:Templates" minOccurs="0"/>
                <xsd:element ref="ns4:Teachers" minOccurs="0"/>
                <xsd:element ref="ns4:Students" minOccurs="0"/>
                <xsd:element ref="ns4:Student_Groups" minOccurs="0"/>
                <xsd:element ref="ns4:Distribution_Groups" minOccurs="0"/>
                <xsd:element ref="ns4:LMS_Mapping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IsNotebookLocke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f5836d-9a0d-455a-845a-f1c70d68c7e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internalName="SharingHintHash" ma:readOnly="true">
      <xsd:simpleType>
        <xsd:restriction base="dms:Text"/>
      </xsd:simpleType>
    </xsd:element>
    <xsd:element name="LastSharedByUser" ma:index="11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2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06c5ff6-36e3-4eb2-ad11-9fcd78bb7e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NotebookType" ma:index="22" nillable="true" ma:displayName="Notebook Type" ma:internalName="NotebookType">
      <xsd:simpleType>
        <xsd:restriction base="dms:Text"/>
      </xsd:simpleType>
    </xsd:element>
    <xsd:element name="FolderType" ma:index="23" nillable="true" ma:displayName="Folder Type" ma:internalName="FolderType">
      <xsd:simpleType>
        <xsd:restriction base="dms:Text"/>
      </xsd:simpleType>
    </xsd:element>
    <xsd:element name="CultureName" ma:index="24" nillable="true" ma:displayName="Culture Name" ma:internalName="CultureName">
      <xsd:simpleType>
        <xsd:restriction base="dms:Text"/>
      </xsd:simpleType>
    </xsd:element>
    <xsd:element name="AppVersion" ma:index="25" nillable="true" ma:displayName="App Version" ma:internalName="AppVersion">
      <xsd:simpleType>
        <xsd:restriction base="dms:Text"/>
      </xsd:simpleType>
    </xsd:element>
    <xsd:element name="TeamsChannelId" ma:index="26" nillable="true" ma:displayName="Teams Channel Id" ma:internalName="TeamsChannelId">
      <xsd:simpleType>
        <xsd:restriction base="dms:Text"/>
      </xsd:simpleType>
    </xsd:element>
    <xsd:element name="Owner" ma:index="27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ath_Settings" ma:index="28" nillable="true" ma:displayName="Math Settings" ma:internalName="Math_Settings">
      <xsd:simpleType>
        <xsd:restriction base="dms:Text"/>
      </xsd:simpleType>
    </xsd:element>
    <xsd:element name="DefaultSectionNames" ma:index="29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30" nillable="true" ma:displayName="Templates" ma:internalName="Templates">
      <xsd:simpleType>
        <xsd:restriction base="dms:Note">
          <xsd:maxLength value="255"/>
        </xsd:restriction>
      </xsd:simpleType>
    </xsd:element>
    <xsd:element name="Teachers" ma:index="31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32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33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istribution_Groups" ma:index="34" nillable="true" ma:displayName="Distribution Groups" ma:internalName="Distribution_Groups">
      <xsd:simpleType>
        <xsd:restriction base="dms:Note">
          <xsd:maxLength value="255"/>
        </xsd:restriction>
      </xsd:simpleType>
    </xsd:element>
    <xsd:element name="LMS_Mappings" ma:index="35" nillable="true" ma:displayName="LMS Mappings" ma:internalName="LMS_Mappings">
      <xsd:simpleType>
        <xsd:restriction base="dms:Note">
          <xsd:maxLength value="255"/>
        </xsd:restriction>
      </xsd:simpleType>
    </xsd:element>
    <xsd:element name="Invited_Teachers" ma:index="36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37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38" nillable="true" ma:displayName="Self Registration Enabled" ma:internalName="Self_Registration_Enabled">
      <xsd:simpleType>
        <xsd:restriction base="dms:Boolean"/>
      </xsd:simpleType>
    </xsd:element>
    <xsd:element name="Has_Teacher_Only_SectionGroup" ma:index="39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40" nillable="true" ma:displayName="Is Collaboration Space Locked" ma:internalName="Is_Collaboration_Space_Locked">
      <xsd:simpleType>
        <xsd:restriction base="dms:Boolean"/>
      </xsd:simpleType>
    </xsd:element>
    <xsd:element name="IsNotebookLocked" ma:index="41" nillable="true" ma:displayName="Is Notebook Locked" ma:internalName="IsNotebookLocked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6EF6CD-2013-405A-A65B-5B3A38C824B7}">
  <ds:schemaRefs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eaf5836d-9a0d-455a-845a-f1c70d68c7ec"/>
    <ds:schemaRef ds:uri="http://schemas.microsoft.com/office/2006/documentManagement/types"/>
    <ds:schemaRef ds:uri="f06c5ff6-36e3-4eb2-ad11-9fcd78bb7e11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85A2987-3FD7-4617-981A-2723768F435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75DD84-FBE3-4098-A52D-4B5912B46C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af5836d-9a0d-455a-845a-f1c70d68c7ec"/>
    <ds:schemaRef ds:uri="f06c5ff6-36e3-4eb2-ad11-9fcd78bb7e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523</Words>
  <Application>Microsoft Office PowerPoint</Application>
  <PresentationFormat>Widescreen</PresentationFormat>
  <Paragraphs>70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Bernard MT Condensed</vt:lpstr>
      <vt:lpstr>Calibri</vt:lpstr>
      <vt:lpstr>Gill Sans MT</vt:lpstr>
      <vt:lpstr>Wingdings 2</vt:lpstr>
      <vt:lpstr>Dividend</vt:lpstr>
      <vt:lpstr>School improvement plan</vt:lpstr>
      <vt:lpstr>situation</vt:lpstr>
      <vt:lpstr>mission</vt:lpstr>
      <vt:lpstr>strengths</vt:lpstr>
      <vt:lpstr>Areas to improve</vt:lpstr>
      <vt:lpstr>goals</vt:lpstr>
      <vt:lpstr>Student growth</vt:lpstr>
      <vt:lpstr>Hot rocks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improvement plan</dc:title>
  <dc:creator>Maynard, Erica</dc:creator>
  <cp:lastModifiedBy>Cook, Patricia</cp:lastModifiedBy>
  <cp:revision>1</cp:revision>
  <dcterms:created xsi:type="dcterms:W3CDTF">2019-09-03T19:42:19Z</dcterms:created>
  <dcterms:modified xsi:type="dcterms:W3CDTF">2019-09-03T20:21:07Z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0x010100D71F5B633C94AA4586ACA5963A6AA9CB</vt:lpwstr>
  </property>
</Properties>
</file>