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95" r:id="rId5"/>
    <p:sldId id="321" r:id="rId6"/>
    <p:sldId id="1117" r:id="rId7"/>
    <p:sldId id="1120" r:id="rId8"/>
    <p:sldId id="1118" r:id="rId9"/>
    <p:sldId id="1135" r:id="rId10"/>
    <p:sldId id="1119" r:id="rId11"/>
    <p:sldId id="113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77AC36-32C3-40E2-B994-34F52F1C6F30}" type="datetimeFigureOut">
              <a:t>7/14/2024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7D9B0-F961-4A91-8CCE-8C10A8BD9B8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59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7F5CD-ADB4-1946-E8D1-8D659B5516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9CAC83-1B43-0CA9-FF50-A731823C23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D686F-7232-C5DE-137F-A7E800713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FC4D-FFAF-4F24-9327-7E67B131B931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4B99E-BA67-3E96-A218-B0934BF9F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B8996-2571-BC44-736B-7EB537B9B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B1C7-026C-4265-AA20-16A172FD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680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9EBCB-CA7B-853D-25CE-FD1EDFACD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6CBFC7-E809-8C78-1923-1AA06C122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2F43A-24D9-BDB1-9511-6B3B31050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FC4D-FFAF-4F24-9327-7E67B131B931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2D18F-D09C-DE3E-F62F-43B01D1D4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C347E-2574-791E-0A33-B3F7CCF36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B1C7-026C-4265-AA20-16A172FD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90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91EFD0-81E6-4695-285F-E87EDB1E7A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90E8AF-A37F-BE52-658C-B25BA97B2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6B3B9-6F2A-3903-AA43-D9DF9DBA2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FC4D-FFAF-4F24-9327-7E67B131B931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00744-79EC-45CB-B689-BFCCA5D5F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C930D-A058-BB84-FDCB-60A3F24E2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B1C7-026C-4265-AA20-16A172FD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96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DC4D3-C213-388F-8299-F62A93617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882DC-3930-6971-5DFF-1BC8B89C9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452F2-6A46-2EE0-4543-4D36427B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FC4D-FFAF-4F24-9327-7E67B131B931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E9F1B-B3E6-3488-3FFD-27E34515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76FB6-CA22-BAE2-A28C-F27BA6FB0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B1C7-026C-4265-AA20-16A172FD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69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BAEE9-0A60-2C32-29B5-36A7B5814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2FFE34-60FC-66C2-B982-81A33A6E2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BF8DCE-7AFA-D066-8283-58A6F0985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FC4D-FFAF-4F24-9327-7E67B131B931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D88A8-1ECA-494E-D29E-B6EC87C11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62BE7-B0BB-9302-18A8-9029DB02D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B1C7-026C-4265-AA20-16A172FD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75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433C9-4CD9-6076-1FAC-6CF2EDE2E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28343-4FC7-3967-2A3F-D97154BB0E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AE1F8A-072D-2E6F-7705-891EF6FC3E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BF9387-6667-58E4-246E-9C07F23B9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FC4D-FFAF-4F24-9327-7E67B131B931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44B18E-96F0-4E66-9521-D4252CE74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702541-4F67-CFA4-F1AA-D15B8F540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B1C7-026C-4265-AA20-16A172FD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5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EF5CF-3FCA-537D-0E29-AE6D5AB52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91194C-BC1B-8E72-A660-A69BB7584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E4FA7A-035F-275C-A527-CB15EF066D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E6C8FA-2775-A62E-99F9-7EA05DA166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813445-44F7-09A6-63C0-F705E3C6BB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4DADE5-3605-E35E-B055-500781EDE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FC4D-FFAF-4F24-9327-7E67B131B931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5E227B-1BBF-F43D-3711-BA67338DE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FB0C14-CD2B-4EA0-3C3F-80200E447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B1C7-026C-4265-AA20-16A172FD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026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31F3A-0897-6DA4-C9CD-4741A5DDE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534BB7-0780-3206-52CF-AB06FBE03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FC4D-FFAF-4F24-9327-7E67B131B931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EDC71C-6034-BFBE-5FC1-B8D30043C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227B77-CB03-12F1-3547-C1B1D2E31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B1C7-026C-4265-AA20-16A172FD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3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3E8E5E-A8AE-40CC-7077-4A1138E1E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FC4D-FFAF-4F24-9327-7E67B131B931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FE7115-D66F-E911-6BB7-E321A550B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661D9C-03B4-B9A1-366F-729A1074C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B1C7-026C-4265-AA20-16A172FD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92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16670-D986-9B0A-856F-62E48CA00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DD0B1-7094-7A80-F8C0-467F3BD50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AD4480-E3F6-E8B5-3B21-3982E6BE71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246F80-F925-C402-AD74-6BAB79513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FC4D-FFAF-4F24-9327-7E67B131B931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8589DE-4723-7E14-752D-4990581F9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96459-70D9-7BE4-96CF-105B5BF38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B1C7-026C-4265-AA20-16A172FD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6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0232D-9CBA-EA52-E821-BDBFF7E54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6E2B8A-C60E-6CBA-C212-0416A97807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8D2ABE-4651-2F61-2124-3E7173AF48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C8F45F-5DF6-12E6-5E61-5929A6FC3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FC4D-FFAF-4F24-9327-7E67B131B931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DCEA88-3348-9EBC-41A4-EC2FCBBB0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797E6A-9ED5-2976-EA62-7D39A0ACB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B1C7-026C-4265-AA20-16A172FD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825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432A9E-DD84-647F-2EC4-714703FBB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E40A41-8CF6-B4EF-FC37-8D1164CA3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96247-D9D5-47BD-3E8D-5C31DB3B81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B5FC4D-FFAF-4F24-9327-7E67B131B931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CDE41-E866-9C80-396C-3522EC9F40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2DA78-9CA1-2B85-E3B3-26A0CA96A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05B1C7-026C-4265-AA20-16A172FD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7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diagram of a company&#10;&#10;Description automatically generated">
            <a:extLst>
              <a:ext uri="{FF2B5EF4-FFF2-40B4-BE49-F238E27FC236}">
                <a16:creationId xmlns:a16="http://schemas.microsoft.com/office/drawing/2014/main" id="{8F14B55C-F2EE-CC9B-E39A-DBC2D98A70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8470" y="0"/>
            <a:ext cx="88750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259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0807-B8B4-A5EF-C254-99393DDD8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913605"/>
          </a:xfrm>
        </p:spPr>
        <p:txBody>
          <a:bodyPr anchor="b">
            <a:normAutofit/>
          </a:bodyPr>
          <a:lstStyle/>
          <a:p>
            <a:r>
              <a:rPr lang="en-US" sz="4600">
                <a:solidFill>
                  <a:srgbClr val="002060"/>
                </a:solidFill>
                <a:latin typeface="Congenial" panose="02000503040000020004" pitchFamily="2" charset="0"/>
              </a:rPr>
              <a:t>School Improvement Planning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9B9E8-7488-C9F1-3B5D-A0FBDED1C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083" y="1976018"/>
            <a:ext cx="6840361" cy="4548145"/>
          </a:xfrm>
        </p:spPr>
        <p:txBody>
          <a:bodyPr anchor="t">
            <a:normAutofit lnSpcReduction="10000"/>
          </a:bodyPr>
          <a:lstStyle/>
          <a:p>
            <a:r>
              <a:rPr lang="en-US" sz="2200" dirty="0"/>
              <a:t>Aligned to District Improvement Plan. (</a:t>
            </a:r>
            <a:r>
              <a:rPr lang="en-US" sz="2200" i="1" dirty="0"/>
              <a:t>on-going)</a:t>
            </a:r>
            <a:br>
              <a:rPr lang="en-US" sz="2200" i="1" dirty="0"/>
            </a:br>
            <a:r>
              <a:rPr lang="en-US" sz="2200" dirty="0"/>
              <a:t> </a:t>
            </a:r>
            <a:endParaRPr lang="en-US" sz="2200"/>
          </a:p>
          <a:p>
            <a:r>
              <a:rPr lang="en-US" sz="2200" dirty="0"/>
              <a:t>Continuous and collaborative process. </a:t>
            </a:r>
            <a:br>
              <a:rPr lang="en-US" sz="2200" dirty="0"/>
            </a:br>
            <a:endParaRPr lang="en-US" sz="2200"/>
          </a:p>
          <a:p>
            <a:r>
              <a:rPr lang="en-US" sz="2200" dirty="0"/>
              <a:t>Reviewed annually, monitored throughout the year- </a:t>
            </a:r>
            <a:r>
              <a:rPr lang="en-US" sz="2200" i="1" dirty="0"/>
              <a:t>QPS uses three check-in cycles- Fall, Winter, Spring.  </a:t>
            </a:r>
            <a:br>
              <a:rPr lang="en-US" sz="2200" i="1" dirty="0"/>
            </a:br>
            <a:endParaRPr lang="en-US" sz="2200" i="1"/>
          </a:p>
          <a:p>
            <a:r>
              <a:rPr lang="en-US" sz="2200" dirty="0"/>
              <a:t>Plan identifies strengths and weaknesses in school level systems. Staff uses the information to making deliberate, positive, cohesive, and observable changes.</a:t>
            </a:r>
            <a:br>
              <a:rPr lang="en-US" sz="2200" dirty="0"/>
            </a:br>
            <a:endParaRPr lang="en-US" sz="2200"/>
          </a:p>
          <a:p>
            <a:r>
              <a:rPr lang="en-US" sz="2200" dirty="0"/>
              <a:t>Unique to each schools needs while staying in line with District Commitment Goals/Improvement Plan.</a:t>
            </a:r>
          </a:p>
          <a:p>
            <a:endParaRPr lang="en-US" sz="22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35FF31-9557-1F6E-1008-5AD5F0E8A8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350" r="9075" b="-3"/>
          <a:stretch/>
        </p:blipFill>
        <p:spPr>
          <a:xfrm>
            <a:off x="7616275" y="1642343"/>
            <a:ext cx="4118642" cy="428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283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E99FAC-9A40-575E-8533-CDEACC390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035608"/>
              </p:ext>
            </p:extLst>
          </p:nvPr>
        </p:nvGraphicFramePr>
        <p:xfrm>
          <a:off x="350982" y="369823"/>
          <a:ext cx="11490036" cy="47883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87675">
                  <a:extLst>
                    <a:ext uri="{9D8B030D-6E8A-4147-A177-3AD203B41FA5}">
                      <a16:colId xmlns:a16="http://schemas.microsoft.com/office/drawing/2014/main" val="1574478064"/>
                    </a:ext>
                  </a:extLst>
                </a:gridCol>
                <a:gridCol w="8602361">
                  <a:extLst>
                    <a:ext uri="{9D8B030D-6E8A-4147-A177-3AD203B41FA5}">
                      <a16:colId xmlns:a16="http://schemas.microsoft.com/office/drawing/2014/main" val="1607175495"/>
                    </a:ext>
                  </a:extLst>
                </a:gridCol>
              </a:tblGrid>
              <a:tr h="1270370">
                <a:tc rowSpan="4">
                  <a:txBody>
                    <a:bodyPr/>
                    <a:lstStyle/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Q Commitment Goal 1</a:t>
                      </a:r>
                    </a:p>
                    <a:p>
                      <a:pPr lvl="0" algn="ctr"/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STUDENT SUCCESS</a:t>
                      </a:r>
                    </a:p>
                    <a:p>
                      <a:pPr lvl="0" algn="ctr"/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b="1">
                          <a:solidFill>
                            <a:schemeClr val="tx1"/>
                          </a:solidFill>
                        </a:rPr>
                        <a:t>Priority 1: </a:t>
                      </a:r>
                      <a:r>
                        <a:rPr lang="en-US" sz="1800" b="1">
                          <a:solidFill>
                            <a:schemeClr val="tx1"/>
                          </a:solidFill>
                        </a:rPr>
                        <a:t>Guaranteed and viable curriculum </a:t>
                      </a:r>
                      <a:br>
                        <a:rPr lang="en-US" sz="1800" b="1">
                          <a:solidFill>
                            <a:srgbClr val="000000"/>
                          </a:solidFill>
                        </a:rPr>
                      </a:br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Clear expectations in all content areas so all students have an equal opportunity to learn essential content and skills identified for each grade level and course.</a:t>
                      </a:r>
                      <a:br>
                        <a:rPr lang="en-US" sz="1800">
                          <a:solidFill>
                            <a:srgbClr val="000000"/>
                          </a:solidFill>
                        </a:rPr>
                      </a:br>
                      <a:endParaRPr lang="en-US" sz="1800" i="1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58259"/>
                  </a:ext>
                </a:extLst>
              </a:tr>
              <a:tr h="12703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Priority 2: Multi-tiered System of Support Framework</a:t>
                      </a:r>
                      <a:br>
                        <a:rPr lang="en-US"/>
                      </a:br>
                      <a:r>
                        <a:rPr lang="en-US"/>
                        <a:t>Responsive to student learning needs through intervention, strategies, and supports. </a:t>
                      </a:r>
                      <a:br>
                        <a:rPr lang="en-US"/>
                      </a:b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297981"/>
                  </a:ext>
                </a:extLst>
              </a:tr>
              <a:tr h="12703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Priority 3: Multiple Pathways to Graduation</a:t>
                      </a:r>
                      <a:br>
                        <a:rPr lang="en-US"/>
                      </a:br>
                      <a:r>
                        <a:rPr lang="en-US"/>
                        <a:t>Reflecting opportunities for success in college and/or the workforce upon graduation.</a:t>
                      </a:r>
                      <a:br>
                        <a:rPr lang="en-US"/>
                      </a:b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059701"/>
                  </a:ext>
                </a:extLst>
              </a:tr>
              <a:tr h="9772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Priority 4: Professional Development</a:t>
                      </a:r>
                      <a:br>
                        <a:rPr lang="en-US"/>
                      </a:br>
                      <a:r>
                        <a:rPr lang="en-US"/>
                        <a:t>Targeted professional learning for staff aligned to best practice to ensure equitable access to high quality instruction for students.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1241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D3ACC95A-4E9E-948B-D484-224A9A33FBB4}"/>
              </a:ext>
            </a:extLst>
          </p:cNvPr>
          <p:cNvSpPr/>
          <p:nvPr/>
        </p:nvSpPr>
        <p:spPr>
          <a:xfrm>
            <a:off x="2032000" y="5420717"/>
            <a:ext cx="9171709" cy="1661841"/>
          </a:xfrm>
          <a:prstGeom prst="rect">
            <a:avLst/>
          </a:prstGeom>
          <a:noFill/>
        </p:spPr>
        <p:txBody>
          <a:bodyPr wrap="square" lIns="91416" tIns="45708" rIns="91416" bIns="45708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>
                <a:ln/>
                <a:solidFill>
                  <a:srgbClr val="008000"/>
                </a:solidFill>
                <a:latin typeface="Aptos"/>
              </a:rPr>
              <a:t>Q Commitment Goal 1: Guiding Question(s) for SIP</a:t>
            </a:r>
            <a:br>
              <a:rPr lang="en-US" sz="2950" b="1">
                <a:ln/>
                <a:latin typeface="Aptos" panose="020B0004020202020204" pitchFamily="34" charset="0"/>
              </a:rPr>
            </a:br>
            <a:r>
              <a:rPr lang="en-US" sz="1600" b="1" i="1">
                <a:ln/>
                <a:solidFill>
                  <a:srgbClr val="008000"/>
                </a:solidFill>
                <a:latin typeface="Aptos"/>
              </a:rPr>
              <a:t>Who is demonstrating success in our school? Who is not?</a:t>
            </a:r>
          </a:p>
          <a:p>
            <a:pPr algn="ctr"/>
            <a:r>
              <a:rPr lang="en-US" sz="1200" i="1">
                <a:ln/>
                <a:latin typeface="Aptos"/>
              </a:rPr>
              <a:t>What does the data tell us about our progress toward student success and areas of concern?</a:t>
            </a:r>
          </a:p>
          <a:p>
            <a:pPr algn="ctr"/>
            <a:r>
              <a:rPr lang="en-US" sz="1200" i="1">
                <a:ln/>
                <a:latin typeface="Aptos"/>
              </a:rPr>
              <a:t>What does the data tell us about our progress toward Q Goal 1success?</a:t>
            </a:r>
          </a:p>
          <a:p>
            <a:pPr algn="ctr"/>
            <a:r>
              <a:rPr lang="en-US" sz="1200" i="1">
                <a:ln/>
                <a:latin typeface="Aptos"/>
              </a:rPr>
              <a:t>What are staff needs of staff and what supports are needed for Q Goal 1 success?</a:t>
            </a:r>
            <a:br>
              <a:rPr lang="en-US" sz="2950" b="1">
                <a:ln/>
              </a:rPr>
            </a:br>
            <a:endParaRPr lang="en-US" sz="2999" b="1">
              <a:ln/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974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5BC186-F1B9-D4ED-D632-F04BCEA83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600880"/>
              </p:ext>
            </p:extLst>
          </p:nvPr>
        </p:nvGraphicFramePr>
        <p:xfrm>
          <a:off x="210312" y="201168"/>
          <a:ext cx="11841481" cy="636422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01615">
                  <a:extLst>
                    <a:ext uri="{9D8B030D-6E8A-4147-A177-3AD203B41FA5}">
                      <a16:colId xmlns:a16="http://schemas.microsoft.com/office/drawing/2014/main" val="1776901933"/>
                    </a:ext>
                  </a:extLst>
                </a:gridCol>
                <a:gridCol w="215669">
                  <a:extLst>
                    <a:ext uri="{9D8B030D-6E8A-4147-A177-3AD203B41FA5}">
                      <a16:colId xmlns:a16="http://schemas.microsoft.com/office/drawing/2014/main" val="1101052595"/>
                    </a:ext>
                  </a:extLst>
                </a:gridCol>
                <a:gridCol w="1086659">
                  <a:extLst>
                    <a:ext uri="{9D8B030D-6E8A-4147-A177-3AD203B41FA5}">
                      <a16:colId xmlns:a16="http://schemas.microsoft.com/office/drawing/2014/main" val="1225186901"/>
                    </a:ext>
                  </a:extLst>
                </a:gridCol>
                <a:gridCol w="3112654">
                  <a:extLst>
                    <a:ext uri="{9D8B030D-6E8A-4147-A177-3AD203B41FA5}">
                      <a16:colId xmlns:a16="http://schemas.microsoft.com/office/drawing/2014/main" val="3457186375"/>
                    </a:ext>
                  </a:extLst>
                </a:gridCol>
                <a:gridCol w="2632364">
                  <a:extLst>
                    <a:ext uri="{9D8B030D-6E8A-4147-A177-3AD203B41FA5}">
                      <a16:colId xmlns:a16="http://schemas.microsoft.com/office/drawing/2014/main" val="3216718126"/>
                    </a:ext>
                  </a:extLst>
                </a:gridCol>
                <a:gridCol w="468192">
                  <a:extLst>
                    <a:ext uri="{9D8B030D-6E8A-4147-A177-3AD203B41FA5}">
                      <a16:colId xmlns:a16="http://schemas.microsoft.com/office/drawing/2014/main" val="2016558118"/>
                    </a:ext>
                  </a:extLst>
                </a:gridCol>
                <a:gridCol w="2624328">
                  <a:extLst>
                    <a:ext uri="{9D8B030D-6E8A-4147-A177-3AD203B41FA5}">
                      <a16:colId xmlns:a16="http://schemas.microsoft.com/office/drawing/2014/main" val="1874351673"/>
                    </a:ext>
                  </a:extLst>
                </a:gridCol>
              </a:tblGrid>
              <a:tr h="441733">
                <a:tc gridSpan="7">
                  <a:txBody>
                    <a:bodyPr/>
                    <a:lstStyle/>
                    <a:p>
                      <a:pPr algn="ctr"/>
                      <a:r>
                        <a:rPr lang="en-US"/>
                        <a:t>QUINCY SENIOR HIGH SCHOOL – SCHOOL IMPROVEMENT PLAN 2024-2025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901693"/>
                  </a:ext>
                </a:extLst>
              </a:tr>
              <a:tr h="392651">
                <a:tc gridSpan="7"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 COMMITMENT GOAL 1: STUDENT SUCCESS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23596"/>
                  </a:ext>
                </a:extLst>
              </a:tr>
              <a:tr h="1570605">
                <a:tc>
                  <a:txBody>
                    <a:bodyPr/>
                    <a:lstStyle/>
                    <a:p>
                      <a:endParaRPr lang="en-US" sz="1200"/>
                    </a:p>
                    <a:p>
                      <a:r>
                        <a:rPr lang="en-US" sz="1200"/>
                        <a:t>GRADUATION RATE</a:t>
                      </a:r>
                    </a:p>
                    <a:p>
                      <a:endParaRPr lang="en-US" sz="120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r>
                        <a:rPr lang="en-US" sz="1200"/>
                        <a:t>By June 1, 2025, QHS will increase the graduation rate by 3% or more. </a:t>
                      </a:r>
                    </a:p>
                    <a:p>
                      <a:endParaRPr lang="en-US" sz="1200"/>
                    </a:p>
                    <a:p>
                      <a:r>
                        <a:rPr lang="en-US" sz="1200" i="1"/>
                        <a:t>*23-24 Graduation rate= preliminary - 79%</a:t>
                      </a:r>
                      <a:endParaRPr 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 b="1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63658"/>
                  </a:ext>
                </a:extLst>
              </a:tr>
              <a:tr h="327209">
                <a:tc gridSpan="7"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MEASURES OF SUCCESS </a:t>
                      </a:r>
                      <a:r>
                        <a:rPr lang="en-US" sz="1400" i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(Data/Progress Monitoring)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978365"/>
                  </a:ext>
                </a:extLst>
              </a:tr>
              <a:tr h="1079791">
                <a:tc gridSpan="3">
                  <a:txBody>
                    <a:bodyPr/>
                    <a:lstStyle/>
                    <a:p>
                      <a:pPr algn="l" rtl="0" fontAlgn="base"/>
                      <a:r>
                        <a:rPr lang="en-US" sz="1000" b="1" i="0">
                          <a:effectLst/>
                          <a:latin typeface="+mn-lt"/>
                        </a:rPr>
                        <a:t>QHS COURSE PASS RATE</a:t>
                      </a:r>
                      <a:br>
                        <a:rPr lang="en-US" sz="1000" b="1" i="0">
                          <a:effectLst/>
                          <a:latin typeface="+mn-lt"/>
                        </a:rPr>
                      </a:br>
                      <a:r>
                        <a:rPr lang="en-US" sz="1000" b="0" i="1">
                          <a:effectLst/>
                          <a:latin typeface="+mn-lt"/>
                        </a:rPr>
                        <a:t>By Semester </a:t>
                      </a:r>
                    </a:p>
                    <a:p>
                      <a:pPr algn="l" rtl="0" fontAlgn="base"/>
                      <a:endParaRPr lang="en-US" sz="1000" b="1" i="0">
                        <a:effectLst/>
                        <a:latin typeface="+mn-lt"/>
                      </a:endParaRPr>
                    </a:p>
                    <a:p>
                      <a:pPr algn="l" rtl="0" fontAlgn="base"/>
                      <a:r>
                        <a:rPr lang="en-US" sz="1000" b="1" i="0">
                          <a:effectLst/>
                          <a:latin typeface="+mn-lt"/>
                        </a:rPr>
                        <a:t>QHS OLC Data</a:t>
                      </a:r>
                      <a:br>
                        <a:rPr lang="en-US" sz="1000" b="1" i="0">
                          <a:effectLst/>
                          <a:latin typeface="+mn-lt"/>
                        </a:rPr>
                      </a:br>
                      <a:r>
                        <a:rPr lang="en-US" sz="1000" b="0" i="1">
                          <a:effectLst/>
                          <a:latin typeface="+mn-lt"/>
                        </a:rPr>
                        <a:t>Credits earned</a:t>
                      </a:r>
                      <a:endParaRPr lang="en-US" sz="1000" b="0" i="0">
                        <a:effectLst/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 b="1" i="0">
                          <a:effectLst/>
                          <a:latin typeface="+mn-lt"/>
                        </a:rPr>
                        <a:t>INTERVENTION DATA</a:t>
                      </a:r>
                    </a:p>
                    <a:p>
                      <a:pPr algn="l" rtl="0" fontAlgn="base"/>
                      <a:r>
                        <a:rPr lang="en-US" sz="1000" b="0" i="1">
                          <a:effectLst/>
                          <a:latin typeface="+mn-lt"/>
                        </a:rPr>
                        <a:t>Student Success Rate with intervention</a:t>
                      </a:r>
                    </a:p>
                    <a:p>
                      <a:pPr algn="l" rtl="0" fontAlgn="base"/>
                      <a:endParaRPr lang="en-US" sz="1000" b="0" i="1">
                        <a:effectLst/>
                        <a:latin typeface="+mn-lt"/>
                      </a:endParaRPr>
                    </a:p>
                    <a:p>
                      <a:pPr algn="l" rtl="0" fontAlgn="base"/>
                      <a:r>
                        <a:rPr lang="en-US" sz="1000" b="1" i="0">
                          <a:effectLst/>
                          <a:latin typeface="+mn-lt"/>
                        </a:rPr>
                        <a:t>FLEX PROGRAM DATA</a:t>
                      </a:r>
                      <a:br>
                        <a:rPr lang="en-US" sz="1000" b="0" i="0">
                          <a:effectLst/>
                          <a:latin typeface="+mn-lt"/>
                        </a:rPr>
                      </a:br>
                      <a:r>
                        <a:rPr lang="en-US" sz="1000" b="0" i="1">
                          <a:effectLst/>
                          <a:latin typeface="+mn-lt"/>
                        </a:rPr>
                        <a:t>Attendance, Pass Rate, Credits earned</a:t>
                      </a:r>
                      <a:endParaRPr lang="en-US" sz="1000" b="0" i="0">
                        <a:effectLst/>
                        <a:latin typeface="+mn-lt"/>
                      </a:endParaRPr>
                    </a:p>
                    <a:p>
                      <a:pPr algn="l" rtl="0" fontAlgn="base"/>
                      <a:endParaRPr lang="en-US" sz="1000" b="0" i="0"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 b="1" i="0">
                          <a:effectLst/>
                          <a:latin typeface="+mn-lt"/>
                        </a:rPr>
                        <a:t>CREDIT RECOVERY DATA</a:t>
                      </a:r>
                    </a:p>
                    <a:p>
                      <a:pPr algn="l" rtl="0" fontAlgn="base"/>
                      <a:r>
                        <a:rPr lang="en-US" sz="1000" b="0" i="0">
                          <a:effectLst/>
                          <a:latin typeface="+mn-lt"/>
                        </a:rPr>
                        <a:t>By Semester</a:t>
                      </a:r>
                      <a:br>
                        <a:rPr lang="en-US" sz="1000" b="0" i="0">
                          <a:effectLst/>
                          <a:latin typeface="+mn-lt"/>
                        </a:rPr>
                      </a:br>
                      <a:r>
                        <a:rPr lang="en-US" sz="1000" b="0" i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000" b="1"/>
                        <a:t>ACL CLASSROOM WALKTHROUGH DATA</a:t>
                      </a:r>
                    </a:p>
                    <a:p>
                      <a:r>
                        <a:rPr lang="en-US" sz="1000" i="1"/>
                        <a:t>Academic Task-Orientated Data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base"/>
                      <a:r>
                        <a:rPr lang="en-US" sz="1100" b="1" i="0">
                          <a:effectLst/>
                          <a:latin typeface="Calibri" panose="020F0502020204030204" pitchFamily="34" charset="0"/>
                        </a:rPr>
                        <a:t>Progress Monitoring:</a:t>
                      </a:r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 Review MAP Grade Report- Fall, Winter, Spring </a:t>
                      </a:r>
                      <a:endParaRPr lang="en-US" b="0" i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1">
                          <a:effectLst/>
                          <a:latin typeface="Calibri" panose="020F0502020204030204" pitchFamily="34" charset="0"/>
                        </a:rPr>
                        <a:t>Hi Avg and Hi &gt;60</a:t>
                      </a:r>
                      <a:r>
                        <a:rPr lang="en-US" sz="800" b="0" i="1" baseline="30000"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000" b="0" i="1">
                          <a:effectLst/>
                          <a:latin typeface="Calibri" panose="020F0502020204030204" pitchFamily="34" charset="0"/>
                        </a:rPr>
                        <a:t> percentile</a:t>
                      </a:r>
                      <a:r>
                        <a:rPr lang="en-US" sz="10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en-US" sz="1100" b="0" i="0"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US" sz="1100" b="0" i="0">
                          <a:effectLst/>
                          <a:latin typeface="WordVisiCarriageReturn_MSFontService"/>
                        </a:rPr>
                      </a:br>
                      <a:r>
                        <a:rPr lang="en-US" sz="10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834922"/>
                  </a:ext>
                </a:extLst>
              </a:tr>
              <a:tr h="327209">
                <a:tc gridSpan="7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 b="0" i="0" u="none" strike="noStrike" noProof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ptos"/>
                        </a:rPr>
                        <a:t>SCHOOL LEVEL STRATEGIES (Actions/Tasks)</a:t>
                      </a:r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331794"/>
                  </a:ext>
                </a:extLst>
              </a:tr>
              <a:tr h="556256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/>
                        <a:t>INSTRUCTIONAL PRACTICE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40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/>
                        <a:t>Academic Curriculum Liaisons (ACL) will lead departments in course planning and structure (deconstructing standards, refinement of curriculum maps, instructional best practice and assessment)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100792"/>
                  </a:ext>
                </a:extLst>
              </a:tr>
              <a:tr h="556256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/>
                        <a:t>MTSS/INTERVENTION &amp; SUPPORTS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40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/>
                        <a:t>QHS staff and administration will define Tier 1 (universal) academic interventions and monitor consistency of implementation.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715213"/>
                  </a:ext>
                </a:extLst>
              </a:tr>
              <a:tr h="556256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/>
                        <a:t>STUDENT PROGRAMMING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40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/>
                        <a:t>QHS administration and FLEX Academy staff will refine structure, practices, and procedures in the FLEX Academy.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175502"/>
                  </a:ext>
                </a:extLst>
              </a:tr>
              <a:tr h="556256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/>
                        <a:t>MTSS/INTERVENTION &amp; SUPPORTS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40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/>
                        <a:t>Refine current MTSS practices and procedures (restructure intervention team and choose area of focus for implementation with fidelity).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984071"/>
                  </a:ext>
                </a:extLst>
              </a:tr>
            </a:tbl>
          </a:graphicData>
        </a:graphic>
      </p:graphicFrame>
      <p:pic>
        <p:nvPicPr>
          <p:cNvPr id="4" name="Picture 3" descr="Logo, icon, company name&#10;&#10;Description automatically generated">
            <a:extLst>
              <a:ext uri="{FF2B5EF4-FFF2-40B4-BE49-F238E27FC236}">
                <a16:creationId xmlns:a16="http://schemas.microsoft.com/office/drawing/2014/main" id="{40A18C27-3495-F08A-1732-F0AB036AD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7907" y="1267781"/>
            <a:ext cx="1474299" cy="1198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916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E99FAC-9A40-575E-8533-CDEACC390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022800"/>
              </p:ext>
            </p:extLst>
          </p:nvPr>
        </p:nvGraphicFramePr>
        <p:xfrm>
          <a:off x="397163" y="525702"/>
          <a:ext cx="11203709" cy="39755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15715">
                  <a:extLst>
                    <a:ext uri="{9D8B030D-6E8A-4147-A177-3AD203B41FA5}">
                      <a16:colId xmlns:a16="http://schemas.microsoft.com/office/drawing/2014/main" val="1574478064"/>
                    </a:ext>
                  </a:extLst>
                </a:gridCol>
                <a:gridCol w="8387994">
                  <a:extLst>
                    <a:ext uri="{9D8B030D-6E8A-4147-A177-3AD203B41FA5}">
                      <a16:colId xmlns:a16="http://schemas.microsoft.com/office/drawing/2014/main" val="1607175495"/>
                    </a:ext>
                  </a:extLst>
                </a:gridCol>
              </a:tblGrid>
              <a:tr h="1361995">
                <a:tc rowSpan="3">
                  <a:txBody>
                    <a:bodyPr/>
                    <a:lstStyle/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Q Commitment</a:t>
                      </a:r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Goal 2</a:t>
                      </a:r>
                    </a:p>
                    <a:p>
                      <a:pPr lvl="0" algn="ctr"/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1800" i="0">
                          <a:solidFill>
                            <a:schemeClr val="bg1"/>
                          </a:solidFill>
                          <a:latin typeface="Aptos"/>
                        </a:rPr>
                        <a:t>SUPPORTIVE ENVIRONMENT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1: Safety &amp; Security </a:t>
                      </a:r>
                      <a:b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Clear expectations for school behavior and a systematic approach to student discipline so that all have an equal opportunity to learn, belong, and succeed.</a:t>
                      </a:r>
                      <a:r>
                        <a:rPr lang="en-US" sz="18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br>
                        <a:rPr lang="en-US" sz="1800" b="0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58259"/>
                  </a:ext>
                </a:extLst>
              </a:tr>
              <a:tr h="12609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2: Multi-tiered System of Support</a:t>
                      </a:r>
                      <a:br>
                        <a:rPr lang="en-US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Responsive to student social and emotional needs through intervention, strategies and supports.</a:t>
                      </a:r>
                      <a:r>
                        <a:rPr lang="en-US" sz="18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br>
                        <a:rPr lang="en-US"/>
                      </a:b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297981"/>
                  </a:ext>
                </a:extLst>
              </a:tr>
              <a:tr h="13525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3: Staff Recruitment &amp; Retention</a:t>
                      </a:r>
                      <a:br>
                        <a:rPr lang="en-US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systematic approach that encourages staff support and professional growth while focusing on recruitment and retention of a highly qualified and diverse staff.</a:t>
                      </a:r>
                      <a:endParaRPr lang="en-US" sz="18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059701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F82CEE9C-F688-4D10-414B-0D6E08E40625}"/>
              </a:ext>
            </a:extLst>
          </p:cNvPr>
          <p:cNvSpPr/>
          <p:nvPr/>
        </p:nvSpPr>
        <p:spPr>
          <a:xfrm>
            <a:off x="1505528" y="4989706"/>
            <a:ext cx="9966036" cy="1754174"/>
          </a:xfrm>
          <a:prstGeom prst="rect">
            <a:avLst/>
          </a:prstGeom>
          <a:noFill/>
        </p:spPr>
        <p:txBody>
          <a:bodyPr wrap="square" lIns="91416" tIns="45708" rIns="91416" bIns="45708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>
                <a:ln/>
                <a:solidFill>
                  <a:schemeClr val="accent5">
                    <a:lumMod val="75000"/>
                  </a:schemeClr>
                </a:solidFill>
                <a:latin typeface="Aptos"/>
              </a:rPr>
              <a:t>Q Commitment Goal 2: Guiding Question(s) for SIP</a:t>
            </a:r>
            <a:br>
              <a:rPr lang="en-US" sz="2950" b="1">
                <a:ln/>
              </a:rPr>
            </a:br>
            <a:r>
              <a:rPr lang="en-US" sz="1600" b="1" i="1">
                <a:ln/>
                <a:solidFill>
                  <a:schemeClr val="accent5">
                    <a:lumMod val="75000"/>
                  </a:schemeClr>
                </a:solidFill>
              </a:rPr>
              <a:t>Who is thriving in our school? Who is not?</a:t>
            </a:r>
          </a:p>
          <a:p>
            <a:pPr algn="ctr"/>
            <a:r>
              <a:rPr lang="en-US" sz="1400" i="1">
                <a:ln/>
                <a:latin typeface="Aptos"/>
              </a:rPr>
              <a:t>What does the data tell us about our progress toward supportive environment and areas of concern?</a:t>
            </a:r>
          </a:p>
          <a:p>
            <a:pPr algn="ctr"/>
            <a:r>
              <a:rPr lang="en-US" sz="1400" i="1">
                <a:ln/>
                <a:latin typeface="Aptos"/>
              </a:rPr>
              <a:t>What does the data tell us about our progress toward Q Goal 2 success?</a:t>
            </a:r>
          </a:p>
          <a:p>
            <a:pPr algn="ctr"/>
            <a:r>
              <a:rPr lang="en-US" sz="1400" i="1">
                <a:ln/>
                <a:latin typeface="Aptos"/>
              </a:rPr>
              <a:t>What are staff needs of staff and what supports are needed for Q Goal 2 success?</a:t>
            </a:r>
            <a:br>
              <a:rPr lang="en-US" sz="2950" b="1">
                <a:ln/>
              </a:rPr>
            </a:br>
            <a:endParaRPr lang="en-US" sz="2999" b="1">
              <a:ln/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0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5BC186-F1B9-D4ED-D632-F04BCEA83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335007"/>
              </p:ext>
            </p:extLst>
          </p:nvPr>
        </p:nvGraphicFramePr>
        <p:xfrm>
          <a:off x="210312" y="201168"/>
          <a:ext cx="11837653" cy="666201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22119">
                  <a:extLst>
                    <a:ext uri="{9D8B030D-6E8A-4147-A177-3AD203B41FA5}">
                      <a16:colId xmlns:a16="http://schemas.microsoft.com/office/drawing/2014/main" val="1776901933"/>
                    </a:ext>
                  </a:extLst>
                </a:gridCol>
                <a:gridCol w="216407">
                  <a:extLst>
                    <a:ext uri="{9D8B030D-6E8A-4147-A177-3AD203B41FA5}">
                      <a16:colId xmlns:a16="http://schemas.microsoft.com/office/drawing/2014/main" val="2682902582"/>
                    </a:ext>
                  </a:extLst>
                </a:gridCol>
                <a:gridCol w="1021833">
                  <a:extLst>
                    <a:ext uri="{9D8B030D-6E8A-4147-A177-3AD203B41FA5}">
                      <a16:colId xmlns:a16="http://schemas.microsoft.com/office/drawing/2014/main" val="1881140685"/>
                    </a:ext>
                  </a:extLst>
                </a:gridCol>
                <a:gridCol w="2956556">
                  <a:extLst>
                    <a:ext uri="{9D8B030D-6E8A-4147-A177-3AD203B41FA5}">
                      <a16:colId xmlns:a16="http://schemas.microsoft.com/office/drawing/2014/main" val="4261823089"/>
                    </a:ext>
                  </a:extLst>
                </a:gridCol>
                <a:gridCol w="2960369">
                  <a:extLst>
                    <a:ext uri="{9D8B030D-6E8A-4147-A177-3AD203B41FA5}">
                      <a16:colId xmlns:a16="http://schemas.microsoft.com/office/drawing/2014/main" val="408502633"/>
                    </a:ext>
                  </a:extLst>
                </a:gridCol>
                <a:gridCol w="336042">
                  <a:extLst>
                    <a:ext uri="{9D8B030D-6E8A-4147-A177-3AD203B41FA5}">
                      <a16:colId xmlns:a16="http://schemas.microsoft.com/office/drawing/2014/main" val="3428704252"/>
                    </a:ext>
                  </a:extLst>
                </a:gridCol>
                <a:gridCol w="2624327">
                  <a:extLst>
                    <a:ext uri="{9D8B030D-6E8A-4147-A177-3AD203B41FA5}">
                      <a16:colId xmlns:a16="http://schemas.microsoft.com/office/drawing/2014/main" val="1874351673"/>
                    </a:ext>
                  </a:extLst>
                </a:gridCol>
              </a:tblGrid>
              <a:tr h="474234">
                <a:tc gridSpan="7"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QUINCY SENIOR HIGH SCHOOL -- SCHOOL IMPROVEMENT PLAN 2024-2025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901693"/>
                  </a:ext>
                </a:extLst>
              </a:tr>
              <a:tr h="421541">
                <a:tc gridSpan="7"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 COMMITMENT GOAL 2: SUPPORTIVE ENVIRONMENT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23596"/>
                  </a:ext>
                </a:extLst>
              </a:tr>
              <a:tr h="822005">
                <a:tc rowSpan="2" gridSpan="2">
                  <a:txBody>
                    <a:bodyPr/>
                    <a:lstStyle/>
                    <a:p>
                      <a:endParaRPr lang="en-US" sz="1200"/>
                    </a:p>
                    <a:p>
                      <a:r>
                        <a:rPr lang="en-US" sz="1200" dirty="0"/>
                        <a:t>CULTURE/ CLIMATE</a:t>
                      </a:r>
                    </a:p>
                    <a:p>
                      <a:endParaRPr lang="en-US" sz="120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US" sz="120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By June 1, 2025, 85% of QPS students will be on track in school discipline </a:t>
                      </a:r>
                      <a:r>
                        <a:rPr lang="en-US" sz="1200" b="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(on track = behavior incidents on 2% or less of school days attended.)</a:t>
                      </a:r>
                      <a:r>
                        <a:rPr lang="en-US" sz="12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 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lvl="0">
                        <a:buNone/>
                      </a:pPr>
                      <a:endParaRPr lang="en-US" sz="1200" b="0" i="0" u="none" strike="noStrike" kern="1200" noProof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lvl="0">
                        <a:buNone/>
                      </a:pPr>
                      <a:r>
                        <a:rPr lang="en-US" sz="1200" b="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*2023-2024 students on track discipline- District = 80%</a:t>
                      </a:r>
                      <a:br>
                        <a:rPr lang="en-US" sz="1200" b="0" i="1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</a:br>
                      <a:r>
                        <a:rPr lang="en-US" sz="1100" b="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*2023-2024 students on track discipline- QHS = 87%</a:t>
                      </a:r>
                      <a:endParaRPr lang="en-US" sz="1100" dirty="0">
                        <a:latin typeface="Aptos"/>
                      </a:endParaRPr>
                    </a:p>
                    <a:p>
                      <a:endParaRPr 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63658"/>
                  </a:ext>
                </a:extLst>
              </a:tr>
              <a:tr h="65024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200" dirty="0"/>
                        <a:t>By June 1, 2025, QHS will increase student connectedness by implementing focus groups and creating more clubs/organizations.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03998"/>
                  </a:ext>
                </a:extLst>
              </a:tr>
              <a:tr h="347771">
                <a:tc gridSpan="7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MEASURE OF SUCCESS </a:t>
                      </a:r>
                      <a:r>
                        <a:rPr lang="en-US" sz="1400" i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(Data/Progress Monitoring)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978365"/>
                  </a:ext>
                </a:extLst>
              </a:tr>
              <a:tr h="568960">
                <a:tc gridSpan="3"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1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DISCIPLINE DATA</a:t>
                      </a:r>
                      <a:br>
                        <a:rPr lang="en-US" dirty="0"/>
                      </a:br>
                      <a:r>
                        <a:rPr lang="en-US" sz="1000" b="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Referrals by incident/ODRs</a:t>
                      </a:r>
                      <a:endParaRPr lang="en-US" sz="10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Behavior Intervention Data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ptos"/>
                        </a:rPr>
                        <a:t>OSS/ISS Days</a:t>
                      </a:r>
                      <a:br>
                        <a:rPr lang="en-US" sz="1000" b="0" i="1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</a:br>
                      <a:r>
                        <a:rPr lang="en-US" sz="1000" b="0" i="1" u="none" strike="noStrike" kern="1200" noProof="0" dirty="0">
                          <a:solidFill>
                            <a:schemeClr val="dk1"/>
                          </a:solidFill>
                          <a:effectLst/>
                        </a:rPr>
                        <a:t>Critical and At-Risk Behavior Data- Monthly</a:t>
                      </a:r>
                      <a:endParaRPr lang="en-US" sz="1000" b="0" i="1" u="none" strike="noStrike" kern="1200" noProof="0" dirty="0">
                        <a:solidFill>
                          <a:schemeClr val="dk1"/>
                        </a:solidFill>
                        <a:effectLst/>
                        <a:latin typeface="Apto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0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1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5ESSENTIALS DATA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Supportive Environment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1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CULTURE AND CLIMATE DATA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 Semester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1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STAFF SURVEY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834922"/>
                  </a:ext>
                </a:extLst>
              </a:tr>
              <a:tr h="347771">
                <a:tc gridSpan="7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SCHOOL LEVEL STRATEGIES (Actions/Tasks)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331794"/>
                  </a:ext>
                </a:extLst>
              </a:tr>
              <a:tr h="52692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PROFESSIONAL DEVELOPMENT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en-US" sz="1100" dirty="0"/>
                        <a:t>-The QHS Culture and Climate Team will focus on increasing staff participation in key areas</a:t>
                      </a:r>
                    </a:p>
                    <a:p>
                      <a:r>
                        <a:rPr lang="en-US" sz="1100" dirty="0"/>
                        <a:t>-Continue to refine  “QHS All In”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1200"/>
                        <a:t>PBIS Systems, including boosters targeting “adult” behaviors</a:t>
                      </a:r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100792"/>
                  </a:ext>
                </a:extLst>
              </a:tr>
              <a:tr h="6850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PROFESSIONAL DEVELOPMENT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Classroom teachers, support staff and paraeducators will engage in five professional development sessions to build capacity around restorative practices in classrooms and schools. </a:t>
                      </a:r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Introduction to RP, Proactive Community Building with Circles, The Social Discipline Window, Affective and Non-Judgmental Language, Restorative Chats and Mediation</a:t>
                      </a:r>
                      <a:endParaRPr 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1200"/>
                        <a:t>Analyze data at the Tier 2 level for placement into appropriate intervention(s) and progress monitor for success; create new plan if not successful </a:t>
                      </a:r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452879"/>
                  </a:ext>
                </a:extLst>
              </a:tr>
              <a:tr h="54800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PROFESSIONAL DEVELOPMENT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School staff will continue building capacity around trauma informed practices in the classroom, specifically connected to classroom management strategies.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1200"/>
                        <a:t>Develop opportunities for student belonging through school based, teacher-led clubs</a:t>
                      </a:r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816069"/>
                  </a:ext>
                </a:extLst>
              </a:tr>
              <a:tr h="52692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PROFESSIONAL DEVELOPMENT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en-US" sz="1100" dirty="0"/>
                        <a:t>QHS Administration will create opportunities for cross-department collaboration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1200"/>
                        <a:t>Classroom teachers, support staff and paraeducators will engage in five professional development sessions to build capacity around restorative practices in classrooms and schools. </a:t>
                      </a: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Introduction to RP, Proactive Community Building with Circles, The Social Discipline Window, Affective and Non-Judgmental Language, Restorative Chats and Mediation</a:t>
                      </a:r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105083"/>
                  </a:ext>
                </a:extLst>
              </a:tr>
            </a:tbl>
          </a:graphicData>
        </a:graphic>
      </p:graphicFrame>
      <p:pic>
        <p:nvPicPr>
          <p:cNvPr id="4" name="Picture 3" descr="Logo, icon, company name&#10;&#10;Description automatically generated">
            <a:extLst>
              <a:ext uri="{FF2B5EF4-FFF2-40B4-BE49-F238E27FC236}">
                <a16:creationId xmlns:a16="http://schemas.microsoft.com/office/drawing/2014/main" id="{40A18C27-3495-F08A-1732-F0AB036AD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4273" y="1212982"/>
            <a:ext cx="1613689" cy="130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27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E99FAC-9A40-575E-8533-CDEACC390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745085"/>
              </p:ext>
            </p:extLst>
          </p:nvPr>
        </p:nvGraphicFramePr>
        <p:xfrm>
          <a:off x="494145" y="202430"/>
          <a:ext cx="11203709" cy="48129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15715">
                  <a:extLst>
                    <a:ext uri="{9D8B030D-6E8A-4147-A177-3AD203B41FA5}">
                      <a16:colId xmlns:a16="http://schemas.microsoft.com/office/drawing/2014/main" val="1574478064"/>
                    </a:ext>
                  </a:extLst>
                </a:gridCol>
                <a:gridCol w="8387994">
                  <a:extLst>
                    <a:ext uri="{9D8B030D-6E8A-4147-A177-3AD203B41FA5}">
                      <a16:colId xmlns:a16="http://schemas.microsoft.com/office/drawing/2014/main" val="1607175495"/>
                    </a:ext>
                  </a:extLst>
                </a:gridCol>
              </a:tblGrid>
              <a:tr h="1266152">
                <a:tc rowSpan="4">
                  <a:txBody>
                    <a:bodyPr/>
                    <a:lstStyle/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Q Commitment</a:t>
                      </a:r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Goal 3</a:t>
                      </a:r>
                    </a:p>
                    <a:p>
                      <a:pPr lvl="0" algn="ctr"/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1600" i="0">
                          <a:solidFill>
                            <a:schemeClr val="bg1"/>
                          </a:solidFill>
                          <a:latin typeface="Aptos"/>
                        </a:rPr>
                        <a:t>ENGAGING AND COLLABORATIVE PARTNERSHIPS</a:t>
                      </a:r>
                      <a:endParaRPr lang="en-US" sz="1800" i="0">
                        <a:solidFill>
                          <a:schemeClr val="bg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8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1: ​</a:t>
                      </a:r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Consistent Student Attendance</a:t>
                      </a:r>
                      <a:br>
                        <a:rPr lang="en-US" sz="1800" b="0" i="1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Focus on the benefits of regular school attendance and links to student long term success.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58259"/>
                  </a:ext>
                </a:extLst>
              </a:tr>
              <a:tr h="1133148">
                <a:tc vMerge="1">
                  <a:txBody>
                    <a:bodyPr/>
                    <a:lstStyle/>
                    <a:p>
                      <a:pPr lvl="0" algn="ctr"/>
                      <a:endParaRPr lang="en-US" sz="18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2: Effective District/School/Home Communication</a:t>
                      </a:r>
                      <a:br>
                        <a:rPr lang="en-US"/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Ensure parents, students, and families have consistent communication regarding district and school information and clear points of contact when questions arise.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066852"/>
                  </a:ext>
                </a:extLst>
              </a:tr>
              <a:tr h="1154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3: Building Community Partnerships</a:t>
                      </a:r>
                      <a:br>
                        <a:rPr lang="en-US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Collaborate with local community organizations to expand opportunities for all students.</a:t>
                      </a:r>
                      <a:endParaRPr lang="en-US" sz="18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059701"/>
                  </a:ext>
                </a:extLst>
              </a:tr>
              <a:tr h="1224881">
                <a:tc vMerge="1">
                  <a:txBody>
                    <a:bodyPr/>
                    <a:lstStyle/>
                    <a:p>
                      <a:pPr lvl="0" algn="ctr"/>
                      <a:endParaRPr lang="en-US" sz="18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Priority 4: Honoring Diverse Perspectives</a:t>
                      </a:r>
                    </a:p>
                    <a:p>
                      <a:r>
                        <a:rPr lang="en-US"/>
                        <a:t>Recognize the diversity within our schools and community and ensure all voices are represented and heard.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39087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4F93C0D9-BFBF-175A-6B6E-2EF47F37FDAF}"/>
              </a:ext>
            </a:extLst>
          </p:cNvPr>
          <p:cNvSpPr/>
          <p:nvPr/>
        </p:nvSpPr>
        <p:spPr>
          <a:xfrm>
            <a:off x="1621179" y="5267936"/>
            <a:ext cx="9141428" cy="1754174"/>
          </a:xfrm>
          <a:prstGeom prst="rect">
            <a:avLst/>
          </a:prstGeom>
          <a:noFill/>
        </p:spPr>
        <p:txBody>
          <a:bodyPr wrap="none" lIns="91416" tIns="45708" rIns="91416" bIns="45708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>
                <a:ln/>
                <a:solidFill>
                  <a:schemeClr val="tx2">
                    <a:lumMod val="75000"/>
                    <a:lumOff val="25000"/>
                  </a:schemeClr>
                </a:solidFill>
                <a:latin typeface="Aptos"/>
              </a:rPr>
              <a:t>Q Commitment Goal 3: Guiding Question(s) for SIP</a:t>
            </a:r>
            <a:br>
              <a:rPr lang="en-US" sz="2000" b="1">
                <a:ln/>
                <a:latin typeface="Aptos" panose="020B0004020202020204" pitchFamily="34" charset="0"/>
              </a:rPr>
            </a:br>
            <a:r>
              <a:rPr lang="en-US" sz="1600" b="1" i="1">
                <a:ln/>
                <a:solidFill>
                  <a:schemeClr val="tx2">
                    <a:lumMod val="75000"/>
                    <a:lumOff val="25000"/>
                  </a:schemeClr>
                </a:solidFill>
                <a:latin typeface="Aptos"/>
              </a:rPr>
              <a:t>Who is connected at our school? Who is not?</a:t>
            </a:r>
          </a:p>
          <a:p>
            <a:pPr algn="ctr"/>
            <a:r>
              <a:rPr lang="en-US" sz="1400" i="1">
                <a:ln/>
                <a:latin typeface="Aptos"/>
              </a:rPr>
              <a:t>What does the data tell us about our progress toward engaging and collaborative partnerships and areas of concern?</a:t>
            </a:r>
          </a:p>
          <a:p>
            <a:pPr algn="ctr"/>
            <a:r>
              <a:rPr lang="en-US" sz="1400" i="1">
                <a:ln/>
                <a:latin typeface="Aptos"/>
              </a:rPr>
              <a:t>What does the data tell us about our progress toward Q Goal 3 success?</a:t>
            </a:r>
          </a:p>
          <a:p>
            <a:pPr algn="ctr"/>
            <a:r>
              <a:rPr lang="en-US" sz="1400" i="1">
                <a:ln/>
                <a:latin typeface="Aptos"/>
              </a:rPr>
              <a:t>What are staff needs of staff and what supports are needed for Q Goal 3 success?</a:t>
            </a:r>
            <a:br>
              <a:rPr lang="en-US" sz="2950" b="1">
                <a:ln/>
              </a:rPr>
            </a:br>
            <a:endParaRPr lang="en-US" sz="2999" b="1">
              <a:ln/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279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5BC186-F1B9-D4ED-D632-F04BCEA83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464515"/>
              </p:ext>
            </p:extLst>
          </p:nvPr>
        </p:nvGraphicFramePr>
        <p:xfrm>
          <a:off x="177167" y="155448"/>
          <a:ext cx="11890689" cy="649325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71070">
                  <a:extLst>
                    <a:ext uri="{9D8B030D-6E8A-4147-A177-3AD203B41FA5}">
                      <a16:colId xmlns:a16="http://schemas.microsoft.com/office/drawing/2014/main" val="1776901933"/>
                    </a:ext>
                  </a:extLst>
                </a:gridCol>
                <a:gridCol w="2534075">
                  <a:extLst>
                    <a:ext uri="{9D8B030D-6E8A-4147-A177-3AD203B41FA5}">
                      <a16:colId xmlns:a16="http://schemas.microsoft.com/office/drawing/2014/main" val="3628722170"/>
                    </a:ext>
                  </a:extLst>
                </a:gridCol>
                <a:gridCol w="2130552">
                  <a:extLst>
                    <a:ext uri="{9D8B030D-6E8A-4147-A177-3AD203B41FA5}">
                      <a16:colId xmlns:a16="http://schemas.microsoft.com/office/drawing/2014/main" val="4146857887"/>
                    </a:ext>
                  </a:extLst>
                </a:gridCol>
                <a:gridCol w="2413825">
                  <a:extLst>
                    <a:ext uri="{9D8B030D-6E8A-4147-A177-3AD203B41FA5}">
                      <a16:colId xmlns:a16="http://schemas.microsoft.com/office/drawing/2014/main" val="2178132941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3577045233"/>
                    </a:ext>
                  </a:extLst>
                </a:gridCol>
                <a:gridCol w="2624327">
                  <a:extLst>
                    <a:ext uri="{9D8B030D-6E8A-4147-A177-3AD203B41FA5}">
                      <a16:colId xmlns:a16="http://schemas.microsoft.com/office/drawing/2014/main" val="1874351673"/>
                    </a:ext>
                  </a:extLst>
                </a:gridCol>
              </a:tblGrid>
              <a:tr h="422182"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QUINCY SENIOR HIGH SCHOOL -- SCHOOL IMPROVEMENT PLAN 2024-2025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901693"/>
                  </a:ext>
                </a:extLst>
              </a:tr>
              <a:tr h="375272">
                <a:tc gridSpan="6"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 GOAL 3: ENGAGING AND COLLABORATIVE PARTNERSHIPS</a:t>
                      </a:r>
                    </a:p>
                  </a:txBody>
                  <a:tcPr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23596"/>
                  </a:ext>
                </a:extLst>
              </a:tr>
              <a:tr h="96945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STUDENT ATTENDANCE</a:t>
                      </a:r>
                      <a:endParaRPr 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By June 1, 2025, 80% of QPS students will be on track in school attendance </a:t>
                      </a:r>
                      <a:r>
                        <a:rPr lang="en-US" sz="1200" i="1" dirty="0"/>
                        <a:t>(on track = attending school 90% of time or more)</a:t>
                      </a:r>
                      <a:br>
                        <a:rPr lang="en-US" sz="1200" i="1" dirty="0"/>
                      </a:br>
                      <a:endParaRPr lang="en-US" sz="1200" dirty="0"/>
                    </a:p>
                    <a:p>
                      <a:pPr lvl="0">
                        <a:buNone/>
                      </a:pPr>
                      <a:r>
                        <a:rPr lang="en-US" sz="1000" i="1" dirty="0"/>
                        <a:t>*2023-2024 QPS  students on track in school attendance= 71% </a:t>
                      </a:r>
                      <a:br>
                        <a:rPr lang="en-US" sz="1000" i="1" dirty="0"/>
                      </a:br>
                      <a:r>
                        <a:rPr lang="en-US" sz="1000" i="1" dirty="0"/>
                        <a:t>*2023-2024 QHS students on track in school attendance= 58%                 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63658"/>
                  </a:ext>
                </a:extLst>
              </a:tr>
              <a:tr h="81413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PARENT ENGAGEMENT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r>
                        <a:rPr lang="en-US" sz="1200" dirty="0"/>
                        <a:t>By June 1, 2025, QHS will increase parent attendance at school parent events by 5%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408339"/>
                  </a:ext>
                </a:extLst>
              </a:tr>
              <a:tr h="312727">
                <a:tc gridSpan="6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 GOAL 3 Measures of Success </a:t>
                      </a:r>
                      <a:r>
                        <a:rPr lang="en-US" sz="1400" i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(Data/Progress Monitoring)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978365"/>
                  </a:ext>
                </a:extLst>
              </a:tr>
              <a:tr h="881890"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ATTENDANCE DATA</a:t>
                      </a: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at 90% or above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below 90% attendance</a:t>
                      </a: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or more absences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PARENT EVENT ATTENDANCE DATA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parents/families per event by semester</a:t>
                      </a: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PARENT CONTACT DATA</a:t>
                      </a: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parent contact by semester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5ESSENTIALS DATA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Supportive Environment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Involved Families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BUILDING  CULTURE WALKTHROUGH DATA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 Semester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0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0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834922"/>
                  </a:ext>
                </a:extLst>
              </a:tr>
              <a:tr h="312727">
                <a:tc gridSpan="6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 GOAL 3 SCHOOL LEVEL STRATEGIES  (Actions/Tasks)</a:t>
                      </a:r>
                    </a:p>
                  </a:txBody>
                  <a:tcPr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331794"/>
                  </a:ext>
                </a:extLst>
              </a:tr>
              <a:tr h="359636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STUDENT PROGRAMMING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QHS administration and FLEX Academy staff will refine structure, practices, and procedures in the FLEX Academy.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Enhance current parent engagement activities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100792"/>
                  </a:ext>
                </a:extLst>
              </a:tr>
              <a:tr h="57541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FAMILY ENGAGEMENT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100" dirty="0"/>
                        <a:t>QHS will redesign traditional Parent Teacher Conferences and Back to School Night to meet the current needs of parents/families.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Opportunities for parents to engage in their child’s academic at school and at home.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009566"/>
                  </a:ext>
                </a:extLst>
              </a:tr>
              <a:tr h="43781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STUDENT CONNECTEDNESS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100" dirty="0"/>
                        <a:t>QHS will create student focus groups to obtain student feedback on the school experience at Quincy High School to better understand student perspective and impact school improvement needs.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978846"/>
                  </a:ext>
                </a:extLst>
              </a:tr>
              <a:tr h="51600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STUDENT ATTENDANCE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Increase attendance interventions and home visits for chronically absent students.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208305"/>
                  </a:ext>
                </a:extLst>
              </a:tr>
              <a:tr h="51600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COMMUNITY PARTNERSHIPS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Continue and expand partnership with John Wood Community College (JWCC)- Dual Enrollment, SMART Start, and Early College High School.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49892"/>
                  </a:ext>
                </a:extLst>
              </a:tr>
            </a:tbl>
          </a:graphicData>
        </a:graphic>
      </p:graphicFrame>
      <p:pic>
        <p:nvPicPr>
          <p:cNvPr id="4" name="Picture 3" descr="Logo, icon, company name&#10;&#10;Description automatically generated">
            <a:extLst>
              <a:ext uri="{FF2B5EF4-FFF2-40B4-BE49-F238E27FC236}">
                <a16:creationId xmlns:a16="http://schemas.microsoft.com/office/drawing/2014/main" id="{EACFDD2F-5BDA-F527-5E7A-5E47E44079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2858" y="1203689"/>
            <a:ext cx="1641567" cy="1328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667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a2cc60b-89dd-4105-962a-e09ec6187428">
      <UserInfo>
        <DisplayName>Steinke, Jody</DisplayName>
        <AccountId>39</AccountId>
        <AccountType/>
      </UserInfo>
    </SharedWithUsers>
    <TaxCatchAll xmlns="9a2cc60b-89dd-4105-962a-e09ec6187428" xsi:nil="true"/>
    <lcf76f155ced4ddcb4097134ff3c332f xmlns="9693bd2b-26f7-49b0-a370-341f76daf375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B691A91F0F774F86158912237FCEBD" ma:contentTypeVersion="17" ma:contentTypeDescription="Create a new document." ma:contentTypeScope="" ma:versionID="4a5d656ed4fb26b16aa489e4c2f654b5">
  <xsd:schema xmlns:xsd="http://www.w3.org/2001/XMLSchema" xmlns:xs="http://www.w3.org/2001/XMLSchema" xmlns:p="http://schemas.microsoft.com/office/2006/metadata/properties" xmlns:ns2="9693bd2b-26f7-49b0-a370-341f76daf375" xmlns:ns3="9a2cc60b-89dd-4105-962a-e09ec6187428" targetNamespace="http://schemas.microsoft.com/office/2006/metadata/properties" ma:root="true" ma:fieldsID="9aea36d32dc83dabe09f536533d04701" ns2:_="" ns3:_="">
    <xsd:import namespace="9693bd2b-26f7-49b0-a370-341f76daf375"/>
    <xsd:import namespace="9a2cc60b-89dd-4105-962a-e09ec61874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93bd2b-26f7-49b0-a370-341f76daf3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84884c34-ffc2-45f3-b40e-b1353545da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cc60b-89dd-4105-962a-e09ec618742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01a3def-4ed1-4b46-8a5a-163507710c9c}" ma:internalName="TaxCatchAll" ma:showField="CatchAllData" ma:web="9a2cc60b-89dd-4105-962a-e09ec61874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1E4DEB-D9CA-4E3A-8DA1-2E6901A4F104}">
  <ds:schemaRefs>
    <ds:schemaRef ds:uri="9693bd2b-26f7-49b0-a370-341f76daf375"/>
    <ds:schemaRef ds:uri="9a2cc60b-89dd-4105-962a-e09ec618742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03202DC-6485-4F54-9279-66C61C8C337A}">
  <ds:schemaRefs>
    <ds:schemaRef ds:uri="9693bd2b-26f7-49b0-a370-341f76daf375"/>
    <ds:schemaRef ds:uri="9a2cc60b-89dd-4105-962a-e09ec618742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F72AF7E-C8DD-4D57-902B-CAD8AF71DE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1382</Words>
  <Application>Microsoft Office PowerPoint</Application>
  <PresentationFormat>Widescreen</PresentationFormat>
  <Paragraphs>146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Congenial</vt:lpstr>
      <vt:lpstr>Office Theme</vt:lpstr>
      <vt:lpstr>PowerPoint Presentation</vt:lpstr>
      <vt:lpstr>School Improvement Planning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QUINCY PUBLIC SCHOOLS  DISTRICT 172</dc:title>
  <dc:creator>Dinkheller, Kimberly</dc:creator>
  <cp:lastModifiedBy>Dinkheller, Kimberly</cp:lastModifiedBy>
  <cp:revision>83</cp:revision>
  <dcterms:created xsi:type="dcterms:W3CDTF">2024-05-07T03:11:30Z</dcterms:created>
  <dcterms:modified xsi:type="dcterms:W3CDTF">2024-07-14T23:25:46Z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0x01010082B691A91F0F774F86158912237FCEBD</vt:lpwstr>
  </property>
  <property fmtid="{D5CDD505-2E9C-101B-9397-08002B2CF9AE}" pid="3" name="ComplianceAssetId">
    <vt:lpwstr/>
  </property>
  <property fmtid="{D5CDD505-2E9C-101B-9397-08002B2CF9AE}" pid="4" name="_activity">
    <vt:lpwstr>{"FileActivityType":"9","FileActivityTimeStamp":"2024-05-08T03:31:11.427Z","FileActivityUsersOnPage":[{"DisplayName":"Dinkheller, Kimberly","Id":"dinkheki@qps.org"},{"DisplayName":"Cramer, Sara","Id":"cramersa@qps.org"}],"FileActivityNavigationId":null}</vt:lpwstr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