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321" r:id="rId6"/>
    <p:sldId id="1117" r:id="rId7"/>
    <p:sldId id="1120" r:id="rId8"/>
    <p:sldId id="1118" r:id="rId9"/>
    <p:sldId id="1135" r:id="rId10"/>
    <p:sldId id="1119" r:id="rId11"/>
    <p:sldId id="113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7FB2A0-EAE2-40AC-9952-C6E10D5120AE}" v="4" dt="2025-07-28T15:23:24.9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69E34-3E1D-1428-54E5-DFB5E02D75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268ABC-0A1C-EC92-FD1C-FA92B197E4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A3F8B7-320B-B5A8-9FE4-94B532E98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16C1D7-77E1-DC22-FCEA-FE264959B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C6A72A-06B9-0761-5C8D-232564279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739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B0020-D22C-BAAF-C7BD-4A0E9D85F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FF6908-5D48-F9B1-F93B-FBE4F7731F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B22A35-A3B6-D936-1B15-E479B650E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25DF02-2A96-88D1-5BBF-937565105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17C8D9-D6ED-F073-09C3-F83E04A7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53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798B6E-0F5A-859E-4646-3C664C954E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48FB49-C871-BEA1-657D-7ABD2EC5CD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9E6297-6A94-4D72-C907-3BB56C113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ABF5EC-68DA-E452-509F-6653AB1B2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67CED-7733-9149-9562-527E17136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76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2351B-F81C-23CD-8CD9-04EEC5F1A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4D026A-A5F0-495D-DB2E-BD9BA66A3B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3B4071-7A93-CEA8-19E9-0B63377A1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FF3427-E560-3A05-730F-025640C02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11D83-8699-51EA-4385-4CB9657A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29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5EB90-9AEE-8723-91E0-04D2AB5F8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30A9B8-2BB8-F64D-CC67-FD1FD2C16E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93FC6E-3109-4F91-0EF4-D3FC98302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BE112-C682-CB68-70EF-7F67E0441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67FAE-4275-0184-2305-A5211E9B0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162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15B19-27C3-83EB-A616-3FB975881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F8FF4-A8E0-5F6F-401C-A48E600DF6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0DF243-EFA9-6A9C-7226-20DB61DE4A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F59977-9A22-CDD6-2878-7879EBC28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969748-0DC2-E105-C10F-FE1E9D7EA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29C3EF-468E-4B2E-6BDC-EE4C50647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729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E8079-C0DA-6CF9-2C1F-D9B3BAFD3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0155A4-C94C-0196-CBA5-DDD704CDB3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B52874-4E47-0D3C-30EE-DEF6F34E2A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588173-5E76-5065-F894-E7B97A74B1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0DBC12-B365-29C3-8308-AC1666D1A9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362783-BE7B-6AE8-AFF9-5C500C4BC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A77467-9417-D91F-8600-0A6958A57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519671-1623-1448-F47F-10A42F884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132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49D2F-7172-F4D1-DD6E-D14603214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FE21B9-3C7D-D2E6-3462-A0F8F472E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245757-4B23-56BA-C024-B7BF17046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75CCC2-F908-4FAF-6D28-1359C85CD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019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02F3FF-0CC6-29F1-9E71-9318092DE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457903-B174-C9AB-E973-711A19AA5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DE308C-96A5-781D-B1C9-216C69B29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333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F751F-CF1E-73D9-C483-5A3A0C6D4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8B9FE-8369-35B0-BCEB-2C32041EA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EDE86C-72F8-03E8-6709-503849BECF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F67912-D538-802C-BE3D-3109032CB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D86402-4258-2C22-6860-1D185574C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7658F6-0987-1C06-2CD7-3F38D8ACF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31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B5089-487F-981B-F374-3CA291B8D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D1E266-6E08-5DE6-723B-4A6FCAE804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4B9BF9-6522-5559-EDB8-480456869E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D08665-8F42-8F63-9BEC-00BC42A81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985F-2A7A-479C-92DF-65F10CFC50F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D8278C-7A1B-F085-FF89-0E6B39AE5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DF4F52-4E7C-8ECC-75FC-A2A9FC5B1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90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C63A54-3CDD-DF78-A99F-F6A6C6BC5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54AB51-E7A6-0606-AE8C-8A0AB95362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8EF25-ED07-56C9-E435-6E2F5CE3B5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A99985F-2A7A-479C-92DF-65F10CFC50FC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F0EC8-ACB4-7F81-7DD1-5DD0B90171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1C2FA0-3350-DB96-5CE4-8E8AF91167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BD8AFA-5241-4C58-ADA4-39874C986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5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D5031-26D7-A514-C760-51E099F06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91" y="1472609"/>
            <a:ext cx="5855853" cy="2135692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002060"/>
                </a:solidFill>
                <a:latin typeface="Congenial"/>
              </a:rPr>
              <a:t>QHS IMPROVEMENT PLAN</a:t>
            </a:r>
            <a:endParaRPr lang="en-US" sz="4400" dirty="0">
              <a:solidFill>
                <a:srgbClr val="002060"/>
              </a:solidFill>
              <a:latin typeface="Congenial" panose="02000503040000020004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CA2B4D-E512-2DA3-98FC-A05382843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4888" y="3833038"/>
            <a:ext cx="4210390" cy="1063256"/>
          </a:xfrm>
        </p:spPr>
        <p:txBody>
          <a:bodyPr>
            <a:normAutofit/>
          </a:bodyPr>
          <a:lstStyle/>
          <a:p>
            <a:r>
              <a:rPr lang="en-US" sz="1800" dirty="0">
                <a:latin typeface="+mj-lt"/>
              </a:rPr>
              <a:t>2025-2026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2B6985-CFBD-F291-6000-B8FF5E833F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819" y="1104797"/>
            <a:ext cx="4214806" cy="421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114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B0807-B8B4-A5EF-C254-99393DDD8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913605"/>
          </a:xfrm>
        </p:spPr>
        <p:txBody>
          <a:bodyPr anchor="b">
            <a:normAutofit/>
          </a:bodyPr>
          <a:lstStyle/>
          <a:p>
            <a:r>
              <a:rPr lang="en-US" sz="4600">
                <a:solidFill>
                  <a:srgbClr val="002060"/>
                </a:solidFill>
                <a:latin typeface="Congenial" panose="02000503040000020004" pitchFamily="2" charset="0"/>
              </a:rPr>
              <a:t>School Improvement Planning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9B9E8-7488-C9F1-3B5D-A0FBDED1C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083" y="1976018"/>
            <a:ext cx="6840361" cy="4548145"/>
          </a:xfrm>
        </p:spPr>
        <p:txBody>
          <a:bodyPr anchor="t">
            <a:normAutofit lnSpcReduction="10000"/>
          </a:bodyPr>
          <a:lstStyle/>
          <a:p>
            <a:r>
              <a:rPr lang="en-US" sz="2200"/>
              <a:t>Aligned to District Improvement Goals. (</a:t>
            </a:r>
            <a:r>
              <a:rPr lang="en-US" sz="2200" i="1"/>
              <a:t>on-going)</a:t>
            </a:r>
            <a:br>
              <a:rPr lang="en-US" sz="2200" i="1"/>
            </a:br>
            <a:r>
              <a:rPr lang="en-US" sz="2200"/>
              <a:t> </a:t>
            </a:r>
          </a:p>
          <a:p>
            <a:r>
              <a:rPr lang="en-US" sz="2200"/>
              <a:t>Continuous and collaborative process. </a:t>
            </a:r>
            <a:br>
              <a:rPr lang="en-US" sz="2200"/>
            </a:br>
            <a:endParaRPr lang="en-US" sz="2200"/>
          </a:p>
          <a:p>
            <a:r>
              <a:rPr lang="en-US" sz="2200"/>
              <a:t>Reviewed annually, monitored throughout the year- </a:t>
            </a:r>
            <a:r>
              <a:rPr lang="en-US" sz="2200" i="1"/>
              <a:t>QPS uses quarterly check-in cycles.  </a:t>
            </a:r>
            <a:br>
              <a:rPr lang="en-US" sz="2200" i="1"/>
            </a:br>
            <a:endParaRPr lang="en-US" sz="2200" i="1"/>
          </a:p>
          <a:p>
            <a:r>
              <a:rPr lang="en-US" sz="2200"/>
              <a:t>Plan identifies strengths and weaknesses in school level systems. Staff uses the information to making deliberate, positive, cohesive, and observable changes.</a:t>
            </a:r>
            <a:br>
              <a:rPr lang="en-US" sz="2200"/>
            </a:br>
            <a:endParaRPr lang="en-US" sz="2200"/>
          </a:p>
          <a:p>
            <a:r>
              <a:rPr lang="en-US" sz="2200"/>
              <a:t>Unique to each schools needs while staying in line with District Goals/Strategic Plan</a:t>
            </a:r>
          </a:p>
          <a:p>
            <a:endParaRPr lang="en-US" sz="22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35FF31-9557-1F6E-1008-5AD5F0E8A8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350" r="9075" b="-3"/>
          <a:stretch/>
        </p:blipFill>
        <p:spPr>
          <a:xfrm>
            <a:off x="7616275" y="1642343"/>
            <a:ext cx="4118642" cy="4281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283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9E99FAC-9A40-575E-8533-CDEACC3903CA}"/>
              </a:ext>
            </a:extLst>
          </p:cNvPr>
          <p:cNvGraphicFramePr>
            <a:graphicFrameLocks noGrp="1"/>
          </p:cNvGraphicFramePr>
          <p:nvPr/>
        </p:nvGraphicFramePr>
        <p:xfrm>
          <a:off x="350982" y="369823"/>
          <a:ext cx="11490036" cy="478831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87675">
                  <a:extLst>
                    <a:ext uri="{9D8B030D-6E8A-4147-A177-3AD203B41FA5}">
                      <a16:colId xmlns:a16="http://schemas.microsoft.com/office/drawing/2014/main" val="1574478064"/>
                    </a:ext>
                  </a:extLst>
                </a:gridCol>
                <a:gridCol w="8602361">
                  <a:extLst>
                    <a:ext uri="{9D8B030D-6E8A-4147-A177-3AD203B41FA5}">
                      <a16:colId xmlns:a16="http://schemas.microsoft.com/office/drawing/2014/main" val="1607175495"/>
                    </a:ext>
                  </a:extLst>
                </a:gridCol>
              </a:tblGrid>
              <a:tr h="1270370">
                <a:tc rowSpan="4">
                  <a:txBody>
                    <a:bodyPr/>
                    <a:lstStyle/>
                    <a:p>
                      <a:pPr lvl="0" algn="ctr"/>
                      <a:r>
                        <a:rPr lang="en-US" sz="2500" i="0">
                          <a:solidFill>
                            <a:schemeClr val="bg1"/>
                          </a:solidFill>
                          <a:latin typeface="Aptos"/>
                        </a:rPr>
                        <a:t>Q Commitment Goal 1</a:t>
                      </a:r>
                    </a:p>
                    <a:p>
                      <a:pPr lvl="0" algn="ctr"/>
                      <a:endParaRPr lang="en-US" sz="25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  <a:p>
                      <a:pPr lvl="0" algn="ctr"/>
                      <a:r>
                        <a:rPr lang="en-US" sz="2500" i="0">
                          <a:solidFill>
                            <a:schemeClr val="bg1"/>
                          </a:solidFill>
                          <a:latin typeface="Aptos"/>
                        </a:rPr>
                        <a:t>STUDENT SUCCESS</a:t>
                      </a:r>
                    </a:p>
                    <a:p>
                      <a:pPr lvl="0" algn="ctr"/>
                      <a:endParaRPr lang="en-US" sz="25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b="1">
                          <a:solidFill>
                            <a:schemeClr val="tx1"/>
                          </a:solidFill>
                        </a:rPr>
                        <a:t>Priority 1: </a:t>
                      </a:r>
                      <a:r>
                        <a:rPr lang="en-US" sz="1800" b="1">
                          <a:solidFill>
                            <a:schemeClr val="tx1"/>
                          </a:solidFill>
                        </a:rPr>
                        <a:t>Guaranteed and viable curriculum </a:t>
                      </a:r>
                      <a:br>
                        <a:rPr lang="en-US" sz="1800" b="1">
                          <a:solidFill>
                            <a:srgbClr val="000000"/>
                          </a:solidFill>
                        </a:rPr>
                      </a:br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Clear expectations in all content areas so all students have an equal opportunity to learn essential content and skills identified for each grade level and course.</a:t>
                      </a:r>
                      <a:br>
                        <a:rPr lang="en-US" sz="1800">
                          <a:solidFill>
                            <a:srgbClr val="000000"/>
                          </a:solidFill>
                        </a:rPr>
                      </a:br>
                      <a:endParaRPr lang="en-US" sz="1800" i="1">
                        <a:solidFill>
                          <a:srgbClr val="000000"/>
                        </a:solidFill>
                        <a:latin typeface="Aptos" panose="020B00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158259"/>
                  </a:ext>
                </a:extLst>
              </a:tr>
              <a:tr h="12703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/>
                        <a:t>Priority 2: Multi-tiered System of Support Framework</a:t>
                      </a:r>
                      <a:br>
                        <a:rPr lang="en-US"/>
                      </a:br>
                      <a:r>
                        <a:rPr lang="en-US"/>
                        <a:t>Responsive to student learning needs through intervention, strategies, and supports. </a:t>
                      </a:r>
                      <a:br>
                        <a:rPr lang="en-US"/>
                      </a:b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297981"/>
                  </a:ext>
                </a:extLst>
              </a:tr>
              <a:tr h="12703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/>
                        <a:t>Priority 3: Multiple Pathways to Graduation</a:t>
                      </a:r>
                      <a:br>
                        <a:rPr lang="en-US"/>
                      </a:br>
                      <a:r>
                        <a:rPr lang="en-US"/>
                        <a:t>Reflecting opportunities for success in college and/or the workforce upon graduation.</a:t>
                      </a:r>
                      <a:br>
                        <a:rPr lang="en-US"/>
                      </a:b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059701"/>
                  </a:ext>
                </a:extLst>
              </a:tr>
              <a:tr h="9772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/>
                        <a:t>Priority 4: Professional Development</a:t>
                      </a:r>
                      <a:br>
                        <a:rPr lang="en-US"/>
                      </a:br>
                      <a:r>
                        <a:rPr lang="en-US"/>
                        <a:t>Targeted professional learning for staff aligned to best practice to ensure equitable access to high quality instruction for students.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12415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D3ACC95A-4E9E-948B-D484-224A9A33FBB4}"/>
              </a:ext>
            </a:extLst>
          </p:cNvPr>
          <p:cNvSpPr/>
          <p:nvPr/>
        </p:nvSpPr>
        <p:spPr>
          <a:xfrm>
            <a:off x="2032000" y="5420717"/>
            <a:ext cx="9171709" cy="1661841"/>
          </a:xfrm>
          <a:prstGeom prst="rect">
            <a:avLst/>
          </a:prstGeom>
          <a:noFill/>
        </p:spPr>
        <p:txBody>
          <a:bodyPr wrap="square" lIns="91416" tIns="45708" rIns="91416" bIns="45708" anchor="t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000" b="1" dirty="0">
                <a:ln/>
                <a:solidFill>
                  <a:srgbClr val="008000"/>
                </a:solidFill>
                <a:latin typeface="Aptos"/>
              </a:rPr>
              <a:t>Q Commitment Goal 1: Guiding Question(s) for SIP</a:t>
            </a:r>
            <a:br>
              <a:rPr lang="en-US" sz="2950" b="1" dirty="0">
                <a:ln/>
                <a:latin typeface="Aptos" panose="020B0004020202020204" pitchFamily="34" charset="0"/>
              </a:rPr>
            </a:br>
            <a:r>
              <a:rPr lang="en-US" sz="1600" b="1" i="1" dirty="0">
                <a:ln/>
                <a:solidFill>
                  <a:srgbClr val="008000"/>
                </a:solidFill>
                <a:latin typeface="Aptos"/>
              </a:rPr>
              <a:t>Who is demonstrating success in our school? Who is not?</a:t>
            </a:r>
          </a:p>
          <a:p>
            <a:pPr algn="ctr"/>
            <a:r>
              <a:rPr lang="en-US" sz="1200" i="1" dirty="0">
                <a:ln/>
                <a:latin typeface="Aptos"/>
              </a:rPr>
              <a:t>What does the data tell us about our progress toward student success and areas of concern?</a:t>
            </a:r>
          </a:p>
          <a:p>
            <a:pPr algn="ctr"/>
            <a:r>
              <a:rPr lang="en-US" sz="1200" i="1" dirty="0">
                <a:ln/>
                <a:latin typeface="Aptos"/>
              </a:rPr>
              <a:t>What does the data tell us about our progress toward Q Goal 1success?</a:t>
            </a:r>
          </a:p>
          <a:p>
            <a:pPr algn="ctr"/>
            <a:r>
              <a:rPr lang="en-US" sz="1200" i="1" dirty="0">
                <a:ln/>
                <a:latin typeface="Aptos"/>
              </a:rPr>
              <a:t>What are the staff needs to achieve Q Commitment Goal 1 success? (Consider: PD, systems alignment, staff alignment, etc.)</a:t>
            </a:r>
            <a:br>
              <a:rPr lang="en-US" sz="2950" b="1" dirty="0">
                <a:ln/>
              </a:rPr>
            </a:br>
            <a:endParaRPr lang="en-US" sz="2999" b="1" dirty="0">
              <a:ln/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974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45BC186-F1B9-D4ED-D632-F04BCEA83CBB}"/>
              </a:ext>
            </a:extLst>
          </p:cNvPr>
          <p:cNvGraphicFramePr>
            <a:graphicFrameLocks noGrp="1"/>
          </p:cNvGraphicFramePr>
          <p:nvPr/>
        </p:nvGraphicFramePr>
        <p:xfrm>
          <a:off x="210312" y="201168"/>
          <a:ext cx="11868913" cy="640994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705557">
                  <a:extLst>
                    <a:ext uri="{9D8B030D-6E8A-4147-A177-3AD203B41FA5}">
                      <a16:colId xmlns:a16="http://schemas.microsoft.com/office/drawing/2014/main" val="1776901933"/>
                    </a:ext>
                  </a:extLst>
                </a:gridCol>
                <a:gridCol w="216169">
                  <a:extLst>
                    <a:ext uri="{9D8B030D-6E8A-4147-A177-3AD203B41FA5}">
                      <a16:colId xmlns:a16="http://schemas.microsoft.com/office/drawing/2014/main" val="1101052595"/>
                    </a:ext>
                  </a:extLst>
                </a:gridCol>
                <a:gridCol w="1089176">
                  <a:extLst>
                    <a:ext uri="{9D8B030D-6E8A-4147-A177-3AD203B41FA5}">
                      <a16:colId xmlns:a16="http://schemas.microsoft.com/office/drawing/2014/main" val="1225186901"/>
                    </a:ext>
                  </a:extLst>
                </a:gridCol>
                <a:gridCol w="3119865">
                  <a:extLst>
                    <a:ext uri="{9D8B030D-6E8A-4147-A177-3AD203B41FA5}">
                      <a16:colId xmlns:a16="http://schemas.microsoft.com/office/drawing/2014/main" val="3457186375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3216718126"/>
                    </a:ext>
                  </a:extLst>
                </a:gridCol>
                <a:gridCol w="469277">
                  <a:extLst>
                    <a:ext uri="{9D8B030D-6E8A-4147-A177-3AD203B41FA5}">
                      <a16:colId xmlns:a16="http://schemas.microsoft.com/office/drawing/2014/main" val="2016558118"/>
                    </a:ext>
                  </a:extLst>
                </a:gridCol>
                <a:gridCol w="2630407">
                  <a:extLst>
                    <a:ext uri="{9D8B030D-6E8A-4147-A177-3AD203B41FA5}">
                      <a16:colId xmlns:a16="http://schemas.microsoft.com/office/drawing/2014/main" val="1874351673"/>
                    </a:ext>
                  </a:extLst>
                </a:gridCol>
              </a:tblGrid>
              <a:tr h="481020">
                <a:tc gridSpan="7">
                  <a:txBody>
                    <a:bodyPr/>
                    <a:lstStyle/>
                    <a:p>
                      <a:pPr algn="ctr"/>
                      <a:r>
                        <a:rPr lang="en-US"/>
                        <a:t>QUINCY SENIOR HIGH SCHOOL – SCHOOL IMPROVEMENT PLAN 2025-2026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901693"/>
                  </a:ext>
                </a:extLst>
              </a:tr>
              <a:tr h="427573">
                <a:tc gridSpan="7"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Q COMMITMENT GOAL 1: STUDENT SUCCESS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123596"/>
                  </a:ext>
                </a:extLst>
              </a:tr>
              <a:tr h="1710292">
                <a:tc>
                  <a:txBody>
                    <a:bodyPr/>
                    <a:lstStyle/>
                    <a:p>
                      <a:endParaRPr lang="en-US" sz="1200"/>
                    </a:p>
                    <a:p>
                      <a:r>
                        <a:rPr lang="en-US" sz="1200" b="1"/>
                        <a:t>ON TRACK ACADEMICS</a:t>
                      </a:r>
                    </a:p>
                    <a:p>
                      <a:endParaRPr lang="en-US" sz="120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r>
                        <a:rPr lang="en-US" sz="1200"/>
                        <a:t>By May 31, 2026, the YTD number of students “on track” or better in academics will increase to: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/>
                        <a:t>Freshmen: 280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/>
                        <a:t>School-wide: 1000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20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000" i="1"/>
                        <a:t>*Students who are “On track” in Academics have a letter grade of C or higher in all classes.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000" i="1"/>
                        <a:t>2024-2025 Data: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i="1"/>
                        <a:t>Freshmen: 195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i="1"/>
                        <a:t>School-wide: 813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 b="1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663658"/>
                  </a:ext>
                </a:extLst>
              </a:tr>
              <a:tr h="356310">
                <a:tc gridSpan="7"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MEASURES OF SUCCESS </a:t>
                      </a:r>
                      <a:r>
                        <a:rPr lang="en-US" sz="1400" i="1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(Data/Progress Monitoring)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978365"/>
                  </a:ext>
                </a:extLst>
              </a:tr>
              <a:tr h="1261252">
                <a:tc gridSpan="3">
                  <a:txBody>
                    <a:bodyPr/>
                    <a:lstStyle/>
                    <a:p>
                      <a:pPr algn="l" rtl="0" fontAlgn="base"/>
                      <a:r>
                        <a:rPr lang="en-US" sz="1000" b="1" i="0">
                          <a:effectLst/>
                          <a:latin typeface="+mn-lt"/>
                        </a:rPr>
                        <a:t>PANORAMA- ACADEMICS</a:t>
                      </a:r>
                      <a:br>
                        <a:rPr lang="en-US" sz="1000" b="1" i="0">
                          <a:effectLst/>
                          <a:latin typeface="+mn-lt"/>
                        </a:rPr>
                      </a:br>
                      <a:r>
                        <a:rPr lang="en-US" sz="1000" b="0" i="1">
                          <a:effectLst/>
                          <a:latin typeface="+mn-lt"/>
                        </a:rPr>
                        <a:t>Twice a month </a:t>
                      </a:r>
                    </a:p>
                    <a:p>
                      <a:pPr algn="l" rtl="0" fontAlgn="base"/>
                      <a:endParaRPr lang="en-US" sz="1000" b="1" i="0">
                        <a:effectLst/>
                        <a:latin typeface="+mn-lt"/>
                      </a:endParaRPr>
                    </a:p>
                    <a:p>
                      <a:pPr algn="l" rtl="0" fontAlgn="base"/>
                      <a:r>
                        <a:rPr lang="en-US" sz="1000" b="1" i="0">
                          <a:effectLst/>
                          <a:latin typeface="+mn-lt"/>
                        </a:rPr>
                        <a:t>AVERAGE ATTENDANCE</a:t>
                      </a:r>
                      <a:br>
                        <a:rPr lang="en-US" sz="1000" b="1" i="0">
                          <a:effectLst/>
                          <a:latin typeface="+mn-lt"/>
                        </a:rPr>
                      </a:br>
                      <a:r>
                        <a:rPr lang="en-US" sz="1000" b="0" i="1">
                          <a:effectLst/>
                          <a:latin typeface="+mn-lt"/>
                        </a:rPr>
                        <a:t>Monthly</a:t>
                      </a:r>
                      <a:endParaRPr lang="en-US" sz="1000" b="0" i="0">
                        <a:effectLst/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000" b="1" i="0">
                          <a:effectLst/>
                          <a:latin typeface="+mn-lt"/>
                        </a:rPr>
                        <a:t>SKYWARD- GRADEBOOK</a:t>
                      </a:r>
                    </a:p>
                    <a:p>
                      <a:pPr algn="l" rtl="0" fontAlgn="base"/>
                      <a:r>
                        <a:rPr lang="en-US" sz="1000" b="0" i="1">
                          <a:effectLst/>
                          <a:latin typeface="+mn-lt"/>
                        </a:rPr>
                        <a:t>Missing assignments, gradebook updates</a:t>
                      </a:r>
                    </a:p>
                    <a:p>
                      <a:pPr algn="l" rtl="0" fontAlgn="base"/>
                      <a:r>
                        <a:rPr lang="en-US" sz="1000" b="0" i="1">
                          <a:effectLst/>
                          <a:latin typeface="+mn-lt"/>
                        </a:rPr>
                        <a:t>Twice per month</a:t>
                      </a:r>
                    </a:p>
                    <a:p>
                      <a:pPr algn="l" rtl="0" fontAlgn="base"/>
                      <a:endParaRPr lang="en-US" sz="1000" b="0" i="1">
                        <a:effectLst/>
                        <a:latin typeface="+mn-lt"/>
                      </a:endParaRPr>
                    </a:p>
                    <a:p>
                      <a:pPr algn="l" rtl="0" fontAlgn="base"/>
                      <a:r>
                        <a:rPr lang="en-US" sz="1000" b="1" i="0">
                          <a:effectLst/>
                          <a:latin typeface="+mn-lt"/>
                        </a:rPr>
                        <a:t>CHECK IN CHECK OUT PROGRESS</a:t>
                      </a:r>
                      <a:br>
                        <a:rPr lang="en-US" sz="1000" b="0" i="0">
                          <a:effectLst/>
                          <a:latin typeface="+mn-lt"/>
                        </a:rPr>
                      </a:br>
                      <a:r>
                        <a:rPr lang="en-US" sz="1000" b="0" i="1">
                          <a:effectLst/>
                          <a:latin typeface="+mn-lt"/>
                        </a:rPr>
                        <a:t>Twice a month</a:t>
                      </a:r>
                      <a:endParaRPr lang="en-US" sz="1000" b="0" i="0">
                        <a:effectLst/>
                        <a:latin typeface="+mn-lt"/>
                      </a:endParaRPr>
                    </a:p>
                    <a:p>
                      <a:pPr algn="l" rtl="0" fontAlgn="base"/>
                      <a:endParaRPr lang="en-US" sz="1000" b="0" i="0"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000" b="1" i="0">
                          <a:effectLst/>
                          <a:latin typeface="+mn-lt"/>
                        </a:rPr>
                        <a:t>ADMINISTRATION SCORECARDS</a:t>
                      </a:r>
                    </a:p>
                    <a:p>
                      <a:pPr algn="l" rtl="0" fontAlgn="base"/>
                      <a:r>
                        <a:rPr lang="en-US" sz="1000" b="0" i="1">
                          <a:effectLst/>
                          <a:latin typeface="+mn-lt"/>
                        </a:rPr>
                        <a:t>Twice a month</a:t>
                      </a:r>
                      <a:br>
                        <a:rPr lang="en-US" sz="1000" b="0" i="0">
                          <a:effectLst/>
                          <a:latin typeface="+mn-lt"/>
                        </a:rPr>
                      </a:br>
                      <a:r>
                        <a:rPr lang="en-US" sz="1000" b="0" i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algn="l" rtl="0" fontAlgn="base"/>
                      <a:endParaRPr lang="en-US" sz="1000" b="0" i="0">
                        <a:effectLst/>
                        <a:latin typeface="+mn-lt"/>
                      </a:endParaRPr>
                    </a:p>
                    <a:p>
                      <a:pPr algn="l" rtl="0" fontAlgn="base"/>
                      <a:r>
                        <a:rPr lang="en-US" sz="1000" b="1" i="0">
                          <a:effectLst/>
                          <a:latin typeface="+mn-lt"/>
                        </a:rPr>
                        <a:t># of HELPs MEETINGS</a:t>
                      </a:r>
                    </a:p>
                    <a:p>
                      <a:pPr algn="l" rtl="0" fontAlgn="base"/>
                      <a:r>
                        <a:rPr lang="en-US" sz="1000" b="0" i="1">
                          <a:effectLst/>
                          <a:latin typeface="+mn-lt"/>
                        </a:rPr>
                        <a:t>Monthly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000" b="1"/>
                        <a:t>ACL SCORECARDS</a:t>
                      </a:r>
                    </a:p>
                    <a:p>
                      <a:r>
                        <a:rPr lang="en-US" sz="1000" i="1"/>
                        <a:t>Twice a month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rtl="0" fontAlgn="base"/>
                      <a:r>
                        <a:rPr lang="en-US" sz="1100" b="1" i="0">
                          <a:effectLst/>
                          <a:latin typeface="Calibri" panose="020F0502020204030204" pitchFamily="34" charset="0"/>
                        </a:rPr>
                        <a:t>Progress Monitoring:</a:t>
                      </a:r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 Review MAP Grade Report- Fall, Winter, Spring </a:t>
                      </a:r>
                      <a:endParaRPr lang="en-US" b="0" i="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1">
                          <a:effectLst/>
                          <a:latin typeface="Calibri" panose="020F0502020204030204" pitchFamily="34" charset="0"/>
                        </a:rPr>
                        <a:t>Hi Avg and Hi &gt;60</a:t>
                      </a:r>
                      <a:r>
                        <a:rPr lang="en-US" sz="800" b="0" i="1" baseline="30000"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US" sz="1000" b="0" i="1">
                          <a:effectLst/>
                          <a:latin typeface="Calibri" panose="020F0502020204030204" pitchFamily="34" charset="0"/>
                        </a:rPr>
                        <a:t> percentile</a:t>
                      </a:r>
                      <a:r>
                        <a:rPr lang="en-US" sz="10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l" rtl="0" fontAlgn="base"/>
                      <a:r>
                        <a:rPr lang="en-US" sz="1100" b="0" i="0">
                          <a:effectLst/>
                          <a:latin typeface="WordVisiCarriageReturn_MSFontService"/>
                        </a:rPr>
                        <a:t> </a:t>
                      </a:r>
                      <a:br>
                        <a:rPr lang="en-US" sz="1100" b="0" i="0">
                          <a:effectLst/>
                          <a:latin typeface="WordVisiCarriageReturn_MSFontService"/>
                        </a:rPr>
                      </a:br>
                      <a:r>
                        <a:rPr lang="en-US" sz="10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b="0" i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834922"/>
                  </a:ext>
                </a:extLst>
              </a:tr>
              <a:tr h="356310">
                <a:tc gridSpan="7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400" b="0" i="0" u="none" strike="noStrike" noProof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ptos"/>
                        </a:rPr>
                        <a:t>SCHOOL LEVEL STRATEGIES (Actions/Tasks)</a:t>
                      </a:r>
                      <a:endParaRPr lang="en-US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331794"/>
                  </a:ext>
                </a:extLst>
              </a:tr>
              <a:tr h="605729"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b="1"/>
                        <a:t>INSTRUCTIONAL PRACTICE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40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Twice monthly, ACLs will report on their activities with a scorecard. This will include walkthrough information, instructional strategy improvement efforts and other data. This will change over the course of the year based on data and building priorities. A major focus will be Visible Learning Signature Instructional Practices.</a:t>
                      </a:r>
                      <a:endParaRPr lang="en-US" sz="11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100792"/>
                  </a:ext>
                </a:extLst>
              </a:tr>
              <a:tr h="605729"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b="1"/>
                        <a:t>INSTRUCTIONAL PRACTICE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40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Twice monthly, QHS Admin will report on their activities with a scorecard. This will include walkthrough information, compliance information, and other data. This will change over the course of the year based on data and building priorities. A major focus will be Visible Learning Signature Instructional Practices.</a:t>
                      </a:r>
                      <a:endParaRPr lang="en-US" sz="11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715213"/>
                  </a:ext>
                </a:extLst>
              </a:tr>
              <a:tr h="605729"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b="1"/>
                        <a:t>PROFESSIONAL DEVELOPMENT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40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Twice monthly, SIP targets will be sent to staff in the weekly email. Building planning and activities will follow.</a:t>
                      </a:r>
                      <a:endParaRPr lang="en-US" sz="11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2175502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1DAD7673-A4C6-5D74-7E5E-C0AD0BF678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7270" y="1375662"/>
            <a:ext cx="1108039" cy="1172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916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9E99FAC-9A40-575E-8533-CDEACC3903CA}"/>
              </a:ext>
            </a:extLst>
          </p:cNvPr>
          <p:cNvGraphicFramePr>
            <a:graphicFrameLocks noGrp="1"/>
          </p:cNvGraphicFramePr>
          <p:nvPr/>
        </p:nvGraphicFramePr>
        <p:xfrm>
          <a:off x="397163" y="525702"/>
          <a:ext cx="11203709" cy="397551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15715">
                  <a:extLst>
                    <a:ext uri="{9D8B030D-6E8A-4147-A177-3AD203B41FA5}">
                      <a16:colId xmlns:a16="http://schemas.microsoft.com/office/drawing/2014/main" val="1574478064"/>
                    </a:ext>
                  </a:extLst>
                </a:gridCol>
                <a:gridCol w="8387994">
                  <a:extLst>
                    <a:ext uri="{9D8B030D-6E8A-4147-A177-3AD203B41FA5}">
                      <a16:colId xmlns:a16="http://schemas.microsoft.com/office/drawing/2014/main" val="1607175495"/>
                    </a:ext>
                  </a:extLst>
                </a:gridCol>
              </a:tblGrid>
              <a:tr h="1361995">
                <a:tc rowSpan="3">
                  <a:txBody>
                    <a:bodyPr/>
                    <a:lstStyle/>
                    <a:p>
                      <a:pPr lvl="0" algn="ctr"/>
                      <a:r>
                        <a:rPr lang="en-US" sz="2500" i="0">
                          <a:solidFill>
                            <a:schemeClr val="bg1"/>
                          </a:solidFill>
                          <a:latin typeface="Aptos"/>
                        </a:rPr>
                        <a:t>Q Commitment</a:t>
                      </a:r>
                      <a:endParaRPr lang="en-US" sz="25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  <a:p>
                      <a:pPr lvl="0" algn="ctr"/>
                      <a:r>
                        <a:rPr lang="en-US" sz="2500" i="0">
                          <a:solidFill>
                            <a:schemeClr val="bg1"/>
                          </a:solidFill>
                          <a:latin typeface="Aptos"/>
                        </a:rPr>
                        <a:t>Goal 2</a:t>
                      </a:r>
                    </a:p>
                    <a:p>
                      <a:pPr lvl="0" algn="ctr"/>
                      <a:endParaRPr lang="en-US" sz="25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  <a:p>
                      <a:pPr lvl="0" algn="ctr"/>
                      <a:r>
                        <a:rPr lang="en-US" sz="1800" i="0">
                          <a:solidFill>
                            <a:schemeClr val="bg1"/>
                          </a:solidFill>
                          <a:latin typeface="Aptos"/>
                        </a:rPr>
                        <a:t>SUPPORTIVE ENVIRONMENT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800" b="1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Priority 1: Safety &amp; Security </a:t>
                      </a:r>
                      <a:b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Clear expectations for school behavior and a systematic approach to student discipline so that all have an equal opportunity to learn, belong, and succeed.</a:t>
                      </a:r>
                      <a:r>
                        <a:rPr lang="en-US" sz="1800" b="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  <a:br>
                        <a:rPr lang="en-US" sz="1800" b="0" i="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158259"/>
                  </a:ext>
                </a:extLst>
              </a:tr>
              <a:tr h="12609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Priority 2: Multi-tiered System of Support</a:t>
                      </a:r>
                      <a:br>
                        <a:rPr lang="en-US" sz="18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Responsive to student social and emotional needs through intervention, strategies and supports.</a:t>
                      </a:r>
                      <a:r>
                        <a:rPr lang="en-US" sz="1800" b="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  <a:br>
                        <a:rPr lang="en-US"/>
                      </a:b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297981"/>
                  </a:ext>
                </a:extLst>
              </a:tr>
              <a:tr h="13525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Priority 3: Staff Recruitment &amp; Retention</a:t>
                      </a:r>
                      <a:br>
                        <a:rPr lang="en-US" sz="18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systematic approach that encourages staff support and professional growth while focusing on recruitment and retention of a highly qualified and diverse staff.</a:t>
                      </a:r>
                      <a:endParaRPr lang="en-US" sz="1800" b="0" i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059701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F82CEE9C-F688-4D10-414B-0D6E08E40625}"/>
              </a:ext>
            </a:extLst>
          </p:cNvPr>
          <p:cNvSpPr/>
          <p:nvPr/>
        </p:nvSpPr>
        <p:spPr>
          <a:xfrm>
            <a:off x="1182255" y="4989706"/>
            <a:ext cx="10289309" cy="1754174"/>
          </a:xfrm>
          <a:prstGeom prst="rect">
            <a:avLst/>
          </a:prstGeom>
          <a:noFill/>
        </p:spPr>
        <p:txBody>
          <a:bodyPr wrap="square" lIns="91416" tIns="45708" rIns="91416" bIns="45708" anchor="t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000" b="1" dirty="0">
                <a:ln/>
                <a:solidFill>
                  <a:schemeClr val="accent5">
                    <a:lumMod val="75000"/>
                  </a:schemeClr>
                </a:solidFill>
                <a:latin typeface="Aptos"/>
              </a:rPr>
              <a:t>Q Commitment Goal 2: Guiding Question(s) for SIP</a:t>
            </a:r>
            <a:br>
              <a:rPr lang="en-US" sz="2950" b="1" dirty="0">
                <a:ln/>
              </a:rPr>
            </a:br>
            <a:r>
              <a:rPr lang="en-US" sz="1600" b="1" i="1" dirty="0">
                <a:ln/>
                <a:solidFill>
                  <a:schemeClr val="accent5">
                    <a:lumMod val="75000"/>
                  </a:schemeClr>
                </a:solidFill>
              </a:rPr>
              <a:t>Who is thriving in our school? Who is not?</a:t>
            </a:r>
          </a:p>
          <a:p>
            <a:pPr algn="ctr"/>
            <a:r>
              <a:rPr lang="en-US" sz="1400" i="1" dirty="0">
                <a:ln/>
                <a:latin typeface="Aptos"/>
              </a:rPr>
              <a:t>What does the data tell us about our progress toward supportive environment and areas of concern?</a:t>
            </a:r>
          </a:p>
          <a:p>
            <a:pPr algn="ctr"/>
            <a:r>
              <a:rPr lang="en-US" sz="1400" i="1" dirty="0">
                <a:ln/>
                <a:latin typeface="Aptos"/>
              </a:rPr>
              <a:t>What does the data tell us about our progress toward Q Goal 2 success?</a:t>
            </a:r>
          </a:p>
          <a:p>
            <a:pPr algn="ctr"/>
            <a:r>
              <a:rPr lang="en-US" sz="1400" i="1" dirty="0">
                <a:ln/>
                <a:latin typeface="Aptos"/>
              </a:rPr>
              <a:t>What are the needs of our staff to achieve Q Commitment Goal 2 success? (Consider: PD, systems alignment, staff alignment, etc.)</a:t>
            </a:r>
            <a:br>
              <a:rPr lang="en-US" sz="2950" b="1" dirty="0">
                <a:ln/>
              </a:rPr>
            </a:br>
            <a:endParaRPr lang="en-US" sz="2999" b="1" dirty="0">
              <a:ln/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50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45BC186-F1B9-D4ED-D632-F04BCEA83CBB}"/>
              </a:ext>
            </a:extLst>
          </p:cNvPr>
          <p:cNvGraphicFramePr>
            <a:graphicFrameLocks noGrp="1"/>
          </p:cNvGraphicFramePr>
          <p:nvPr/>
        </p:nvGraphicFramePr>
        <p:xfrm>
          <a:off x="210312" y="201168"/>
          <a:ext cx="11889324" cy="631970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54485">
                  <a:extLst>
                    <a:ext uri="{9D8B030D-6E8A-4147-A177-3AD203B41FA5}">
                      <a16:colId xmlns:a16="http://schemas.microsoft.com/office/drawing/2014/main" val="1776901933"/>
                    </a:ext>
                  </a:extLst>
                </a:gridCol>
                <a:gridCol w="475151">
                  <a:extLst>
                    <a:ext uri="{9D8B030D-6E8A-4147-A177-3AD203B41FA5}">
                      <a16:colId xmlns:a16="http://schemas.microsoft.com/office/drawing/2014/main" val="4146091921"/>
                    </a:ext>
                  </a:extLst>
                </a:gridCol>
                <a:gridCol w="1243645">
                  <a:extLst>
                    <a:ext uri="{9D8B030D-6E8A-4147-A177-3AD203B41FA5}">
                      <a16:colId xmlns:a16="http://schemas.microsoft.com/office/drawing/2014/main" val="2682902582"/>
                    </a:ext>
                  </a:extLst>
                </a:gridCol>
                <a:gridCol w="2969461">
                  <a:extLst>
                    <a:ext uri="{9D8B030D-6E8A-4147-A177-3AD203B41FA5}">
                      <a16:colId xmlns:a16="http://schemas.microsoft.com/office/drawing/2014/main" val="4261823089"/>
                    </a:ext>
                  </a:extLst>
                </a:gridCol>
                <a:gridCol w="2973291">
                  <a:extLst>
                    <a:ext uri="{9D8B030D-6E8A-4147-A177-3AD203B41FA5}">
                      <a16:colId xmlns:a16="http://schemas.microsoft.com/office/drawing/2014/main" val="408502633"/>
                    </a:ext>
                  </a:extLst>
                </a:gridCol>
                <a:gridCol w="337509">
                  <a:extLst>
                    <a:ext uri="{9D8B030D-6E8A-4147-A177-3AD203B41FA5}">
                      <a16:colId xmlns:a16="http://schemas.microsoft.com/office/drawing/2014/main" val="3428704252"/>
                    </a:ext>
                  </a:extLst>
                </a:gridCol>
                <a:gridCol w="2635782">
                  <a:extLst>
                    <a:ext uri="{9D8B030D-6E8A-4147-A177-3AD203B41FA5}">
                      <a16:colId xmlns:a16="http://schemas.microsoft.com/office/drawing/2014/main" val="1874351673"/>
                    </a:ext>
                  </a:extLst>
                </a:gridCol>
              </a:tblGrid>
              <a:tr h="528786">
                <a:tc gridSpan="7">
                  <a:txBody>
                    <a:bodyPr/>
                    <a:lstStyle/>
                    <a:p>
                      <a:pPr algn="ctr"/>
                      <a:r>
                        <a:rPr lang="en-US"/>
                        <a:t>QUINCY SENIOR HIGH SCHOOL -- SCHOOL IMPROVEMENT PLAN 2025-2026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901693"/>
                  </a:ext>
                </a:extLst>
              </a:tr>
              <a:tr h="470032">
                <a:tc gridSpan="7"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Q COMMITMENT GOAL 2: SUPPORTIVE ENVIRONMENT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123596"/>
                  </a:ext>
                </a:extLst>
              </a:tr>
              <a:tr h="1461406">
                <a:tc>
                  <a:txBody>
                    <a:bodyPr/>
                    <a:lstStyle/>
                    <a:p>
                      <a:endParaRPr lang="en-US" sz="1200"/>
                    </a:p>
                    <a:p>
                      <a:r>
                        <a:rPr lang="en-US" sz="1200"/>
                        <a:t>STUDENT DISCIPLINE</a:t>
                      </a:r>
                    </a:p>
                    <a:p>
                      <a:endParaRPr lang="en-US" sz="120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r>
                        <a:rPr lang="en-US" sz="1200"/>
                        <a:t>By May 31, 2026, the YTD number of students “on track” or better in behavior will increase to: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/>
                        <a:t>Freshmen: 400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/>
                        <a:t>School-wide: 1500</a:t>
                      </a:r>
                    </a:p>
                    <a:p>
                      <a:endParaRPr lang="en-US" sz="1100" i="1">
                        <a:highlight>
                          <a:srgbClr val="FFFF00"/>
                        </a:highlight>
                      </a:endParaRPr>
                    </a:p>
                    <a:p>
                      <a:r>
                        <a:rPr lang="en-US" sz="900" i="1"/>
                        <a:t>*On Track = behavior incidents on 2% or less of school days attended.</a:t>
                      </a:r>
                    </a:p>
                    <a:p>
                      <a:pPr rtl="0" fontAlgn="base"/>
                      <a:endParaRPr lang="en-US" sz="1100" b="0" i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None/>
                      </a:pPr>
                      <a:endParaRPr lang="en-US" sz="1100">
                        <a:latin typeface="Apto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663658"/>
                  </a:ext>
                </a:extLst>
              </a:tr>
              <a:tr h="387776">
                <a:tc gridSpan="7"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MEASURE OF SUCCESS </a:t>
                      </a:r>
                      <a:r>
                        <a:rPr lang="en-US" sz="1400" i="1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(Data/Progress Monitoring)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978365"/>
                  </a:ext>
                </a:extLst>
              </a:tr>
              <a:tr h="1121544">
                <a:tc gridSpan="3">
                  <a:txBody>
                    <a:bodyPr/>
                    <a:lstStyle/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000" b="1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ADMINISTRATION SCORECARDS</a:t>
                      </a:r>
                    </a:p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000" b="0" i="1" u="none" strike="noStrike" kern="1200" noProof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Twice a month</a:t>
                      </a:r>
                    </a:p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endParaRPr lang="en-US" sz="1000" b="1" i="1" u="none" strike="noStrike" kern="1200" noProof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000" b="1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PANORAMA (BEHAVIOR)</a:t>
                      </a:r>
                    </a:p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000" b="0" i="1" u="none" strike="noStrike" kern="1200" noProof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Twice a month</a:t>
                      </a:r>
                      <a:endParaRPr lang="en-US" sz="1000" b="0" i="1" u="none" strike="noStrike" kern="1200" noProof="0">
                        <a:solidFill>
                          <a:schemeClr val="dk1"/>
                        </a:solidFill>
                        <a:effectLst/>
                        <a:latin typeface="Apto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000" b="1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AVERAGE ATTENDANCE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Monthly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1000" b="0" i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1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CHECK IN CHECK OUT PROGRESS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Twice a month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000" b="1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 FOCUS GROUP DATA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Quarterly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1000" b="0" i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1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 OF HELPs MEETINGS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Monthly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000" b="1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STAFF – STUDENT DISCIPLINE SURVEY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Fall- Spring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1000" b="0" i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1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5ESSENTIALS SURVEY DATA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Spring</a:t>
                      </a:r>
                    </a:p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endParaRPr lang="en-US" sz="1000" b="1" i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834922"/>
                  </a:ext>
                </a:extLst>
              </a:tr>
              <a:tr h="387776">
                <a:tc gridSpan="7"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SCHOOL LEVEL STRATEGIES (Actions/Tasks)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331794"/>
                  </a:ext>
                </a:extLst>
              </a:tr>
              <a:tr h="587541"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/>
                        <a:t>LEADER-STAFF COMMUNICATION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20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n-US" sz="1100"/>
                        <a:t>QHS Admin Team will report walkthrough information, compliance information, and other Commitment Goal #2 related data to staff.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100792"/>
                  </a:ext>
                </a:extLst>
              </a:tr>
              <a:tr h="76380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PROFESSIONAL DEVELOPMENT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/>
                        <a:t>SIP targets will be identified and communicated to staff two times per month. Related professional development activities will be developed and implemented.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452879"/>
                  </a:ext>
                </a:extLst>
              </a:tr>
              <a:tr h="611041"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/>
                        <a:t>PROFESSIONAL DEVELOPMENT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20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/>
                        <a:t>The Culture/Climate team will analyze data monthly and plan/execute strategies that target and address areas impacted by Commitment Goal #2.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6816069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CCEA0262-FE11-FA8B-0D44-146EB351DD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D86D7C8-7350-E23F-CD45-93DCF8C128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3451" y="1357190"/>
            <a:ext cx="1098803" cy="1162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276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9E99FAC-9A40-575E-8533-CDEACC3903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086943"/>
              </p:ext>
            </p:extLst>
          </p:nvPr>
        </p:nvGraphicFramePr>
        <p:xfrm>
          <a:off x="494145" y="202430"/>
          <a:ext cx="11203709" cy="481290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15715">
                  <a:extLst>
                    <a:ext uri="{9D8B030D-6E8A-4147-A177-3AD203B41FA5}">
                      <a16:colId xmlns:a16="http://schemas.microsoft.com/office/drawing/2014/main" val="1574478064"/>
                    </a:ext>
                  </a:extLst>
                </a:gridCol>
                <a:gridCol w="8387994">
                  <a:extLst>
                    <a:ext uri="{9D8B030D-6E8A-4147-A177-3AD203B41FA5}">
                      <a16:colId xmlns:a16="http://schemas.microsoft.com/office/drawing/2014/main" val="1607175495"/>
                    </a:ext>
                  </a:extLst>
                </a:gridCol>
              </a:tblGrid>
              <a:tr h="1266152">
                <a:tc rowSpan="4">
                  <a:txBody>
                    <a:bodyPr/>
                    <a:lstStyle/>
                    <a:p>
                      <a:pPr lvl="0" algn="ctr"/>
                      <a:r>
                        <a:rPr lang="en-US" sz="2500" i="0">
                          <a:solidFill>
                            <a:schemeClr val="bg1"/>
                          </a:solidFill>
                          <a:latin typeface="Aptos"/>
                        </a:rPr>
                        <a:t>Q Commitment</a:t>
                      </a:r>
                      <a:endParaRPr lang="en-US" sz="25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  <a:p>
                      <a:pPr lvl="0" algn="ctr"/>
                      <a:r>
                        <a:rPr lang="en-US" sz="2500" i="0">
                          <a:solidFill>
                            <a:schemeClr val="bg1"/>
                          </a:solidFill>
                          <a:latin typeface="Aptos"/>
                        </a:rPr>
                        <a:t>Goal 3</a:t>
                      </a:r>
                    </a:p>
                    <a:p>
                      <a:pPr lvl="0" algn="ctr"/>
                      <a:endParaRPr lang="en-US" sz="25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  <a:p>
                      <a:pPr lvl="0" algn="ctr"/>
                      <a:r>
                        <a:rPr lang="en-US" sz="1600" i="0">
                          <a:solidFill>
                            <a:schemeClr val="bg1"/>
                          </a:solidFill>
                          <a:latin typeface="Aptos"/>
                        </a:rPr>
                        <a:t>ENGAGING AND COLLABORATIVE PARTNERSHIPS</a:t>
                      </a:r>
                      <a:endParaRPr lang="en-US" sz="1800" i="0">
                        <a:solidFill>
                          <a:schemeClr val="bg1"/>
                        </a:solidFill>
                        <a:latin typeface="Apto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800" b="1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Priority 1: ​</a:t>
                      </a:r>
                      <a:r>
                        <a:rPr lang="en-US" sz="1800" b="1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Consistent Student Attendance</a:t>
                      </a:r>
                      <a:br>
                        <a:rPr lang="en-US" sz="1800" b="0" i="1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Focus on the benefits of regular school attendance and links to student long term success.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158259"/>
                  </a:ext>
                </a:extLst>
              </a:tr>
              <a:tr h="1133148">
                <a:tc vMerge="1">
                  <a:txBody>
                    <a:bodyPr/>
                    <a:lstStyle/>
                    <a:p>
                      <a:pPr lvl="0" algn="ctr"/>
                      <a:endParaRPr lang="en-US" sz="18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Priority 2: Effective District/School/Home Communication</a:t>
                      </a:r>
                      <a:br>
                        <a:rPr lang="en-US" dirty="0"/>
                      </a:br>
                      <a:r>
                        <a:rPr lang="en-US" sz="1800" b="0" i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Ensure parents, students, and families have consistent communication regarding district and school information and clear points of contact when questions arise.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9066852"/>
                  </a:ext>
                </a:extLst>
              </a:tr>
              <a:tr h="1154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Priority 3: Building Community Partnerships</a:t>
                      </a:r>
                      <a:br>
                        <a:rPr lang="en-US" sz="18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i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Collaborate with local community organizations to expand opportunities for all students.</a:t>
                      </a:r>
                      <a:endParaRPr lang="en-US" sz="1800" b="0" i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059701"/>
                  </a:ext>
                </a:extLst>
              </a:tr>
              <a:tr h="1224881">
                <a:tc vMerge="1">
                  <a:txBody>
                    <a:bodyPr/>
                    <a:lstStyle/>
                    <a:p>
                      <a:pPr lvl="0" algn="ctr"/>
                      <a:endParaRPr lang="en-US" sz="1800" i="0">
                        <a:solidFill>
                          <a:schemeClr val="bg1"/>
                        </a:solidFill>
                        <a:latin typeface="Aptos" panose="020B00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Priority 4: Honoring Diverse Perspectives</a:t>
                      </a:r>
                    </a:p>
                    <a:p>
                      <a:r>
                        <a:rPr lang="en-US" dirty="0"/>
                        <a:t>Recognize the diversity within our schools and community and ensure all voices are represented and heard.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390878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4F93C0D9-BFBF-175A-6B6E-2EF47F37FDAF}"/>
              </a:ext>
            </a:extLst>
          </p:cNvPr>
          <p:cNvSpPr/>
          <p:nvPr/>
        </p:nvSpPr>
        <p:spPr>
          <a:xfrm>
            <a:off x="1127520" y="5267936"/>
            <a:ext cx="10128750" cy="1754174"/>
          </a:xfrm>
          <a:prstGeom prst="rect">
            <a:avLst/>
          </a:prstGeom>
          <a:noFill/>
        </p:spPr>
        <p:txBody>
          <a:bodyPr wrap="none" lIns="91416" tIns="45708" rIns="91416" bIns="45708" anchor="t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000" b="1" dirty="0">
                <a:ln/>
                <a:solidFill>
                  <a:schemeClr val="tx2">
                    <a:lumMod val="75000"/>
                    <a:lumOff val="25000"/>
                  </a:schemeClr>
                </a:solidFill>
                <a:latin typeface="Aptos"/>
              </a:rPr>
              <a:t>Q Commitment Goal 3: Guiding Question(s) for SIP</a:t>
            </a:r>
            <a:br>
              <a:rPr lang="en-US" sz="2000" b="1" dirty="0">
                <a:ln/>
                <a:latin typeface="Aptos" panose="020B0004020202020204" pitchFamily="34" charset="0"/>
              </a:rPr>
            </a:br>
            <a:r>
              <a:rPr lang="en-US" sz="1600" b="1" i="1" dirty="0">
                <a:ln/>
                <a:solidFill>
                  <a:schemeClr val="tx2">
                    <a:lumMod val="75000"/>
                    <a:lumOff val="25000"/>
                  </a:schemeClr>
                </a:solidFill>
                <a:latin typeface="Aptos"/>
              </a:rPr>
              <a:t>Who is connected at our school? Who is not?</a:t>
            </a:r>
          </a:p>
          <a:p>
            <a:pPr algn="ctr"/>
            <a:r>
              <a:rPr lang="en-US" sz="1400" i="1" dirty="0">
                <a:ln/>
                <a:latin typeface="Aptos"/>
              </a:rPr>
              <a:t>What does the data tell us about our progress toward engaging and collaborative partnerships and areas of concern?</a:t>
            </a:r>
          </a:p>
          <a:p>
            <a:pPr algn="ctr"/>
            <a:r>
              <a:rPr lang="en-US" sz="1400" i="1" dirty="0">
                <a:ln/>
                <a:latin typeface="Aptos"/>
              </a:rPr>
              <a:t>What does the data tell us about our progress toward Q Goal 3 success?</a:t>
            </a:r>
          </a:p>
          <a:p>
            <a:pPr algn="ctr"/>
            <a:r>
              <a:rPr lang="en-US" sz="1400" i="1" dirty="0">
                <a:ln/>
                <a:latin typeface="Aptos"/>
              </a:rPr>
              <a:t>What are the needs of our staff to achieve Q Commitment Goal 3 success? (Consider: PD, systems alignment, staff alignment, etc.)</a:t>
            </a:r>
          </a:p>
          <a:p>
            <a:pPr algn="ctr"/>
            <a:endParaRPr lang="en-US" sz="2999" b="1" dirty="0">
              <a:ln/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279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45BC186-F1B9-D4ED-D632-F04BCEA83CBB}"/>
              </a:ext>
            </a:extLst>
          </p:cNvPr>
          <p:cNvGraphicFramePr>
            <a:graphicFrameLocks noGrp="1"/>
          </p:cNvGraphicFramePr>
          <p:nvPr/>
        </p:nvGraphicFramePr>
        <p:xfrm>
          <a:off x="177167" y="155448"/>
          <a:ext cx="11865728" cy="64190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84630">
                  <a:extLst>
                    <a:ext uri="{9D8B030D-6E8A-4147-A177-3AD203B41FA5}">
                      <a16:colId xmlns:a16="http://schemas.microsoft.com/office/drawing/2014/main" val="1776901933"/>
                    </a:ext>
                  </a:extLst>
                </a:gridCol>
                <a:gridCol w="382049">
                  <a:extLst>
                    <a:ext uri="{9D8B030D-6E8A-4147-A177-3AD203B41FA5}">
                      <a16:colId xmlns:a16="http://schemas.microsoft.com/office/drawing/2014/main" val="2288170456"/>
                    </a:ext>
                  </a:extLst>
                </a:gridCol>
                <a:gridCol w="2528703">
                  <a:extLst>
                    <a:ext uri="{9D8B030D-6E8A-4147-A177-3AD203B41FA5}">
                      <a16:colId xmlns:a16="http://schemas.microsoft.com/office/drawing/2014/main" val="3628722170"/>
                    </a:ext>
                  </a:extLst>
                </a:gridCol>
                <a:gridCol w="2126035">
                  <a:extLst>
                    <a:ext uri="{9D8B030D-6E8A-4147-A177-3AD203B41FA5}">
                      <a16:colId xmlns:a16="http://schemas.microsoft.com/office/drawing/2014/main" val="4146857887"/>
                    </a:ext>
                  </a:extLst>
                </a:gridCol>
                <a:gridCol w="2408708">
                  <a:extLst>
                    <a:ext uri="{9D8B030D-6E8A-4147-A177-3AD203B41FA5}">
                      <a16:colId xmlns:a16="http://schemas.microsoft.com/office/drawing/2014/main" val="2178132941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3577045233"/>
                    </a:ext>
                  </a:extLst>
                </a:gridCol>
                <a:gridCol w="2618763">
                  <a:extLst>
                    <a:ext uri="{9D8B030D-6E8A-4147-A177-3AD203B41FA5}">
                      <a16:colId xmlns:a16="http://schemas.microsoft.com/office/drawing/2014/main" val="1874351673"/>
                    </a:ext>
                  </a:extLst>
                </a:gridCol>
              </a:tblGrid>
              <a:tr h="462892">
                <a:tc gridSpan="7">
                  <a:txBody>
                    <a:bodyPr/>
                    <a:lstStyle/>
                    <a:p>
                      <a:pPr algn="ctr"/>
                      <a:r>
                        <a:rPr lang="en-US"/>
                        <a:t>QUINCY SENIOR HIGH SCHOOL -- SCHOOL IMPROVEMENT PLAN 2024-2025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901693"/>
                  </a:ext>
                </a:extLst>
              </a:tr>
              <a:tr h="411458">
                <a:tc gridSpan="7"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Q GOAL 3: ENGAGING AND COLLABORATIVE PARTNERSHIPS</a:t>
                      </a:r>
                    </a:p>
                  </a:txBody>
                  <a:tcPr>
                    <a:solidFill>
                      <a:srgbClr val="000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123596"/>
                  </a:ext>
                </a:extLst>
              </a:tr>
              <a:tr h="195557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/>
                        <a:t>STUDENT ATTENDANCE</a:t>
                      </a:r>
                      <a:endParaRPr lang="en-US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endParaRPr lang="en-US" sz="1000" i="1"/>
                    </a:p>
                    <a:p>
                      <a:endParaRPr lang="en-US" sz="1000" i="1"/>
                    </a:p>
                    <a:p>
                      <a:r>
                        <a:rPr lang="en-US" sz="1400"/>
                        <a:t>By May 31, 2026, the YTD number of students “on track” or better in attendance will increase to: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Freshmen: 280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School-wide: 1000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400"/>
                    </a:p>
                    <a:p>
                      <a:endParaRPr lang="en-US" sz="900" i="1">
                        <a:highlight>
                          <a:srgbClr val="FFFF00"/>
                        </a:highlight>
                      </a:endParaRPr>
                    </a:p>
                    <a:p>
                      <a:r>
                        <a:rPr lang="en-US" sz="800" i="1"/>
                        <a:t>*On Track = attending school 90% of the time or more.</a:t>
                      </a:r>
                    </a:p>
                    <a:p>
                      <a:pPr rtl="0" fontAlgn="base"/>
                      <a:endParaRPr lang="en-US" sz="900" b="0" i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None/>
                      </a:pPr>
                      <a:endParaRPr lang="en-US" sz="90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i="1"/>
                    </a:p>
                    <a:p>
                      <a:endParaRPr lang="en-US" sz="1000" i="1"/>
                    </a:p>
                    <a:p>
                      <a:r>
                        <a:rPr lang="en-US" sz="1400"/>
                        <a:t>By May 31, 2026, the YTD number of students “on track” or better in academics will increase to: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Freshmen: 400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School-wide: 1500</a:t>
                      </a:r>
                    </a:p>
                    <a:p>
                      <a:endParaRPr lang="en-US" sz="900" i="1">
                        <a:highlight>
                          <a:srgbClr val="FFFF00"/>
                        </a:highlight>
                      </a:endParaRPr>
                    </a:p>
                    <a:p>
                      <a:r>
                        <a:rPr lang="en-US" sz="800" i="1"/>
                        <a:t>*On Track = behavior incidents on 2% or less of school days attended.</a:t>
                      </a:r>
                    </a:p>
                    <a:p>
                      <a:pPr rtl="0" fontAlgn="base"/>
                      <a:endParaRPr lang="en-US" sz="900" b="0" i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None/>
                      </a:pPr>
                      <a:endParaRPr lang="en-US" sz="900">
                        <a:latin typeface="+mn-lt"/>
                      </a:endParaRPr>
                    </a:p>
                    <a:p>
                      <a:pPr lvl="0">
                        <a:buNone/>
                      </a:pPr>
                      <a:endParaRPr lang="en-US" sz="1000" i="1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  <a:p>
                      <a:pPr algn="ctr"/>
                      <a:endParaRPr lang="en-US" sz="10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663658"/>
                  </a:ext>
                </a:extLst>
              </a:tr>
              <a:tr h="342882">
                <a:tc gridSpan="7"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Q GOAL 3 Measures of Success </a:t>
                      </a:r>
                      <a:r>
                        <a:rPr lang="en-US" sz="1400" i="1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(Data/Progress Monitoring)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978365"/>
                  </a:ext>
                </a:extLst>
              </a:tr>
              <a:tr h="969153">
                <a:tc gridSpan="2">
                  <a:txBody>
                    <a:bodyPr/>
                    <a:lstStyle/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000" b="1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ADMINISTRATION SCORECARDS</a:t>
                      </a:r>
                    </a:p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000" b="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Twice a month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endParaRPr lang="en-US" sz="1000" b="0" i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000" b="1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ACL SCORECARDS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Twice a month</a:t>
                      </a:r>
                      <a:endParaRPr lang="en-US" sz="1200" b="0" i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000" b="1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PANORAMA (ATTENDANCE)</a:t>
                      </a:r>
                    </a:p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000" b="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Twice a month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000" b="1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CHECK IN CHECK OUT PROGRESS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Twice a month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1000" b="0" i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1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 OF HELPs MEETINGS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Monthly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200" b="1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5ESSENTIALS PARENT SURVEY DATA</a:t>
                      </a:r>
                    </a:p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000" b="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Barriers to Engagement</a:t>
                      </a:r>
                    </a:p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000" b="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School Safety</a:t>
                      </a:r>
                    </a:p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000" b="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School Fit</a:t>
                      </a:r>
                    </a:p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000" b="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Family Engagement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834922"/>
                  </a:ext>
                </a:extLst>
              </a:tr>
              <a:tr h="342882">
                <a:tc gridSpan="7"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Q GOAL 3 SCHOOL LEVEL STRATEGIES  (Actions/Tasks)</a:t>
                      </a:r>
                    </a:p>
                  </a:txBody>
                  <a:tcPr>
                    <a:solidFill>
                      <a:srgbClr val="000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331794"/>
                  </a:ext>
                </a:extLst>
              </a:tr>
              <a:tr h="65167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/>
                        <a:t>LEADER-STAFF COMMUNICATION</a:t>
                      </a:r>
                    </a:p>
                    <a:p>
                      <a:pPr lvl="0" algn="l">
                        <a:buNone/>
                      </a:pPr>
                      <a:endParaRPr lang="en-US" sz="11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10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/>
                        <a:t>QHS Admin Team will report walkthrough information, compliance information, and other Commitment Goal #3 related data to staff.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Enhance current parent engagement activities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100792"/>
                  </a:ext>
                </a:extLst>
              </a:tr>
              <a:tr h="630904">
                <a:tc gridSpan="2"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100"/>
                        <a:t>PROFESSIONAL DEVELOPMENT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10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/>
                        <a:t>SIP targets will be identified and communicated to staff two times per month. Related professional development activities will be developed and implemented.</a:t>
                      </a:r>
                    </a:p>
                    <a:p>
                      <a:endParaRPr lang="en-US" sz="11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Opportunities for parents to engage in their child’s academic at school and at home.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009566"/>
                  </a:ext>
                </a:extLst>
              </a:tr>
              <a:tr h="651672">
                <a:tc gridSpan="2"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100"/>
                        <a:t>MTSS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10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/>
                        <a:t>Counselors, Deans and Administration will meet monthly to track attendance, devise strategies and actions, and set up interventions for chronically absent students.</a:t>
                      </a:r>
                    </a:p>
                    <a:p>
                      <a:pPr lvl="0">
                        <a:buNone/>
                      </a:pPr>
                      <a:endParaRPr lang="en-US" sz="11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8978846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758487ED-96AB-EA12-9E3E-4F58075062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3379" y="1126280"/>
            <a:ext cx="1292767" cy="1367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667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a2cc60b-89dd-4105-962a-e09ec6187428" xsi:nil="true"/>
    <lcf76f155ced4ddcb4097134ff3c332f xmlns="9693bd2b-26f7-49b0-a370-341f76daf375">
      <Terms xmlns="http://schemas.microsoft.com/office/infopath/2007/PartnerControls"/>
    </lcf76f155ced4ddcb4097134ff3c332f>
    <SharedWithUsers xmlns="9a2cc60b-89dd-4105-962a-e09ec6187428">
      <UserInfo>
        <DisplayName/>
        <AccountId xsi:nil="true"/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B691A91F0F774F86158912237FCEBD" ma:contentTypeVersion="18" ma:contentTypeDescription="Create a new document." ma:contentTypeScope="" ma:versionID="e119369a3234959f6a1c795552154542">
  <xsd:schema xmlns:xsd="http://www.w3.org/2001/XMLSchema" xmlns:xs="http://www.w3.org/2001/XMLSchema" xmlns:p="http://schemas.microsoft.com/office/2006/metadata/properties" xmlns:ns2="9693bd2b-26f7-49b0-a370-341f76daf375" xmlns:ns3="9a2cc60b-89dd-4105-962a-e09ec6187428" targetNamespace="http://schemas.microsoft.com/office/2006/metadata/properties" ma:root="true" ma:fieldsID="f88bd8d82cc9e72a84bf9e1a53d38ffe" ns2:_="" ns3:_="">
    <xsd:import namespace="9693bd2b-26f7-49b0-a370-341f76daf375"/>
    <xsd:import namespace="9a2cc60b-89dd-4105-962a-e09ec618742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93bd2b-26f7-49b0-a370-341f76daf3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84884c34-ffc2-45f3-b40e-b1353545da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2cc60b-89dd-4105-962a-e09ec618742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01a3def-4ed1-4b46-8a5a-163507710c9c}" ma:internalName="TaxCatchAll" ma:showField="CatchAllData" ma:web="9a2cc60b-89dd-4105-962a-e09ec61874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5D2F849-D9A9-4264-B8C7-174DF6EA5EAD}">
  <ds:schemaRefs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2006/metadata/properties"/>
    <ds:schemaRef ds:uri="9a2cc60b-89dd-4105-962a-e09ec6187428"/>
    <ds:schemaRef ds:uri="9693bd2b-26f7-49b0-a370-341f76daf375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842CD5EE-1938-4E83-9AB0-76DB967295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93bd2b-26f7-49b0-a370-341f76daf375"/>
    <ds:schemaRef ds:uri="9a2cc60b-89dd-4105-962a-e09ec61874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0E7F35C-C77E-4BF1-B6A6-4660D7E21BA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1342</Words>
  <Application>Microsoft Office PowerPoint</Application>
  <PresentationFormat>Widescreen</PresentationFormat>
  <Paragraphs>168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QHS IMPROVEMENT PLAN</vt:lpstr>
      <vt:lpstr>School Improvement Planning Process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Dinkheller, Kimberly</dc:creator>
  <cp:lastModifiedBy>Dinkheller, Kimberly</cp:lastModifiedBy>
  <cp:revision>9</cp:revision>
  <dcterms:created xsi:type="dcterms:W3CDTF">2025-03-07T19:29:14Z</dcterms:created>
  <dcterms:modified xsi:type="dcterms:W3CDTF">2025-07-28T15:45:32Z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0x01010082B691A91F0F774F86158912237FCEBD</vt:lpwstr>
  </property>
  <property fmtid="{D5CDD505-2E9C-101B-9397-08002B2CF9AE}" pid="3" name="Order">
    <vt:r8>3911000</vt:r8>
  </property>
  <property fmtid="{D5CDD505-2E9C-101B-9397-08002B2CF9AE}" pid="4" name="TriggerFlowInfo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MediaServiceImageTags">
    <vt:lpwstr/>
  </property>
</Properties>
</file>