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72" r:id="rId5"/>
    <p:sldId id="273" r:id="rId6"/>
    <p:sldId id="274" r:id="rId7"/>
    <p:sldId id="275" r:id="rId8"/>
    <p:sldId id="276" r:id="rId9"/>
    <p:sldId id="277" r:id="rId10"/>
    <p:sldId id="278" r:id="rId11"/>
    <p:sldId id="279"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90" d="100"/>
          <a:sy n="90" d="100"/>
        </p:scale>
        <p:origin x="48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9/3/2019</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31624601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776447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9/3/2019</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2868181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91646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9/3/2019</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3583792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540161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990445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61BEF0D-F0BB-DE4B-95CE-6DB70DBA9567}" type="datetimeFigureOut">
              <a:rPr lang="en-US" dirty="0"/>
              <a:pPr/>
              <a:t>9/3/2019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Tree>
    <p:extLst>
      <p:ext uri="{BB962C8B-B14F-4D97-AF65-F5344CB8AC3E}">
        <p14:creationId xmlns:p14="http://schemas.microsoft.com/office/powerpoint/2010/main" val="1978493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622004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9/3/2019</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1349172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328585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9/3/2019</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8205685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D124E-8756-407F-8A2B-3AB5BDF2D50A}"/>
              </a:ext>
            </a:extLst>
          </p:cNvPr>
          <p:cNvSpPr>
            <a:spLocks noGrp="1"/>
          </p:cNvSpPr>
          <p:nvPr>
            <p:ph type="ctrTitle"/>
          </p:nvPr>
        </p:nvSpPr>
        <p:spPr/>
        <p:txBody>
          <a:bodyPr/>
          <a:lstStyle/>
          <a:p>
            <a:r>
              <a:rPr lang="en-US" dirty="0"/>
              <a:t>School improvement plan</a:t>
            </a:r>
          </a:p>
        </p:txBody>
      </p:sp>
      <p:sp>
        <p:nvSpPr>
          <p:cNvPr id="3" name="Subtitle 2">
            <a:extLst>
              <a:ext uri="{FF2B5EF4-FFF2-40B4-BE49-F238E27FC236}">
                <a16:creationId xmlns:a16="http://schemas.microsoft.com/office/drawing/2014/main" id="{9B02D668-882A-4DF9-A091-266A8322F79F}"/>
              </a:ext>
            </a:extLst>
          </p:cNvPr>
          <p:cNvSpPr>
            <a:spLocks noGrp="1"/>
          </p:cNvSpPr>
          <p:nvPr>
            <p:ph type="subTitle" idx="1"/>
          </p:nvPr>
        </p:nvSpPr>
        <p:spPr/>
        <p:txBody>
          <a:bodyPr/>
          <a:lstStyle/>
          <a:p>
            <a:r>
              <a:rPr lang="en-US" dirty="0"/>
              <a:t>Quincy Junior High June 2019</a:t>
            </a:r>
          </a:p>
        </p:txBody>
      </p:sp>
    </p:spTree>
    <p:extLst>
      <p:ext uri="{BB962C8B-B14F-4D97-AF65-F5344CB8AC3E}">
        <p14:creationId xmlns:p14="http://schemas.microsoft.com/office/powerpoint/2010/main" val="2852373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4F83E-CC8D-46E3-A624-E4EFE2E3F9EC}"/>
              </a:ext>
            </a:extLst>
          </p:cNvPr>
          <p:cNvSpPr>
            <a:spLocks noGrp="1"/>
          </p:cNvSpPr>
          <p:nvPr>
            <p:ph type="title"/>
          </p:nvPr>
        </p:nvSpPr>
        <p:spPr/>
        <p:txBody>
          <a:bodyPr/>
          <a:lstStyle/>
          <a:p>
            <a:r>
              <a:rPr lang="en-US" dirty="0"/>
              <a:t>situation</a:t>
            </a:r>
          </a:p>
        </p:txBody>
      </p:sp>
      <p:sp>
        <p:nvSpPr>
          <p:cNvPr id="5" name="Content Placeholder 4">
            <a:extLst>
              <a:ext uri="{FF2B5EF4-FFF2-40B4-BE49-F238E27FC236}">
                <a16:creationId xmlns:a16="http://schemas.microsoft.com/office/drawing/2014/main" id="{5F4EEFDA-D8FA-4A69-927B-0AC2F9F7729C}"/>
              </a:ext>
            </a:extLst>
          </p:cNvPr>
          <p:cNvSpPr>
            <a:spLocks noGrp="1"/>
          </p:cNvSpPr>
          <p:nvPr>
            <p:ph idx="1"/>
          </p:nvPr>
        </p:nvSpPr>
        <p:spPr/>
        <p:txBody>
          <a:bodyPr>
            <a:normAutofit/>
          </a:bodyPr>
          <a:lstStyle/>
          <a:p>
            <a:r>
              <a:rPr lang="en-US" sz="2400" dirty="0"/>
              <a:t>QJHS has approximately1,432 students who come with a variety of academic, behavioral, and social-emotional needs.</a:t>
            </a:r>
          </a:p>
          <a:p>
            <a:r>
              <a:rPr lang="en-US" sz="2400" dirty="0"/>
              <a:t>QJHS has a lack of Special Education personnel to address the increased caseloads.</a:t>
            </a:r>
          </a:p>
          <a:p>
            <a:r>
              <a:rPr lang="en-US" sz="2400" dirty="0"/>
              <a:t>QJHS has limited technology to support MTSS and instructional needs inside the classroom. </a:t>
            </a:r>
          </a:p>
          <a:p>
            <a:r>
              <a:rPr lang="en-US" sz="2400" dirty="0"/>
              <a:t>The morale of the staff has been lowered due to the increased academic, behavioral, and social emotional needs of our student population.</a:t>
            </a:r>
          </a:p>
        </p:txBody>
      </p:sp>
    </p:spTree>
    <p:extLst>
      <p:ext uri="{BB962C8B-B14F-4D97-AF65-F5344CB8AC3E}">
        <p14:creationId xmlns:p14="http://schemas.microsoft.com/office/powerpoint/2010/main" val="2171033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935E7-07D4-4D04-94B3-5CCED957379A}"/>
              </a:ext>
            </a:extLst>
          </p:cNvPr>
          <p:cNvSpPr>
            <a:spLocks noGrp="1"/>
          </p:cNvSpPr>
          <p:nvPr>
            <p:ph type="title"/>
          </p:nvPr>
        </p:nvSpPr>
        <p:spPr/>
        <p:txBody>
          <a:bodyPr/>
          <a:lstStyle/>
          <a:p>
            <a:r>
              <a:rPr lang="en-US" dirty="0"/>
              <a:t>mission</a:t>
            </a:r>
          </a:p>
        </p:txBody>
      </p:sp>
      <p:sp>
        <p:nvSpPr>
          <p:cNvPr id="3" name="Content Placeholder 2">
            <a:extLst>
              <a:ext uri="{FF2B5EF4-FFF2-40B4-BE49-F238E27FC236}">
                <a16:creationId xmlns:a16="http://schemas.microsoft.com/office/drawing/2014/main" id="{FBA55DC6-939B-4E84-B545-CA0A467D1B85}"/>
              </a:ext>
            </a:extLst>
          </p:cNvPr>
          <p:cNvSpPr>
            <a:spLocks noGrp="1"/>
          </p:cNvSpPr>
          <p:nvPr>
            <p:ph idx="1"/>
          </p:nvPr>
        </p:nvSpPr>
        <p:spPr/>
        <p:txBody>
          <a:bodyPr>
            <a:normAutofit/>
          </a:bodyPr>
          <a:lstStyle/>
          <a:p>
            <a:r>
              <a:rPr lang="en-US" sz="3200" dirty="0"/>
              <a:t>It is the mission of the Quincy Public Schools #172 to educate students and teachers to achieve personal excellence. </a:t>
            </a:r>
          </a:p>
          <a:p>
            <a:r>
              <a:rPr lang="en-US" sz="3200" dirty="0"/>
              <a:t>It is the mission of Quincy Junior High School to build leaders through relationships, rigor, and relevance. </a:t>
            </a:r>
          </a:p>
        </p:txBody>
      </p:sp>
    </p:spTree>
    <p:extLst>
      <p:ext uri="{BB962C8B-B14F-4D97-AF65-F5344CB8AC3E}">
        <p14:creationId xmlns:p14="http://schemas.microsoft.com/office/powerpoint/2010/main" val="9030977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D5D7C-F36A-443B-90D5-71CE669A7DF2}"/>
              </a:ext>
            </a:extLst>
          </p:cNvPr>
          <p:cNvSpPr>
            <a:spLocks noGrp="1"/>
          </p:cNvSpPr>
          <p:nvPr>
            <p:ph type="title"/>
          </p:nvPr>
        </p:nvSpPr>
        <p:spPr/>
        <p:txBody>
          <a:bodyPr/>
          <a:lstStyle/>
          <a:p>
            <a:r>
              <a:rPr lang="en-US" dirty="0"/>
              <a:t>strengths</a:t>
            </a:r>
          </a:p>
        </p:txBody>
      </p:sp>
      <p:sp>
        <p:nvSpPr>
          <p:cNvPr id="3" name="Content Placeholder 2">
            <a:extLst>
              <a:ext uri="{FF2B5EF4-FFF2-40B4-BE49-F238E27FC236}">
                <a16:creationId xmlns:a16="http://schemas.microsoft.com/office/drawing/2014/main" id="{2BAC783D-4EA1-434D-93E3-F238D3196B4B}"/>
              </a:ext>
            </a:extLst>
          </p:cNvPr>
          <p:cNvSpPr>
            <a:spLocks noGrp="1"/>
          </p:cNvSpPr>
          <p:nvPr>
            <p:ph idx="1"/>
          </p:nvPr>
        </p:nvSpPr>
        <p:spPr>
          <a:xfrm>
            <a:off x="463826" y="1820411"/>
            <a:ext cx="11277600" cy="4790113"/>
          </a:xfrm>
        </p:spPr>
        <p:txBody>
          <a:bodyPr>
            <a:normAutofit fontScale="77500" lnSpcReduction="20000"/>
          </a:bodyPr>
          <a:lstStyle/>
          <a:p>
            <a:endParaRPr lang="en-US" dirty="0"/>
          </a:p>
          <a:p>
            <a:r>
              <a:rPr lang="en-US" dirty="0">
                <a:solidFill>
                  <a:schemeClr val="tx1"/>
                </a:solidFill>
              </a:rPr>
              <a:t>QJHS has embraced the middle school concept looking carefully at the development of the whole child. Students have many opportunities to explore their interests at QJHS including but not limited to elective courses (PLTW, Agriculture, College and Career Readiness, Computers,  Art, Music), athletics, foreign language, student leadership, clubs, and music. </a:t>
            </a:r>
          </a:p>
          <a:p>
            <a:r>
              <a:rPr lang="en-US" dirty="0">
                <a:solidFill>
                  <a:schemeClr val="tx1"/>
                </a:solidFill>
              </a:rPr>
              <a:t>Staff Collaboration (Teaming and PLC) along with our Multi-Tiered Systems of Support has helped teachers and support staff identify students who are in need of academic, behavioral or social-emotional support, allowing them to partner with parents to support student success. </a:t>
            </a:r>
          </a:p>
          <a:p>
            <a:pPr lvl="0"/>
            <a:r>
              <a:rPr lang="en-US" dirty="0">
                <a:solidFill>
                  <a:schemeClr val="tx1"/>
                </a:solidFill>
              </a:rPr>
              <a:t>QJHS worked to decrease the number of students scoring at the 40</a:t>
            </a:r>
            <a:r>
              <a:rPr lang="en-US" baseline="30000" dirty="0">
                <a:solidFill>
                  <a:schemeClr val="tx1"/>
                </a:solidFill>
              </a:rPr>
              <a:t>th</a:t>
            </a:r>
            <a:r>
              <a:rPr lang="en-US" dirty="0">
                <a:solidFill>
                  <a:schemeClr val="tx1"/>
                </a:solidFill>
              </a:rPr>
              <a:t> percentile and below in the area of math. Two of the three grade levels met the school improvement goal from 2018-2019. </a:t>
            </a:r>
          </a:p>
          <a:p>
            <a:pPr marL="0" lvl="0" indent="0">
              <a:buNone/>
            </a:pPr>
            <a:r>
              <a:rPr lang="en-US" dirty="0">
                <a:solidFill>
                  <a:schemeClr val="tx1"/>
                </a:solidFill>
              </a:rPr>
              <a:t>Math Goal: Decrease by 4% at 6</a:t>
            </a:r>
            <a:r>
              <a:rPr lang="en-US" baseline="30000" dirty="0">
                <a:solidFill>
                  <a:schemeClr val="tx1"/>
                </a:solidFill>
              </a:rPr>
              <a:t>th</a:t>
            </a:r>
            <a:r>
              <a:rPr lang="en-US" dirty="0">
                <a:solidFill>
                  <a:schemeClr val="tx1"/>
                </a:solidFill>
              </a:rPr>
              <a:t>, 7</a:t>
            </a:r>
            <a:r>
              <a:rPr lang="en-US" baseline="30000" dirty="0">
                <a:solidFill>
                  <a:schemeClr val="tx1"/>
                </a:solidFill>
              </a:rPr>
              <a:t>th</a:t>
            </a:r>
            <a:r>
              <a:rPr lang="en-US" dirty="0">
                <a:solidFill>
                  <a:schemeClr val="tx1"/>
                </a:solidFill>
              </a:rPr>
              <a:t>, &amp; 8</a:t>
            </a:r>
            <a:r>
              <a:rPr lang="en-US" baseline="30000" dirty="0">
                <a:solidFill>
                  <a:schemeClr val="tx1"/>
                </a:solidFill>
              </a:rPr>
              <a:t>th</a:t>
            </a:r>
            <a:r>
              <a:rPr lang="en-US" dirty="0">
                <a:solidFill>
                  <a:schemeClr val="tx1"/>
                </a:solidFill>
              </a:rPr>
              <a:t> grades</a:t>
            </a:r>
          </a:p>
          <a:p>
            <a:pPr marL="0" lvl="0" indent="0">
              <a:buNone/>
            </a:pPr>
            <a:r>
              <a:rPr lang="en-US" dirty="0">
                <a:solidFill>
                  <a:schemeClr val="tx1"/>
                </a:solidFill>
              </a:rPr>
              <a:t>6</a:t>
            </a:r>
            <a:r>
              <a:rPr lang="en-US" baseline="30000" dirty="0">
                <a:solidFill>
                  <a:schemeClr val="tx1"/>
                </a:solidFill>
              </a:rPr>
              <a:t>th</a:t>
            </a:r>
            <a:r>
              <a:rPr lang="en-US" dirty="0">
                <a:solidFill>
                  <a:schemeClr val="tx1"/>
                </a:solidFill>
              </a:rPr>
              <a:t> Grade Goal: Decrease from 51% to 47%     Actual Decrease: 51% to </a:t>
            </a:r>
            <a:r>
              <a:rPr lang="en-US" dirty="0">
                <a:solidFill>
                  <a:schemeClr val="tx1"/>
                </a:solidFill>
                <a:highlight>
                  <a:srgbClr val="FFFF00"/>
                </a:highlight>
              </a:rPr>
              <a:t>45%</a:t>
            </a:r>
          </a:p>
          <a:p>
            <a:pPr marL="0" indent="0">
              <a:buNone/>
            </a:pPr>
            <a:r>
              <a:rPr lang="en-US" dirty="0">
                <a:solidFill>
                  <a:schemeClr val="tx1"/>
                </a:solidFill>
              </a:rPr>
              <a:t>7</a:t>
            </a:r>
            <a:r>
              <a:rPr lang="en-US" baseline="30000" dirty="0">
                <a:solidFill>
                  <a:schemeClr val="tx1"/>
                </a:solidFill>
              </a:rPr>
              <a:t>th</a:t>
            </a:r>
            <a:r>
              <a:rPr lang="en-US" dirty="0">
                <a:solidFill>
                  <a:schemeClr val="tx1"/>
                </a:solidFill>
              </a:rPr>
              <a:t> Grade Data: Decrease from 53% to 49%     Actual Decrease: 53% to </a:t>
            </a:r>
            <a:r>
              <a:rPr lang="en-US" dirty="0">
                <a:solidFill>
                  <a:schemeClr val="tx1"/>
                </a:solidFill>
                <a:highlight>
                  <a:srgbClr val="FFFF00"/>
                </a:highlight>
              </a:rPr>
              <a:t>47%</a:t>
            </a:r>
          </a:p>
          <a:p>
            <a:pPr marL="0" indent="0">
              <a:buNone/>
            </a:pPr>
            <a:r>
              <a:rPr lang="en-US" dirty="0">
                <a:solidFill>
                  <a:schemeClr val="tx1"/>
                </a:solidFill>
              </a:rPr>
              <a:t>8</a:t>
            </a:r>
            <a:r>
              <a:rPr lang="en-US" baseline="30000" dirty="0">
                <a:solidFill>
                  <a:schemeClr val="tx1"/>
                </a:solidFill>
              </a:rPr>
              <a:t>th</a:t>
            </a:r>
            <a:r>
              <a:rPr lang="en-US" dirty="0">
                <a:solidFill>
                  <a:schemeClr val="tx1"/>
                </a:solidFill>
              </a:rPr>
              <a:t> Grade Data: Decrease from 39% to 35%     Actual Decrease: 39% to 45%</a:t>
            </a:r>
          </a:p>
          <a:p>
            <a:pPr lvl="0"/>
            <a:r>
              <a:rPr lang="en-US" dirty="0">
                <a:solidFill>
                  <a:schemeClr val="tx1"/>
                </a:solidFill>
              </a:rPr>
              <a:t>QJHS worked to decrease the number of students scoring at the 40</a:t>
            </a:r>
            <a:r>
              <a:rPr lang="en-US" baseline="30000" dirty="0">
                <a:solidFill>
                  <a:schemeClr val="tx1"/>
                </a:solidFill>
              </a:rPr>
              <a:t>th</a:t>
            </a:r>
            <a:r>
              <a:rPr lang="en-US" dirty="0">
                <a:solidFill>
                  <a:schemeClr val="tx1"/>
                </a:solidFill>
              </a:rPr>
              <a:t> percentile and below in the area of reading. All three grade levels met the school improvement goal from 2018-2019 in the area of reading: </a:t>
            </a:r>
          </a:p>
          <a:p>
            <a:pPr marL="0" lvl="0" indent="0">
              <a:buNone/>
            </a:pPr>
            <a:r>
              <a:rPr lang="en-US" dirty="0">
                <a:solidFill>
                  <a:schemeClr val="tx1"/>
                </a:solidFill>
              </a:rPr>
              <a:t>Reading Goal: Decrease by 3% at 6</a:t>
            </a:r>
            <a:r>
              <a:rPr lang="en-US" baseline="30000" dirty="0">
                <a:solidFill>
                  <a:schemeClr val="tx1"/>
                </a:solidFill>
              </a:rPr>
              <a:t>th</a:t>
            </a:r>
            <a:r>
              <a:rPr lang="en-US" dirty="0">
                <a:solidFill>
                  <a:schemeClr val="tx1"/>
                </a:solidFill>
              </a:rPr>
              <a:t>, 7</a:t>
            </a:r>
            <a:r>
              <a:rPr lang="en-US" baseline="30000" dirty="0">
                <a:solidFill>
                  <a:schemeClr val="tx1"/>
                </a:solidFill>
              </a:rPr>
              <a:t>th</a:t>
            </a:r>
            <a:r>
              <a:rPr lang="en-US" dirty="0">
                <a:solidFill>
                  <a:schemeClr val="tx1"/>
                </a:solidFill>
              </a:rPr>
              <a:t>, &amp; 8</a:t>
            </a:r>
            <a:r>
              <a:rPr lang="en-US" baseline="30000" dirty="0">
                <a:solidFill>
                  <a:schemeClr val="tx1"/>
                </a:solidFill>
              </a:rPr>
              <a:t>th</a:t>
            </a:r>
            <a:r>
              <a:rPr lang="en-US" dirty="0">
                <a:solidFill>
                  <a:schemeClr val="tx1"/>
                </a:solidFill>
              </a:rPr>
              <a:t> grades</a:t>
            </a:r>
          </a:p>
          <a:p>
            <a:pPr marL="0" lvl="0" indent="0">
              <a:buNone/>
            </a:pPr>
            <a:r>
              <a:rPr lang="en-US" dirty="0">
                <a:solidFill>
                  <a:schemeClr val="tx1"/>
                </a:solidFill>
              </a:rPr>
              <a:t>6</a:t>
            </a:r>
            <a:r>
              <a:rPr lang="en-US" baseline="30000" dirty="0">
                <a:solidFill>
                  <a:schemeClr val="tx1"/>
                </a:solidFill>
              </a:rPr>
              <a:t>th</a:t>
            </a:r>
            <a:r>
              <a:rPr lang="en-US" dirty="0">
                <a:solidFill>
                  <a:schemeClr val="tx1"/>
                </a:solidFill>
              </a:rPr>
              <a:t> Grade Goal: Decrease from 47% to 44%     Actual Decrease: 47% to </a:t>
            </a:r>
            <a:r>
              <a:rPr lang="en-US" dirty="0">
                <a:solidFill>
                  <a:schemeClr val="tx1"/>
                </a:solidFill>
                <a:highlight>
                  <a:srgbClr val="FFFF00"/>
                </a:highlight>
              </a:rPr>
              <a:t>39%</a:t>
            </a:r>
          </a:p>
          <a:p>
            <a:pPr marL="0" indent="0">
              <a:buNone/>
            </a:pPr>
            <a:r>
              <a:rPr lang="en-US" dirty="0">
                <a:solidFill>
                  <a:schemeClr val="tx1"/>
                </a:solidFill>
              </a:rPr>
              <a:t>7</a:t>
            </a:r>
            <a:r>
              <a:rPr lang="en-US" baseline="30000" dirty="0">
                <a:solidFill>
                  <a:schemeClr val="tx1"/>
                </a:solidFill>
              </a:rPr>
              <a:t>th</a:t>
            </a:r>
            <a:r>
              <a:rPr lang="en-US" dirty="0">
                <a:solidFill>
                  <a:schemeClr val="tx1"/>
                </a:solidFill>
              </a:rPr>
              <a:t> Grade Data: Decrease from 40% to 37%     Actual Decrease: 40% to </a:t>
            </a:r>
            <a:r>
              <a:rPr lang="en-US" dirty="0">
                <a:solidFill>
                  <a:schemeClr val="tx1"/>
                </a:solidFill>
                <a:highlight>
                  <a:srgbClr val="FFFF00"/>
                </a:highlight>
              </a:rPr>
              <a:t>33%</a:t>
            </a:r>
          </a:p>
          <a:p>
            <a:pPr marL="0" indent="0">
              <a:buNone/>
            </a:pPr>
            <a:r>
              <a:rPr lang="en-US" dirty="0">
                <a:solidFill>
                  <a:schemeClr val="tx1"/>
                </a:solidFill>
              </a:rPr>
              <a:t>8</a:t>
            </a:r>
            <a:r>
              <a:rPr lang="en-US" baseline="30000" dirty="0">
                <a:solidFill>
                  <a:schemeClr val="tx1"/>
                </a:solidFill>
              </a:rPr>
              <a:t>th</a:t>
            </a:r>
            <a:r>
              <a:rPr lang="en-US" dirty="0">
                <a:solidFill>
                  <a:schemeClr val="tx1"/>
                </a:solidFill>
              </a:rPr>
              <a:t> Grade Data: Decrease from 37% to 34%     Actual Decrease: 37% to </a:t>
            </a:r>
            <a:r>
              <a:rPr lang="en-US" dirty="0">
                <a:solidFill>
                  <a:schemeClr val="tx1"/>
                </a:solidFill>
                <a:highlight>
                  <a:srgbClr val="FFFF00"/>
                </a:highlight>
              </a:rPr>
              <a:t>26%</a:t>
            </a:r>
          </a:p>
          <a:p>
            <a:pPr marL="0" indent="0">
              <a:buNone/>
            </a:pPr>
            <a:endParaRPr lang="en-US" dirty="0"/>
          </a:p>
          <a:p>
            <a:endParaRPr lang="en-US" dirty="0"/>
          </a:p>
        </p:txBody>
      </p:sp>
    </p:spTree>
    <p:extLst>
      <p:ext uri="{BB962C8B-B14F-4D97-AF65-F5344CB8AC3E}">
        <p14:creationId xmlns:p14="http://schemas.microsoft.com/office/powerpoint/2010/main" val="3026928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60D2C-F6C8-45A9-9D42-2292DFE6B767}"/>
              </a:ext>
            </a:extLst>
          </p:cNvPr>
          <p:cNvSpPr>
            <a:spLocks noGrp="1"/>
          </p:cNvSpPr>
          <p:nvPr>
            <p:ph type="title"/>
          </p:nvPr>
        </p:nvSpPr>
        <p:spPr/>
        <p:txBody>
          <a:bodyPr/>
          <a:lstStyle/>
          <a:p>
            <a:r>
              <a:rPr lang="en-US" dirty="0"/>
              <a:t>Areas to improve</a:t>
            </a:r>
          </a:p>
        </p:txBody>
      </p:sp>
      <p:sp>
        <p:nvSpPr>
          <p:cNvPr id="3" name="Content Placeholder 2">
            <a:extLst>
              <a:ext uri="{FF2B5EF4-FFF2-40B4-BE49-F238E27FC236}">
                <a16:creationId xmlns:a16="http://schemas.microsoft.com/office/drawing/2014/main" id="{D1FC06AD-1199-4380-8D3F-963749452B25}"/>
              </a:ext>
            </a:extLst>
          </p:cNvPr>
          <p:cNvSpPr>
            <a:spLocks noGrp="1"/>
          </p:cNvSpPr>
          <p:nvPr>
            <p:ph idx="1"/>
          </p:nvPr>
        </p:nvSpPr>
        <p:spPr/>
        <p:txBody>
          <a:bodyPr>
            <a:normAutofit/>
          </a:bodyPr>
          <a:lstStyle/>
          <a:p>
            <a:r>
              <a:rPr lang="en-US" sz="2400" dirty="0">
                <a:solidFill>
                  <a:schemeClr val="tx1"/>
                </a:solidFill>
              </a:rPr>
              <a:t>While QJHS continues to make great strides in NWEA MAP, including exceeding national norms in three of the four test events at the 7</a:t>
            </a:r>
            <a:r>
              <a:rPr lang="en-US" sz="2400" baseline="30000" dirty="0">
                <a:solidFill>
                  <a:schemeClr val="tx1"/>
                </a:solidFill>
              </a:rPr>
              <a:t>th</a:t>
            </a:r>
            <a:r>
              <a:rPr lang="en-US" sz="2400" dirty="0">
                <a:solidFill>
                  <a:schemeClr val="tx1"/>
                </a:solidFill>
              </a:rPr>
              <a:t> grade (reading, language usage, and science) and in two of the three test events at the 8</a:t>
            </a:r>
            <a:r>
              <a:rPr lang="en-US" sz="2400" baseline="30000" dirty="0">
                <a:solidFill>
                  <a:schemeClr val="tx1"/>
                </a:solidFill>
              </a:rPr>
              <a:t>th</a:t>
            </a:r>
            <a:r>
              <a:rPr lang="en-US" sz="2400" dirty="0">
                <a:solidFill>
                  <a:schemeClr val="tx1"/>
                </a:solidFill>
              </a:rPr>
              <a:t> grade level (reading and language usage), we need to improve our scores on the Illinois Assessment of Readiness.</a:t>
            </a:r>
          </a:p>
          <a:p>
            <a:r>
              <a:rPr lang="en-US" sz="2400" dirty="0">
                <a:solidFill>
                  <a:schemeClr val="tx1"/>
                </a:solidFill>
              </a:rPr>
              <a:t>QJHS will continue to work to close achievement and discipline gaps with our Special Education population.</a:t>
            </a:r>
          </a:p>
          <a:p>
            <a:r>
              <a:rPr lang="en-US" sz="2400" dirty="0">
                <a:solidFill>
                  <a:schemeClr val="tx1"/>
                </a:solidFill>
              </a:rPr>
              <a:t>QJHS will continue to work on improving staff/school morale and staff retention rate. </a:t>
            </a:r>
          </a:p>
          <a:p>
            <a:pPr marL="0" indent="0">
              <a:buNone/>
            </a:pPr>
            <a:endParaRPr lang="en-US" dirty="0"/>
          </a:p>
        </p:txBody>
      </p:sp>
    </p:spTree>
    <p:extLst>
      <p:ext uri="{BB962C8B-B14F-4D97-AF65-F5344CB8AC3E}">
        <p14:creationId xmlns:p14="http://schemas.microsoft.com/office/powerpoint/2010/main" val="42481781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B0E5E-7C10-4914-9FE0-34FDF286CC00}"/>
              </a:ext>
            </a:extLst>
          </p:cNvPr>
          <p:cNvSpPr>
            <a:spLocks noGrp="1"/>
          </p:cNvSpPr>
          <p:nvPr>
            <p:ph type="title"/>
          </p:nvPr>
        </p:nvSpPr>
        <p:spPr/>
        <p:txBody>
          <a:bodyPr/>
          <a:lstStyle/>
          <a:p>
            <a:r>
              <a:rPr lang="en-US" dirty="0"/>
              <a:t>goals</a:t>
            </a:r>
          </a:p>
        </p:txBody>
      </p:sp>
      <p:pic>
        <p:nvPicPr>
          <p:cNvPr id="6" name="Picture 5">
            <a:extLst>
              <a:ext uri="{FF2B5EF4-FFF2-40B4-BE49-F238E27FC236}">
                <a16:creationId xmlns:a16="http://schemas.microsoft.com/office/drawing/2014/main" id="{51D78FF9-291A-4EEE-8490-9CE0E2093F0C}"/>
              </a:ext>
            </a:extLst>
          </p:cNvPr>
          <p:cNvPicPr>
            <a:picLocks noChangeAspect="1"/>
          </p:cNvPicPr>
          <p:nvPr/>
        </p:nvPicPr>
        <p:blipFill>
          <a:blip r:embed="rId2"/>
          <a:stretch>
            <a:fillRect/>
          </a:stretch>
        </p:blipFill>
        <p:spPr>
          <a:xfrm>
            <a:off x="1281977" y="2934298"/>
            <a:ext cx="3631767" cy="3366056"/>
          </a:xfrm>
          <a:prstGeom prst="rect">
            <a:avLst/>
          </a:prstGeom>
        </p:spPr>
      </p:pic>
      <p:pic>
        <p:nvPicPr>
          <p:cNvPr id="7" name="Picture 6">
            <a:extLst>
              <a:ext uri="{FF2B5EF4-FFF2-40B4-BE49-F238E27FC236}">
                <a16:creationId xmlns:a16="http://schemas.microsoft.com/office/drawing/2014/main" id="{C16EAFF6-C2C3-43A1-8E31-CA631FCDB748}"/>
              </a:ext>
            </a:extLst>
          </p:cNvPr>
          <p:cNvPicPr>
            <a:picLocks noChangeAspect="1"/>
          </p:cNvPicPr>
          <p:nvPr/>
        </p:nvPicPr>
        <p:blipFill>
          <a:blip r:embed="rId3"/>
          <a:stretch>
            <a:fillRect/>
          </a:stretch>
        </p:blipFill>
        <p:spPr>
          <a:xfrm>
            <a:off x="6751782" y="2949585"/>
            <a:ext cx="3770023" cy="3350769"/>
          </a:xfrm>
          <a:prstGeom prst="rect">
            <a:avLst/>
          </a:prstGeom>
        </p:spPr>
      </p:pic>
      <p:sp>
        <p:nvSpPr>
          <p:cNvPr id="8" name="TextBox 7">
            <a:extLst>
              <a:ext uri="{FF2B5EF4-FFF2-40B4-BE49-F238E27FC236}">
                <a16:creationId xmlns:a16="http://schemas.microsoft.com/office/drawing/2014/main" id="{3CFC902C-61A2-4AFC-B6CA-87B71261388C}"/>
              </a:ext>
            </a:extLst>
          </p:cNvPr>
          <p:cNvSpPr txBox="1"/>
          <p:nvPr/>
        </p:nvSpPr>
        <p:spPr>
          <a:xfrm>
            <a:off x="1879388" y="2132818"/>
            <a:ext cx="7969287" cy="369332"/>
          </a:xfrm>
          <a:prstGeom prst="rect">
            <a:avLst/>
          </a:prstGeom>
          <a:noFill/>
        </p:spPr>
        <p:txBody>
          <a:bodyPr wrap="square" rtlCol="0">
            <a:spAutoFit/>
          </a:bodyPr>
          <a:lstStyle/>
          <a:p>
            <a:r>
              <a:rPr lang="en-US" dirty="0"/>
              <a:t>QJHS will increase the number of students meeting and exceeding on IAR by 2%.</a:t>
            </a:r>
          </a:p>
        </p:txBody>
      </p:sp>
    </p:spTree>
    <p:extLst>
      <p:ext uri="{BB962C8B-B14F-4D97-AF65-F5344CB8AC3E}">
        <p14:creationId xmlns:p14="http://schemas.microsoft.com/office/powerpoint/2010/main" val="28384566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63620-C3FF-4879-9D7E-B9C05843D798}"/>
              </a:ext>
            </a:extLst>
          </p:cNvPr>
          <p:cNvSpPr>
            <a:spLocks noGrp="1"/>
          </p:cNvSpPr>
          <p:nvPr>
            <p:ph type="title"/>
          </p:nvPr>
        </p:nvSpPr>
        <p:spPr/>
        <p:txBody>
          <a:bodyPr/>
          <a:lstStyle/>
          <a:p>
            <a:r>
              <a:rPr lang="en-US" dirty="0"/>
              <a:t>Student growth</a:t>
            </a:r>
          </a:p>
        </p:txBody>
      </p:sp>
      <p:sp>
        <p:nvSpPr>
          <p:cNvPr id="3" name="Content Placeholder 2">
            <a:extLst>
              <a:ext uri="{FF2B5EF4-FFF2-40B4-BE49-F238E27FC236}">
                <a16:creationId xmlns:a16="http://schemas.microsoft.com/office/drawing/2014/main" id="{BF166C3E-91B9-4F0E-85FF-B2B47B4F57EE}"/>
              </a:ext>
            </a:extLst>
          </p:cNvPr>
          <p:cNvSpPr>
            <a:spLocks noGrp="1"/>
          </p:cNvSpPr>
          <p:nvPr>
            <p:ph idx="1"/>
          </p:nvPr>
        </p:nvSpPr>
        <p:spPr/>
        <p:txBody>
          <a:bodyPr/>
          <a:lstStyle/>
          <a:p>
            <a:r>
              <a:rPr lang="en-US" dirty="0">
                <a:solidFill>
                  <a:schemeClr val="tx1"/>
                </a:solidFill>
              </a:rPr>
              <a:t># of Student Goals/ # of Students Reached Goal- </a:t>
            </a:r>
            <a:r>
              <a:rPr lang="en-US" dirty="0">
                <a:solidFill>
                  <a:schemeClr val="tx1"/>
                </a:solidFill>
                <a:highlight>
                  <a:srgbClr val="FFFF00"/>
                </a:highlight>
              </a:rPr>
              <a:t>9974</a:t>
            </a:r>
            <a:r>
              <a:rPr lang="en-US" dirty="0">
                <a:solidFill>
                  <a:schemeClr val="tx1"/>
                </a:solidFill>
              </a:rPr>
              <a:t> goals/</a:t>
            </a:r>
            <a:r>
              <a:rPr lang="en-US" dirty="0">
                <a:solidFill>
                  <a:schemeClr val="tx1"/>
                </a:solidFill>
                <a:highlight>
                  <a:srgbClr val="FFFF00"/>
                </a:highlight>
              </a:rPr>
              <a:t>7517</a:t>
            </a:r>
            <a:r>
              <a:rPr lang="en-US" dirty="0">
                <a:solidFill>
                  <a:schemeClr val="tx1"/>
                </a:solidFill>
              </a:rPr>
              <a:t> reached goal=</a:t>
            </a:r>
            <a:r>
              <a:rPr lang="en-US" dirty="0">
                <a:solidFill>
                  <a:schemeClr val="tx1"/>
                </a:solidFill>
                <a:highlight>
                  <a:srgbClr val="FFFF00"/>
                </a:highlight>
              </a:rPr>
              <a:t>75.37%</a:t>
            </a:r>
          </a:p>
          <a:p>
            <a:r>
              <a:rPr lang="en-US" dirty="0">
                <a:solidFill>
                  <a:schemeClr val="tx1"/>
                </a:solidFill>
              </a:rPr>
              <a:t>Average Teacher SLO met Objectives: </a:t>
            </a:r>
            <a:r>
              <a:rPr lang="en-US" dirty="0">
                <a:solidFill>
                  <a:schemeClr val="tx1"/>
                </a:solidFill>
                <a:highlight>
                  <a:srgbClr val="FFFF00"/>
                </a:highlight>
              </a:rPr>
              <a:t>45/50</a:t>
            </a:r>
            <a:r>
              <a:rPr lang="en-US" dirty="0">
                <a:solidFill>
                  <a:schemeClr val="tx1"/>
                </a:solidFill>
              </a:rPr>
              <a:t> teachers met objective=</a:t>
            </a:r>
            <a:r>
              <a:rPr lang="en-US" dirty="0">
                <a:solidFill>
                  <a:schemeClr val="tx1"/>
                </a:solidFill>
                <a:highlight>
                  <a:srgbClr val="FFFF00"/>
                </a:highlight>
              </a:rPr>
              <a:t>98%</a:t>
            </a:r>
          </a:p>
          <a:p>
            <a:r>
              <a:rPr lang="en-US" dirty="0">
                <a:solidFill>
                  <a:schemeClr val="tx1"/>
                </a:solidFill>
              </a:rPr>
              <a:t>Number of Student Referrals for the 17-18 School Year: </a:t>
            </a:r>
            <a:r>
              <a:rPr lang="en-US" dirty="0">
                <a:solidFill>
                  <a:schemeClr val="tx1"/>
                </a:solidFill>
                <a:highlight>
                  <a:srgbClr val="FFFF00"/>
                </a:highlight>
              </a:rPr>
              <a:t>3877 Referrals (605 students)</a:t>
            </a:r>
          </a:p>
          <a:p>
            <a:r>
              <a:rPr lang="en-US" dirty="0">
                <a:solidFill>
                  <a:schemeClr val="tx1"/>
                </a:solidFill>
              </a:rPr>
              <a:t>Number of Student Referrals for the 18-19 School Year: </a:t>
            </a:r>
            <a:r>
              <a:rPr lang="en-US" dirty="0">
                <a:solidFill>
                  <a:schemeClr val="tx1"/>
                </a:solidFill>
                <a:highlight>
                  <a:srgbClr val="FFFF00"/>
                </a:highlight>
              </a:rPr>
              <a:t>4239 Referrals (639 students)</a:t>
            </a:r>
          </a:p>
          <a:p>
            <a:r>
              <a:rPr lang="en-US" dirty="0">
                <a:solidFill>
                  <a:schemeClr val="tx1"/>
                </a:solidFill>
              </a:rPr>
              <a:t>Overall Attendance for the 17-18 School Year: </a:t>
            </a:r>
            <a:r>
              <a:rPr lang="en-US" dirty="0">
                <a:solidFill>
                  <a:schemeClr val="tx1"/>
                </a:solidFill>
                <a:highlight>
                  <a:srgbClr val="FFFF00"/>
                </a:highlight>
              </a:rPr>
              <a:t>92.69%</a:t>
            </a:r>
          </a:p>
          <a:p>
            <a:r>
              <a:rPr lang="en-US" dirty="0">
                <a:solidFill>
                  <a:schemeClr val="tx1"/>
                </a:solidFill>
              </a:rPr>
              <a:t>Overall Attendance for the 18-19 School Year: 8-23-18-5-31-19=</a:t>
            </a:r>
            <a:r>
              <a:rPr lang="en-US" dirty="0">
                <a:solidFill>
                  <a:schemeClr val="tx1"/>
                </a:solidFill>
                <a:highlight>
                  <a:srgbClr val="FFFF00"/>
                </a:highlight>
              </a:rPr>
              <a:t>92.54%</a:t>
            </a:r>
          </a:p>
        </p:txBody>
      </p:sp>
    </p:spTree>
    <p:extLst>
      <p:ext uri="{BB962C8B-B14F-4D97-AF65-F5344CB8AC3E}">
        <p14:creationId xmlns:p14="http://schemas.microsoft.com/office/powerpoint/2010/main" val="66480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B14B6-BEAA-4B58-A2D6-20E8797A0FFE}"/>
              </a:ext>
            </a:extLst>
          </p:cNvPr>
          <p:cNvSpPr>
            <a:spLocks noGrp="1"/>
          </p:cNvSpPr>
          <p:nvPr>
            <p:ph type="title"/>
          </p:nvPr>
        </p:nvSpPr>
        <p:spPr/>
        <p:txBody>
          <a:bodyPr/>
          <a:lstStyle/>
          <a:p>
            <a:r>
              <a:rPr lang="en-US" dirty="0"/>
              <a:t>Hot rocks</a:t>
            </a:r>
          </a:p>
        </p:txBody>
      </p:sp>
      <p:sp>
        <p:nvSpPr>
          <p:cNvPr id="3" name="Content Placeholder 2">
            <a:extLst>
              <a:ext uri="{FF2B5EF4-FFF2-40B4-BE49-F238E27FC236}">
                <a16:creationId xmlns:a16="http://schemas.microsoft.com/office/drawing/2014/main" id="{89B0B0D6-C543-443B-933E-CE288E6DD48F}"/>
              </a:ext>
            </a:extLst>
          </p:cNvPr>
          <p:cNvSpPr>
            <a:spLocks noGrp="1"/>
          </p:cNvSpPr>
          <p:nvPr>
            <p:ph idx="1"/>
          </p:nvPr>
        </p:nvSpPr>
        <p:spPr>
          <a:xfrm>
            <a:off x="581191" y="2399251"/>
            <a:ext cx="11029615" cy="3862219"/>
          </a:xfrm>
        </p:spPr>
        <p:txBody>
          <a:bodyPr>
            <a:normAutofit fontScale="77500" lnSpcReduction="20000"/>
          </a:bodyPr>
          <a:lstStyle/>
          <a:p>
            <a:r>
              <a:rPr lang="en-US" sz="3100" dirty="0">
                <a:solidFill>
                  <a:schemeClr val="tx1"/>
                </a:solidFill>
              </a:rPr>
              <a:t>QJHS is currently working with the ROE and a Learning Partner to help teachers better understand quality assessments and backwards design. By strengthening the curriculum already in place and creating learning tasks that are rigorous and relevant, QJHS is hopeful that it will see an increase in student achievement not only in MAP but on the Illinois Assessment of Readiness. </a:t>
            </a:r>
          </a:p>
          <a:p>
            <a:r>
              <a:rPr lang="en-US" sz="3100" dirty="0">
                <a:solidFill>
                  <a:schemeClr val="tx1"/>
                </a:solidFill>
              </a:rPr>
              <a:t>QJHS will focus PD on the aforementioned during our Wednesday PLC time. </a:t>
            </a:r>
          </a:p>
          <a:p>
            <a:r>
              <a:rPr lang="en-US" sz="3100" dirty="0">
                <a:solidFill>
                  <a:schemeClr val="tx1"/>
                </a:solidFill>
              </a:rPr>
              <a:t>QJHS will continue to focus on Social Emotional Learning and Classroom Management as it pertains to adolescent development, trauma, poverty, and culture.</a:t>
            </a:r>
          </a:p>
          <a:p>
            <a:r>
              <a:rPr lang="en-US" sz="3100" dirty="0">
                <a:solidFill>
                  <a:schemeClr val="tx1"/>
                </a:solidFill>
              </a:rPr>
              <a:t>QJHS will increase technology to help support MTSS and the instructional needs of students.</a:t>
            </a:r>
          </a:p>
          <a:p>
            <a:pPr marL="1008000" lvl="3" indent="0">
              <a:buNone/>
            </a:pPr>
            <a:endParaRPr lang="en-US" dirty="0">
              <a:solidFill>
                <a:schemeClr val="tx1"/>
              </a:solidFill>
            </a:endParaRPr>
          </a:p>
          <a:p>
            <a:pPr marL="0" indent="0">
              <a:buNone/>
            </a:pPr>
            <a:endParaRPr lang="en-US" dirty="0"/>
          </a:p>
        </p:txBody>
      </p:sp>
    </p:spTree>
    <p:extLst>
      <p:ext uri="{BB962C8B-B14F-4D97-AF65-F5344CB8AC3E}">
        <p14:creationId xmlns:p14="http://schemas.microsoft.com/office/powerpoint/2010/main" val="2321369392"/>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Has_Teacher_Only_SectionGroup xmlns="f06c5ff6-36e3-4eb2-ad11-9fcd78bb7e11" xsi:nil="true"/>
    <FolderType xmlns="f06c5ff6-36e3-4eb2-ad11-9fcd78bb7e11" xsi:nil="true"/>
    <Teachers xmlns="f06c5ff6-36e3-4eb2-ad11-9fcd78bb7e11">
      <UserInfo>
        <DisplayName/>
        <AccountId xsi:nil="true"/>
        <AccountType/>
      </UserInfo>
    </Teachers>
    <TeamsChannelId xmlns="f06c5ff6-36e3-4eb2-ad11-9fcd78bb7e11" xsi:nil="true"/>
    <Math_Settings xmlns="f06c5ff6-36e3-4eb2-ad11-9fcd78bb7e11" xsi:nil="true"/>
    <Invited_Teachers xmlns="f06c5ff6-36e3-4eb2-ad11-9fcd78bb7e11" xsi:nil="true"/>
    <Invited_Students xmlns="f06c5ff6-36e3-4eb2-ad11-9fcd78bb7e11" xsi:nil="true"/>
    <DefaultSectionNames xmlns="f06c5ff6-36e3-4eb2-ad11-9fcd78bb7e11" xsi:nil="true"/>
    <Is_Collaboration_Space_Locked xmlns="f06c5ff6-36e3-4eb2-ad11-9fcd78bb7e11" xsi:nil="true"/>
    <Owner xmlns="f06c5ff6-36e3-4eb2-ad11-9fcd78bb7e11">
      <UserInfo>
        <DisplayName/>
        <AccountId xsi:nil="true"/>
        <AccountType/>
      </UserInfo>
    </Owner>
    <Students xmlns="f06c5ff6-36e3-4eb2-ad11-9fcd78bb7e11">
      <UserInfo>
        <DisplayName/>
        <AccountId xsi:nil="true"/>
        <AccountType/>
      </UserInfo>
    </Students>
    <NotebookType xmlns="f06c5ff6-36e3-4eb2-ad11-9fcd78bb7e11" xsi:nil="true"/>
    <CultureName xmlns="f06c5ff6-36e3-4eb2-ad11-9fcd78bb7e11" xsi:nil="true"/>
    <Student_Groups xmlns="f06c5ff6-36e3-4eb2-ad11-9fcd78bb7e11">
      <UserInfo>
        <DisplayName/>
        <AccountId xsi:nil="true"/>
        <AccountType/>
      </UserInfo>
    </Student_Groups>
    <LMS_Mappings xmlns="f06c5ff6-36e3-4eb2-ad11-9fcd78bb7e11" xsi:nil="true"/>
    <IsNotebookLocked xmlns="f06c5ff6-36e3-4eb2-ad11-9fcd78bb7e11" xsi:nil="true"/>
    <Templates xmlns="f06c5ff6-36e3-4eb2-ad11-9fcd78bb7e11" xsi:nil="true"/>
    <Self_Registration_Enabled xmlns="f06c5ff6-36e3-4eb2-ad11-9fcd78bb7e11" xsi:nil="true"/>
    <Distribution_Groups xmlns="f06c5ff6-36e3-4eb2-ad11-9fcd78bb7e11" xsi:nil="true"/>
    <AppVersion xmlns="f06c5ff6-36e3-4eb2-ad11-9fcd78bb7e1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71F5B633C94AA4586ACA5963A6AA9CB" ma:contentTypeVersion="34" ma:contentTypeDescription="Create a new document." ma:contentTypeScope="" ma:versionID="beb3bfafcb7b46a985a192f092f015d1">
  <xsd:schema xmlns:xsd="http://www.w3.org/2001/XMLSchema" xmlns:xs="http://www.w3.org/2001/XMLSchema" xmlns:p="http://schemas.microsoft.com/office/2006/metadata/properties" xmlns:ns3="eaf5836d-9a0d-455a-845a-f1c70d68c7ec" xmlns:ns4="f06c5ff6-36e3-4eb2-ad11-9fcd78bb7e11" targetNamespace="http://schemas.microsoft.com/office/2006/metadata/properties" ma:root="true" ma:fieldsID="e354e74e8a49dbe80a6c557d1c235ced" ns3:_="" ns4:_="">
    <xsd:import namespace="eaf5836d-9a0d-455a-845a-f1c70d68c7ec"/>
    <xsd:import namespace="f06c5ff6-36e3-4eb2-ad11-9fcd78bb7e11"/>
    <xsd:element name="properties">
      <xsd:complexType>
        <xsd:sequence>
          <xsd:element name="documentManagement">
            <xsd:complexType>
              <xsd:all>
                <xsd:element ref="ns3:SharedWithUsers" minOccurs="0"/>
                <xsd:element ref="ns3:SharedWithDetails" minOccurs="0"/>
                <xsd:element ref="ns3:SharingHintHash" minOccurs="0"/>
                <xsd:element ref="ns3:LastSharedByUser" minOccurs="0"/>
                <xsd:element ref="ns3:LastSharedByTime" minOccurs="0"/>
                <xsd:element ref="ns4:MediaServiceMetadata" minOccurs="0"/>
                <xsd:element ref="ns4:MediaServiceFastMetadata" minOccurs="0"/>
                <xsd:element ref="ns4:MediaServiceEventHashCode" minOccurs="0"/>
                <xsd:element ref="ns4:MediaServiceGenerationTime" minOccurs="0"/>
                <xsd:element ref="ns4:MediaServiceDateTaken" minOccurs="0"/>
                <xsd:element ref="ns4:MediaServiceAutoTags" minOccurs="0"/>
                <xsd:element ref="ns4:MediaServiceOCR" minOccurs="0"/>
                <xsd:element ref="ns4:MediaServiceAutoKeyPoints" minOccurs="0"/>
                <xsd:element ref="ns4:MediaServiceKeyPoints" minOccurs="0"/>
                <xsd:element ref="ns4:NotebookType" minOccurs="0"/>
                <xsd:element ref="ns4:FolderType" minOccurs="0"/>
                <xsd:element ref="ns4:CultureName" minOccurs="0"/>
                <xsd:element ref="ns4:AppVersion" minOccurs="0"/>
                <xsd:element ref="ns4:TeamsChannelId" minOccurs="0"/>
                <xsd:element ref="ns4:Owner" minOccurs="0"/>
                <xsd:element ref="ns4:Math_Settings" minOccurs="0"/>
                <xsd:element ref="ns4:DefaultSectionNames" minOccurs="0"/>
                <xsd:element ref="ns4:Templates" minOccurs="0"/>
                <xsd:element ref="ns4:Teachers" minOccurs="0"/>
                <xsd:element ref="ns4:Students" minOccurs="0"/>
                <xsd:element ref="ns4:Student_Groups" minOccurs="0"/>
                <xsd:element ref="ns4:Distribution_Groups" minOccurs="0"/>
                <xsd:element ref="ns4:LMS_Mappings" minOccurs="0"/>
                <xsd:element ref="ns4:Invited_Teachers" minOccurs="0"/>
                <xsd:element ref="ns4:Invited_Students" minOccurs="0"/>
                <xsd:element ref="ns4:Self_Registration_Enabled" minOccurs="0"/>
                <xsd:element ref="ns4:Has_Teacher_Only_SectionGroup" minOccurs="0"/>
                <xsd:element ref="ns4:Is_Collaboration_Space_Locked" minOccurs="0"/>
                <xsd:element ref="ns4:IsNotebookLocke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af5836d-9a0d-455a-845a-f1c70d68c7e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internalName="SharingHintHash" ma:readOnly="true">
      <xsd:simpleType>
        <xsd:restriction base="dms:Text"/>
      </xsd:simpleType>
    </xsd:element>
    <xsd:element name="LastSharedByUser" ma:index="11" nillable="true" ma:displayName="Last Shared By User" ma:description="" ma:internalName="LastSharedByUser" ma:readOnly="true">
      <xsd:simpleType>
        <xsd:restriction base="dms:Note">
          <xsd:maxLength value="255"/>
        </xsd:restriction>
      </xsd:simpleType>
    </xsd:element>
    <xsd:element name="LastSharedByTime" ma:index="12"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f06c5ff6-36e3-4eb2-ad11-9fcd78bb7e11"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Tags" ma:index="18" nillable="true" ma:displayName="Tags" ma:internalName="MediaServiceAutoTags"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NotebookType" ma:index="22" nillable="true" ma:displayName="Notebook Type" ma:internalName="NotebookType">
      <xsd:simpleType>
        <xsd:restriction base="dms:Text"/>
      </xsd:simpleType>
    </xsd:element>
    <xsd:element name="FolderType" ma:index="23" nillable="true" ma:displayName="Folder Type" ma:internalName="FolderType">
      <xsd:simpleType>
        <xsd:restriction base="dms:Text"/>
      </xsd:simpleType>
    </xsd:element>
    <xsd:element name="CultureName" ma:index="24" nillable="true" ma:displayName="Culture Name" ma:internalName="CultureName">
      <xsd:simpleType>
        <xsd:restriction base="dms:Text"/>
      </xsd:simpleType>
    </xsd:element>
    <xsd:element name="AppVersion" ma:index="25" nillable="true" ma:displayName="App Version" ma:internalName="AppVersion">
      <xsd:simpleType>
        <xsd:restriction base="dms:Text"/>
      </xsd:simpleType>
    </xsd:element>
    <xsd:element name="TeamsChannelId" ma:index="26" nillable="true" ma:displayName="Teams Channel Id" ma:internalName="TeamsChannelId">
      <xsd:simpleType>
        <xsd:restriction base="dms:Text"/>
      </xsd:simpleType>
    </xsd:element>
    <xsd:element name="Owner" ma:index="27"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28" nillable="true" ma:displayName="Math Settings" ma:internalName="Math_Settings">
      <xsd:simpleType>
        <xsd:restriction base="dms:Text"/>
      </xsd:simpleType>
    </xsd:element>
    <xsd:element name="DefaultSectionNames" ma:index="29" nillable="true" ma:displayName="Default Section Names" ma:internalName="DefaultSectionNames">
      <xsd:simpleType>
        <xsd:restriction base="dms:Note">
          <xsd:maxLength value="255"/>
        </xsd:restriction>
      </xsd:simpleType>
    </xsd:element>
    <xsd:element name="Templates" ma:index="30" nillable="true" ma:displayName="Templates" ma:internalName="Templates">
      <xsd:simpleType>
        <xsd:restriction base="dms:Note">
          <xsd:maxLength value="255"/>
        </xsd:restriction>
      </xsd:simpleType>
    </xsd:element>
    <xsd:element name="Teachers" ma:index="31"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32"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33"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34" nillable="true" ma:displayName="Distribution Groups" ma:internalName="Distribution_Groups">
      <xsd:simpleType>
        <xsd:restriction base="dms:Note">
          <xsd:maxLength value="255"/>
        </xsd:restriction>
      </xsd:simpleType>
    </xsd:element>
    <xsd:element name="LMS_Mappings" ma:index="35" nillable="true" ma:displayName="LMS Mappings" ma:internalName="LMS_Mappings">
      <xsd:simpleType>
        <xsd:restriction base="dms:Note">
          <xsd:maxLength value="255"/>
        </xsd:restriction>
      </xsd:simpleType>
    </xsd:element>
    <xsd:element name="Invited_Teachers" ma:index="36" nillable="true" ma:displayName="Invited Teachers" ma:internalName="Invited_Teachers">
      <xsd:simpleType>
        <xsd:restriction base="dms:Note">
          <xsd:maxLength value="255"/>
        </xsd:restriction>
      </xsd:simpleType>
    </xsd:element>
    <xsd:element name="Invited_Students" ma:index="37" nillable="true" ma:displayName="Invited Students" ma:internalName="Invited_Students">
      <xsd:simpleType>
        <xsd:restriction base="dms:Note">
          <xsd:maxLength value="255"/>
        </xsd:restriction>
      </xsd:simpleType>
    </xsd:element>
    <xsd:element name="Self_Registration_Enabled" ma:index="38" nillable="true" ma:displayName="Self Registration Enabled" ma:internalName="Self_Registration_Enabled">
      <xsd:simpleType>
        <xsd:restriction base="dms:Boolean"/>
      </xsd:simpleType>
    </xsd:element>
    <xsd:element name="Has_Teacher_Only_SectionGroup" ma:index="39" nillable="true" ma:displayName="Has Teacher Only SectionGroup" ma:internalName="Has_Teacher_Only_SectionGroup">
      <xsd:simpleType>
        <xsd:restriction base="dms:Boolean"/>
      </xsd:simpleType>
    </xsd:element>
    <xsd:element name="Is_Collaboration_Space_Locked" ma:index="40" nillable="true" ma:displayName="Is Collaboration Space Locked" ma:internalName="Is_Collaboration_Space_Locked">
      <xsd:simpleType>
        <xsd:restriction base="dms:Boolean"/>
      </xsd:simpleType>
    </xsd:element>
    <xsd:element name="IsNotebookLocked" ma:index="41" nillable="true" ma:displayName="Is Notebook Locked" ma:internalName="IsNotebookLocked">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A6A4C38-A116-4586-B943-10034EA4AE4B}">
  <ds:schemaRefs>
    <ds:schemaRef ds:uri="eaf5836d-9a0d-455a-845a-f1c70d68c7ec"/>
    <ds:schemaRef ds:uri="http://schemas.microsoft.com/office/2006/documentManagement/types"/>
    <ds:schemaRef ds:uri="f06c5ff6-36e3-4eb2-ad11-9fcd78bb7e11"/>
    <ds:schemaRef ds:uri="http://purl.org/dc/dcmitype/"/>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http://www.w3.org/XML/1998/namespace"/>
    <ds:schemaRef ds:uri="http://purl.org/dc/terms/"/>
  </ds:schemaRefs>
</ds:datastoreItem>
</file>

<file path=customXml/itemProps2.xml><?xml version="1.0" encoding="utf-8"?>
<ds:datastoreItem xmlns:ds="http://schemas.openxmlformats.org/officeDocument/2006/customXml" ds:itemID="{16D8CE40-85C9-45A3-BC0C-F47C1EE6E77C}">
  <ds:schemaRefs>
    <ds:schemaRef ds:uri="http://schemas.microsoft.com/sharepoint/v3/contenttype/forms"/>
  </ds:schemaRefs>
</ds:datastoreItem>
</file>

<file path=customXml/itemProps3.xml><?xml version="1.0" encoding="utf-8"?>
<ds:datastoreItem xmlns:ds="http://schemas.openxmlformats.org/officeDocument/2006/customXml" ds:itemID="{80B0DA07-A041-4F9F-8693-8306D660729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af5836d-9a0d-455a-845a-f1c70d68c7ec"/>
    <ds:schemaRef ds:uri="f06c5ff6-36e3-4eb2-ad11-9fcd78bb7e1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TotalTime>
  <Words>772</Words>
  <Application>Microsoft Office PowerPoint</Application>
  <PresentationFormat>Widescreen</PresentationFormat>
  <Paragraphs>42</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Gill Sans MT</vt:lpstr>
      <vt:lpstr>Wingdings 2</vt:lpstr>
      <vt:lpstr>Dividend</vt:lpstr>
      <vt:lpstr>School improvement plan</vt:lpstr>
      <vt:lpstr>situation</vt:lpstr>
      <vt:lpstr>mission</vt:lpstr>
      <vt:lpstr>strengths</vt:lpstr>
      <vt:lpstr>Areas to improve</vt:lpstr>
      <vt:lpstr>goals</vt:lpstr>
      <vt:lpstr>Student growth</vt:lpstr>
      <vt:lpstr>Hot rocks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School improvement plan</dc:title>
  <dc:creator>Maynard, Erica</dc:creator>
  <cp:lastModifiedBy>Cook, Patricia</cp:lastModifiedBy>
  <cp:revision>1</cp:revision>
  <dcterms:created xsi:type="dcterms:W3CDTF">2019-09-03T20:00:25Z</dcterms:created>
  <dcterms:modified xsi:type="dcterms:W3CDTF">2019-09-03T20:23:14Z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0x010100D71F5B633C94AA4586ACA5963A6AA9CB</vt:lpwstr>
  </property>
</Properties>
</file>