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3"/>
  </p:notesMasterIdLst>
  <p:sldIdLst>
    <p:sldId id="295" r:id="rId5"/>
    <p:sldId id="321" r:id="rId6"/>
    <p:sldId id="1117" r:id="rId7"/>
    <p:sldId id="1126" r:id="rId8"/>
    <p:sldId id="1118" r:id="rId9"/>
    <p:sldId id="1127" r:id="rId10"/>
    <p:sldId id="1119" r:id="rId11"/>
    <p:sldId id="1129"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5" d="100"/>
          <a:sy n="105" d="100"/>
        </p:scale>
        <p:origin x="79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477AC36-32C3-40E2-B994-34F52F1C6F30}" type="datetimeFigureOut">
              <a:t>7/14/2024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37D9B0-F961-4A91-8CCE-8C10A8BD9B80}" type="slidenum">
              <a:t>‹#›</a:t>
            </a:fld>
            <a:endParaRPr lang="en-US"/>
          </a:p>
        </p:txBody>
      </p:sp>
    </p:spTree>
    <p:extLst>
      <p:ext uri="{BB962C8B-B14F-4D97-AF65-F5344CB8AC3E}">
        <p14:creationId xmlns:p14="http://schemas.microsoft.com/office/powerpoint/2010/main" val="42585594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C7F5CD-ADB4-1946-E8D1-8D659B55164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39CAC83-1B43-0CA9-FF50-A731823C232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05D686F-7232-C5DE-137F-A7E800713892}"/>
              </a:ext>
            </a:extLst>
          </p:cNvPr>
          <p:cNvSpPr>
            <a:spLocks noGrp="1"/>
          </p:cNvSpPr>
          <p:nvPr>
            <p:ph type="dt" sz="half" idx="10"/>
          </p:nvPr>
        </p:nvSpPr>
        <p:spPr/>
        <p:txBody>
          <a:bodyPr/>
          <a:lstStyle/>
          <a:p>
            <a:fld id="{B8B5FC4D-FFAF-4F24-9327-7E67B131B931}" type="datetimeFigureOut">
              <a:rPr lang="en-US" smtClean="0"/>
              <a:t>7/14/2024</a:t>
            </a:fld>
            <a:endParaRPr lang="en-US"/>
          </a:p>
        </p:txBody>
      </p:sp>
      <p:sp>
        <p:nvSpPr>
          <p:cNvPr id="5" name="Footer Placeholder 4">
            <a:extLst>
              <a:ext uri="{FF2B5EF4-FFF2-40B4-BE49-F238E27FC236}">
                <a16:creationId xmlns:a16="http://schemas.microsoft.com/office/drawing/2014/main" id="{BC24B99E-BA67-3E96-A218-B0934BF9FDE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9B8996-2571-BC44-736B-7EB537B9B1AF}"/>
              </a:ext>
            </a:extLst>
          </p:cNvPr>
          <p:cNvSpPr>
            <a:spLocks noGrp="1"/>
          </p:cNvSpPr>
          <p:nvPr>
            <p:ph type="sldNum" sz="quarter" idx="12"/>
          </p:nvPr>
        </p:nvSpPr>
        <p:spPr/>
        <p:txBody>
          <a:bodyPr/>
          <a:lstStyle/>
          <a:p>
            <a:fld id="{A705B1C7-026C-4265-AA20-16A172FDB7C9}" type="slidenum">
              <a:rPr lang="en-US" smtClean="0"/>
              <a:t>‹#›</a:t>
            </a:fld>
            <a:endParaRPr lang="en-US"/>
          </a:p>
        </p:txBody>
      </p:sp>
    </p:spTree>
    <p:extLst>
      <p:ext uri="{BB962C8B-B14F-4D97-AF65-F5344CB8AC3E}">
        <p14:creationId xmlns:p14="http://schemas.microsoft.com/office/powerpoint/2010/main" val="20596801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69EBCB-CA7B-853D-25CE-FD1EDFACD1B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C6CBFC7-E809-8C78-1923-1AA06C122FC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7A2F43A-24D9-BDB1-9511-6B3B310504FE}"/>
              </a:ext>
            </a:extLst>
          </p:cNvPr>
          <p:cNvSpPr>
            <a:spLocks noGrp="1"/>
          </p:cNvSpPr>
          <p:nvPr>
            <p:ph type="dt" sz="half" idx="10"/>
          </p:nvPr>
        </p:nvSpPr>
        <p:spPr/>
        <p:txBody>
          <a:bodyPr/>
          <a:lstStyle/>
          <a:p>
            <a:fld id="{B8B5FC4D-FFAF-4F24-9327-7E67B131B931}" type="datetimeFigureOut">
              <a:rPr lang="en-US" smtClean="0"/>
              <a:t>7/14/2024</a:t>
            </a:fld>
            <a:endParaRPr lang="en-US"/>
          </a:p>
        </p:txBody>
      </p:sp>
      <p:sp>
        <p:nvSpPr>
          <p:cNvPr id="5" name="Footer Placeholder 4">
            <a:extLst>
              <a:ext uri="{FF2B5EF4-FFF2-40B4-BE49-F238E27FC236}">
                <a16:creationId xmlns:a16="http://schemas.microsoft.com/office/drawing/2014/main" id="{A662D18F-D09C-DE3E-F62F-43B01D1D4B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4C347E-2574-791E-0A33-B3F7CCF36F5E}"/>
              </a:ext>
            </a:extLst>
          </p:cNvPr>
          <p:cNvSpPr>
            <a:spLocks noGrp="1"/>
          </p:cNvSpPr>
          <p:nvPr>
            <p:ph type="sldNum" sz="quarter" idx="12"/>
          </p:nvPr>
        </p:nvSpPr>
        <p:spPr/>
        <p:txBody>
          <a:bodyPr/>
          <a:lstStyle/>
          <a:p>
            <a:fld id="{A705B1C7-026C-4265-AA20-16A172FDB7C9}" type="slidenum">
              <a:rPr lang="en-US" smtClean="0"/>
              <a:t>‹#›</a:t>
            </a:fld>
            <a:endParaRPr lang="en-US"/>
          </a:p>
        </p:txBody>
      </p:sp>
    </p:spTree>
    <p:extLst>
      <p:ext uri="{BB962C8B-B14F-4D97-AF65-F5344CB8AC3E}">
        <p14:creationId xmlns:p14="http://schemas.microsoft.com/office/powerpoint/2010/main" val="30479073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091EFD0-81E6-4695-285F-E87EDB1E7A3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D90E8AF-A37F-BE52-658C-B25BA97B2DB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986B3B9-6F2A-3903-AA43-D9DF9DBA2F3E}"/>
              </a:ext>
            </a:extLst>
          </p:cNvPr>
          <p:cNvSpPr>
            <a:spLocks noGrp="1"/>
          </p:cNvSpPr>
          <p:nvPr>
            <p:ph type="dt" sz="half" idx="10"/>
          </p:nvPr>
        </p:nvSpPr>
        <p:spPr/>
        <p:txBody>
          <a:bodyPr/>
          <a:lstStyle/>
          <a:p>
            <a:fld id="{B8B5FC4D-FFAF-4F24-9327-7E67B131B931}" type="datetimeFigureOut">
              <a:rPr lang="en-US" smtClean="0"/>
              <a:t>7/14/2024</a:t>
            </a:fld>
            <a:endParaRPr lang="en-US"/>
          </a:p>
        </p:txBody>
      </p:sp>
      <p:sp>
        <p:nvSpPr>
          <p:cNvPr id="5" name="Footer Placeholder 4">
            <a:extLst>
              <a:ext uri="{FF2B5EF4-FFF2-40B4-BE49-F238E27FC236}">
                <a16:creationId xmlns:a16="http://schemas.microsoft.com/office/drawing/2014/main" id="{1BB00744-79EC-45CB-B689-BFCCA5D5F6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5C930D-A058-BB84-FDCB-60A3F24E2182}"/>
              </a:ext>
            </a:extLst>
          </p:cNvPr>
          <p:cNvSpPr>
            <a:spLocks noGrp="1"/>
          </p:cNvSpPr>
          <p:nvPr>
            <p:ph type="sldNum" sz="quarter" idx="12"/>
          </p:nvPr>
        </p:nvSpPr>
        <p:spPr/>
        <p:txBody>
          <a:bodyPr/>
          <a:lstStyle/>
          <a:p>
            <a:fld id="{A705B1C7-026C-4265-AA20-16A172FDB7C9}" type="slidenum">
              <a:rPr lang="en-US" smtClean="0"/>
              <a:t>‹#›</a:t>
            </a:fld>
            <a:endParaRPr lang="en-US"/>
          </a:p>
        </p:txBody>
      </p:sp>
    </p:spTree>
    <p:extLst>
      <p:ext uri="{BB962C8B-B14F-4D97-AF65-F5344CB8AC3E}">
        <p14:creationId xmlns:p14="http://schemas.microsoft.com/office/powerpoint/2010/main" val="12597963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2DC4D3-C213-388F-8299-F62A9361777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F7882DC-3930-6971-5DFF-1BC8B89C904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DC452F2-6A46-2EE0-4543-4D36427B0BF7}"/>
              </a:ext>
            </a:extLst>
          </p:cNvPr>
          <p:cNvSpPr>
            <a:spLocks noGrp="1"/>
          </p:cNvSpPr>
          <p:nvPr>
            <p:ph type="dt" sz="half" idx="10"/>
          </p:nvPr>
        </p:nvSpPr>
        <p:spPr/>
        <p:txBody>
          <a:bodyPr/>
          <a:lstStyle/>
          <a:p>
            <a:fld id="{B8B5FC4D-FFAF-4F24-9327-7E67B131B931}" type="datetimeFigureOut">
              <a:rPr lang="en-US" smtClean="0"/>
              <a:t>7/14/2024</a:t>
            </a:fld>
            <a:endParaRPr lang="en-US"/>
          </a:p>
        </p:txBody>
      </p:sp>
      <p:sp>
        <p:nvSpPr>
          <p:cNvPr id="5" name="Footer Placeholder 4">
            <a:extLst>
              <a:ext uri="{FF2B5EF4-FFF2-40B4-BE49-F238E27FC236}">
                <a16:creationId xmlns:a16="http://schemas.microsoft.com/office/drawing/2014/main" id="{A1DE9F1B-B3E6-3488-3FFD-27E3451553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BE76FB6-CA22-BAE2-A28C-F27BA6FB077F}"/>
              </a:ext>
            </a:extLst>
          </p:cNvPr>
          <p:cNvSpPr>
            <a:spLocks noGrp="1"/>
          </p:cNvSpPr>
          <p:nvPr>
            <p:ph type="sldNum" sz="quarter" idx="12"/>
          </p:nvPr>
        </p:nvSpPr>
        <p:spPr/>
        <p:txBody>
          <a:bodyPr/>
          <a:lstStyle/>
          <a:p>
            <a:fld id="{A705B1C7-026C-4265-AA20-16A172FDB7C9}" type="slidenum">
              <a:rPr lang="en-US" smtClean="0"/>
              <a:t>‹#›</a:t>
            </a:fld>
            <a:endParaRPr lang="en-US"/>
          </a:p>
        </p:txBody>
      </p:sp>
    </p:spTree>
    <p:extLst>
      <p:ext uri="{BB962C8B-B14F-4D97-AF65-F5344CB8AC3E}">
        <p14:creationId xmlns:p14="http://schemas.microsoft.com/office/powerpoint/2010/main" val="38240694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6BAEE9-0A60-2C32-29B5-36A7B5814B3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02FFE34-60FC-66C2-B982-81A33A6E2188}"/>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1BF8DCE-7AFA-D066-8283-58A6F0985038}"/>
              </a:ext>
            </a:extLst>
          </p:cNvPr>
          <p:cNvSpPr>
            <a:spLocks noGrp="1"/>
          </p:cNvSpPr>
          <p:nvPr>
            <p:ph type="dt" sz="half" idx="10"/>
          </p:nvPr>
        </p:nvSpPr>
        <p:spPr/>
        <p:txBody>
          <a:bodyPr/>
          <a:lstStyle/>
          <a:p>
            <a:fld id="{B8B5FC4D-FFAF-4F24-9327-7E67B131B931}" type="datetimeFigureOut">
              <a:rPr lang="en-US" smtClean="0"/>
              <a:t>7/14/2024</a:t>
            </a:fld>
            <a:endParaRPr lang="en-US"/>
          </a:p>
        </p:txBody>
      </p:sp>
      <p:sp>
        <p:nvSpPr>
          <p:cNvPr id="5" name="Footer Placeholder 4">
            <a:extLst>
              <a:ext uri="{FF2B5EF4-FFF2-40B4-BE49-F238E27FC236}">
                <a16:creationId xmlns:a16="http://schemas.microsoft.com/office/drawing/2014/main" id="{32CD88A8-1ECA-494E-D29E-B6EC87C114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662BE7-B0BB-9302-18A8-9029DB02D085}"/>
              </a:ext>
            </a:extLst>
          </p:cNvPr>
          <p:cNvSpPr>
            <a:spLocks noGrp="1"/>
          </p:cNvSpPr>
          <p:nvPr>
            <p:ph type="sldNum" sz="quarter" idx="12"/>
          </p:nvPr>
        </p:nvSpPr>
        <p:spPr/>
        <p:txBody>
          <a:bodyPr/>
          <a:lstStyle/>
          <a:p>
            <a:fld id="{A705B1C7-026C-4265-AA20-16A172FDB7C9}" type="slidenum">
              <a:rPr lang="en-US" smtClean="0"/>
              <a:t>‹#›</a:t>
            </a:fld>
            <a:endParaRPr lang="en-US"/>
          </a:p>
        </p:txBody>
      </p:sp>
    </p:spTree>
    <p:extLst>
      <p:ext uri="{BB962C8B-B14F-4D97-AF65-F5344CB8AC3E}">
        <p14:creationId xmlns:p14="http://schemas.microsoft.com/office/powerpoint/2010/main" val="21657756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433C9-4CD9-6076-1FAC-6CF2EDE2E21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CC28343-4FC7-3967-2A3F-D97154BB0EC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DAE1F8A-072D-2E6F-7705-891EF6FC3E0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4BF9387-6667-58E4-246E-9C07F23B9468}"/>
              </a:ext>
            </a:extLst>
          </p:cNvPr>
          <p:cNvSpPr>
            <a:spLocks noGrp="1"/>
          </p:cNvSpPr>
          <p:nvPr>
            <p:ph type="dt" sz="half" idx="10"/>
          </p:nvPr>
        </p:nvSpPr>
        <p:spPr/>
        <p:txBody>
          <a:bodyPr/>
          <a:lstStyle/>
          <a:p>
            <a:fld id="{B8B5FC4D-FFAF-4F24-9327-7E67B131B931}" type="datetimeFigureOut">
              <a:rPr lang="en-US" smtClean="0"/>
              <a:t>7/14/2024</a:t>
            </a:fld>
            <a:endParaRPr lang="en-US"/>
          </a:p>
        </p:txBody>
      </p:sp>
      <p:sp>
        <p:nvSpPr>
          <p:cNvPr id="6" name="Footer Placeholder 5">
            <a:extLst>
              <a:ext uri="{FF2B5EF4-FFF2-40B4-BE49-F238E27FC236}">
                <a16:creationId xmlns:a16="http://schemas.microsoft.com/office/drawing/2014/main" id="{3A44B18E-96F0-4E66-9521-D4252CE7409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E702541-4F67-CFA4-F1AA-D15B8F540945}"/>
              </a:ext>
            </a:extLst>
          </p:cNvPr>
          <p:cNvSpPr>
            <a:spLocks noGrp="1"/>
          </p:cNvSpPr>
          <p:nvPr>
            <p:ph type="sldNum" sz="quarter" idx="12"/>
          </p:nvPr>
        </p:nvSpPr>
        <p:spPr/>
        <p:txBody>
          <a:bodyPr/>
          <a:lstStyle/>
          <a:p>
            <a:fld id="{A705B1C7-026C-4265-AA20-16A172FDB7C9}" type="slidenum">
              <a:rPr lang="en-US" smtClean="0"/>
              <a:t>‹#›</a:t>
            </a:fld>
            <a:endParaRPr lang="en-US"/>
          </a:p>
        </p:txBody>
      </p:sp>
    </p:spTree>
    <p:extLst>
      <p:ext uri="{BB962C8B-B14F-4D97-AF65-F5344CB8AC3E}">
        <p14:creationId xmlns:p14="http://schemas.microsoft.com/office/powerpoint/2010/main" val="36086578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0EF5CF-3FCA-537D-0E29-AE6D5AB5285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D91194C-BC1B-8E72-A660-A69BB758447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9E4FA7A-035F-275C-A527-CB15EF066DC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5E6C8FA-2775-A62E-99F9-7EA05DA166E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813445-44F7-09A6-63C0-F705E3C6BB0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D4DADE5-3605-E35E-B055-500781EDE814}"/>
              </a:ext>
            </a:extLst>
          </p:cNvPr>
          <p:cNvSpPr>
            <a:spLocks noGrp="1"/>
          </p:cNvSpPr>
          <p:nvPr>
            <p:ph type="dt" sz="half" idx="10"/>
          </p:nvPr>
        </p:nvSpPr>
        <p:spPr/>
        <p:txBody>
          <a:bodyPr/>
          <a:lstStyle/>
          <a:p>
            <a:fld id="{B8B5FC4D-FFAF-4F24-9327-7E67B131B931}" type="datetimeFigureOut">
              <a:rPr lang="en-US" smtClean="0"/>
              <a:t>7/14/2024</a:t>
            </a:fld>
            <a:endParaRPr lang="en-US"/>
          </a:p>
        </p:txBody>
      </p:sp>
      <p:sp>
        <p:nvSpPr>
          <p:cNvPr id="8" name="Footer Placeholder 7">
            <a:extLst>
              <a:ext uri="{FF2B5EF4-FFF2-40B4-BE49-F238E27FC236}">
                <a16:creationId xmlns:a16="http://schemas.microsoft.com/office/drawing/2014/main" id="{B75E227B-1BBF-F43D-3711-BA67338DE2F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BFB0C14-CD2B-4EA0-3C3F-80200E447993}"/>
              </a:ext>
            </a:extLst>
          </p:cNvPr>
          <p:cNvSpPr>
            <a:spLocks noGrp="1"/>
          </p:cNvSpPr>
          <p:nvPr>
            <p:ph type="sldNum" sz="quarter" idx="12"/>
          </p:nvPr>
        </p:nvSpPr>
        <p:spPr/>
        <p:txBody>
          <a:bodyPr/>
          <a:lstStyle/>
          <a:p>
            <a:fld id="{A705B1C7-026C-4265-AA20-16A172FDB7C9}" type="slidenum">
              <a:rPr lang="en-US" smtClean="0"/>
              <a:t>‹#›</a:t>
            </a:fld>
            <a:endParaRPr lang="en-US"/>
          </a:p>
        </p:txBody>
      </p:sp>
    </p:spTree>
    <p:extLst>
      <p:ext uri="{BB962C8B-B14F-4D97-AF65-F5344CB8AC3E}">
        <p14:creationId xmlns:p14="http://schemas.microsoft.com/office/powerpoint/2010/main" val="4960268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F31F3A-0897-6DA4-C9CD-4741A5DDEAA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3534BB7-0780-3206-52CF-AB06FBE03C96}"/>
              </a:ext>
            </a:extLst>
          </p:cNvPr>
          <p:cNvSpPr>
            <a:spLocks noGrp="1"/>
          </p:cNvSpPr>
          <p:nvPr>
            <p:ph type="dt" sz="half" idx="10"/>
          </p:nvPr>
        </p:nvSpPr>
        <p:spPr/>
        <p:txBody>
          <a:bodyPr/>
          <a:lstStyle/>
          <a:p>
            <a:fld id="{B8B5FC4D-FFAF-4F24-9327-7E67B131B931}" type="datetimeFigureOut">
              <a:rPr lang="en-US" smtClean="0"/>
              <a:t>7/14/2024</a:t>
            </a:fld>
            <a:endParaRPr lang="en-US"/>
          </a:p>
        </p:txBody>
      </p:sp>
      <p:sp>
        <p:nvSpPr>
          <p:cNvPr id="4" name="Footer Placeholder 3">
            <a:extLst>
              <a:ext uri="{FF2B5EF4-FFF2-40B4-BE49-F238E27FC236}">
                <a16:creationId xmlns:a16="http://schemas.microsoft.com/office/drawing/2014/main" id="{FDEDC71C-6034-BFBE-5FC1-B8D30043C15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6227B77-CB03-12F1-3547-C1B1D2E31425}"/>
              </a:ext>
            </a:extLst>
          </p:cNvPr>
          <p:cNvSpPr>
            <a:spLocks noGrp="1"/>
          </p:cNvSpPr>
          <p:nvPr>
            <p:ph type="sldNum" sz="quarter" idx="12"/>
          </p:nvPr>
        </p:nvSpPr>
        <p:spPr/>
        <p:txBody>
          <a:bodyPr/>
          <a:lstStyle/>
          <a:p>
            <a:fld id="{A705B1C7-026C-4265-AA20-16A172FDB7C9}" type="slidenum">
              <a:rPr lang="en-US" smtClean="0"/>
              <a:t>‹#›</a:t>
            </a:fld>
            <a:endParaRPr lang="en-US"/>
          </a:p>
        </p:txBody>
      </p:sp>
    </p:spTree>
    <p:extLst>
      <p:ext uri="{BB962C8B-B14F-4D97-AF65-F5344CB8AC3E}">
        <p14:creationId xmlns:p14="http://schemas.microsoft.com/office/powerpoint/2010/main" val="8084379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A3E8E5E-A8AE-40CC-7077-4A1138E1E70A}"/>
              </a:ext>
            </a:extLst>
          </p:cNvPr>
          <p:cNvSpPr>
            <a:spLocks noGrp="1"/>
          </p:cNvSpPr>
          <p:nvPr>
            <p:ph type="dt" sz="half" idx="10"/>
          </p:nvPr>
        </p:nvSpPr>
        <p:spPr/>
        <p:txBody>
          <a:bodyPr/>
          <a:lstStyle/>
          <a:p>
            <a:fld id="{B8B5FC4D-FFAF-4F24-9327-7E67B131B931}" type="datetimeFigureOut">
              <a:rPr lang="en-US" smtClean="0"/>
              <a:t>7/14/2024</a:t>
            </a:fld>
            <a:endParaRPr lang="en-US"/>
          </a:p>
        </p:txBody>
      </p:sp>
      <p:sp>
        <p:nvSpPr>
          <p:cNvPr id="3" name="Footer Placeholder 2">
            <a:extLst>
              <a:ext uri="{FF2B5EF4-FFF2-40B4-BE49-F238E27FC236}">
                <a16:creationId xmlns:a16="http://schemas.microsoft.com/office/drawing/2014/main" id="{DDFE7115-D66F-E911-6BB7-E321A550B3D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1661D9C-03B4-B9A1-366F-729A1074C42F}"/>
              </a:ext>
            </a:extLst>
          </p:cNvPr>
          <p:cNvSpPr>
            <a:spLocks noGrp="1"/>
          </p:cNvSpPr>
          <p:nvPr>
            <p:ph type="sldNum" sz="quarter" idx="12"/>
          </p:nvPr>
        </p:nvSpPr>
        <p:spPr/>
        <p:txBody>
          <a:bodyPr/>
          <a:lstStyle/>
          <a:p>
            <a:fld id="{A705B1C7-026C-4265-AA20-16A172FDB7C9}" type="slidenum">
              <a:rPr lang="en-US" smtClean="0"/>
              <a:t>‹#›</a:t>
            </a:fld>
            <a:endParaRPr lang="en-US"/>
          </a:p>
        </p:txBody>
      </p:sp>
    </p:spTree>
    <p:extLst>
      <p:ext uri="{BB962C8B-B14F-4D97-AF65-F5344CB8AC3E}">
        <p14:creationId xmlns:p14="http://schemas.microsoft.com/office/powerpoint/2010/main" val="3415921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A16670-D986-9B0A-856F-62E48CA0072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46DD0B1-7094-7A80-F8C0-467F3BD5062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BAD4480-E3F6-E8B5-3B21-3982E6BE712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A246F80-F925-C402-AD74-6BAB79513E31}"/>
              </a:ext>
            </a:extLst>
          </p:cNvPr>
          <p:cNvSpPr>
            <a:spLocks noGrp="1"/>
          </p:cNvSpPr>
          <p:nvPr>
            <p:ph type="dt" sz="half" idx="10"/>
          </p:nvPr>
        </p:nvSpPr>
        <p:spPr/>
        <p:txBody>
          <a:bodyPr/>
          <a:lstStyle/>
          <a:p>
            <a:fld id="{B8B5FC4D-FFAF-4F24-9327-7E67B131B931}" type="datetimeFigureOut">
              <a:rPr lang="en-US" smtClean="0"/>
              <a:t>7/14/2024</a:t>
            </a:fld>
            <a:endParaRPr lang="en-US"/>
          </a:p>
        </p:txBody>
      </p:sp>
      <p:sp>
        <p:nvSpPr>
          <p:cNvPr id="6" name="Footer Placeholder 5">
            <a:extLst>
              <a:ext uri="{FF2B5EF4-FFF2-40B4-BE49-F238E27FC236}">
                <a16:creationId xmlns:a16="http://schemas.microsoft.com/office/drawing/2014/main" id="{638589DE-4723-7E14-752D-4990581F9AE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D296459-70D9-7BE4-96CF-105B5BF38FF6}"/>
              </a:ext>
            </a:extLst>
          </p:cNvPr>
          <p:cNvSpPr>
            <a:spLocks noGrp="1"/>
          </p:cNvSpPr>
          <p:nvPr>
            <p:ph type="sldNum" sz="quarter" idx="12"/>
          </p:nvPr>
        </p:nvSpPr>
        <p:spPr/>
        <p:txBody>
          <a:bodyPr/>
          <a:lstStyle/>
          <a:p>
            <a:fld id="{A705B1C7-026C-4265-AA20-16A172FDB7C9}" type="slidenum">
              <a:rPr lang="en-US" smtClean="0"/>
              <a:t>‹#›</a:t>
            </a:fld>
            <a:endParaRPr lang="en-US"/>
          </a:p>
        </p:txBody>
      </p:sp>
    </p:spTree>
    <p:extLst>
      <p:ext uri="{BB962C8B-B14F-4D97-AF65-F5344CB8AC3E}">
        <p14:creationId xmlns:p14="http://schemas.microsoft.com/office/powerpoint/2010/main" val="34555627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0232D-9CBA-EA52-E821-BDBFF7E54E4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56E2B8A-C60E-6CBA-C212-0416A978078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C8D2ABE-4651-2F61-2124-3E7173AF481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5C8F45F-5DF6-12E6-5E61-5929A6FC3029}"/>
              </a:ext>
            </a:extLst>
          </p:cNvPr>
          <p:cNvSpPr>
            <a:spLocks noGrp="1"/>
          </p:cNvSpPr>
          <p:nvPr>
            <p:ph type="dt" sz="half" idx="10"/>
          </p:nvPr>
        </p:nvSpPr>
        <p:spPr/>
        <p:txBody>
          <a:bodyPr/>
          <a:lstStyle/>
          <a:p>
            <a:fld id="{B8B5FC4D-FFAF-4F24-9327-7E67B131B931}" type="datetimeFigureOut">
              <a:rPr lang="en-US" smtClean="0"/>
              <a:t>7/14/2024</a:t>
            </a:fld>
            <a:endParaRPr lang="en-US"/>
          </a:p>
        </p:txBody>
      </p:sp>
      <p:sp>
        <p:nvSpPr>
          <p:cNvPr id="6" name="Footer Placeholder 5">
            <a:extLst>
              <a:ext uri="{FF2B5EF4-FFF2-40B4-BE49-F238E27FC236}">
                <a16:creationId xmlns:a16="http://schemas.microsoft.com/office/drawing/2014/main" id="{A8DCEA88-3348-9EBC-41A4-EC2FCBBB000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797E6A-9ED5-2976-EA62-7D39A0ACBCCE}"/>
              </a:ext>
            </a:extLst>
          </p:cNvPr>
          <p:cNvSpPr>
            <a:spLocks noGrp="1"/>
          </p:cNvSpPr>
          <p:nvPr>
            <p:ph type="sldNum" sz="quarter" idx="12"/>
          </p:nvPr>
        </p:nvSpPr>
        <p:spPr/>
        <p:txBody>
          <a:bodyPr/>
          <a:lstStyle/>
          <a:p>
            <a:fld id="{A705B1C7-026C-4265-AA20-16A172FDB7C9}" type="slidenum">
              <a:rPr lang="en-US" smtClean="0"/>
              <a:t>‹#›</a:t>
            </a:fld>
            <a:endParaRPr lang="en-US"/>
          </a:p>
        </p:txBody>
      </p:sp>
    </p:spTree>
    <p:extLst>
      <p:ext uri="{BB962C8B-B14F-4D97-AF65-F5344CB8AC3E}">
        <p14:creationId xmlns:p14="http://schemas.microsoft.com/office/powerpoint/2010/main" val="27318258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C432A9E-DD84-647F-2EC4-714703FBBF2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9E40A41-8CF6-B4EF-FC37-8D1164CA348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8996247-D9D5-47BD-3E8D-5C31DB3B819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B8B5FC4D-FFAF-4F24-9327-7E67B131B931}" type="datetimeFigureOut">
              <a:rPr lang="en-US" smtClean="0"/>
              <a:t>7/14/2024</a:t>
            </a:fld>
            <a:endParaRPr lang="en-US"/>
          </a:p>
        </p:txBody>
      </p:sp>
      <p:sp>
        <p:nvSpPr>
          <p:cNvPr id="5" name="Footer Placeholder 4">
            <a:extLst>
              <a:ext uri="{FF2B5EF4-FFF2-40B4-BE49-F238E27FC236}">
                <a16:creationId xmlns:a16="http://schemas.microsoft.com/office/drawing/2014/main" id="{9BACDE41-E866-9C80-396C-3522EC9F404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3032DA78-9CA1-2B85-E3B3-26A0CA96A85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705B1C7-026C-4265-AA20-16A172FDB7C9}" type="slidenum">
              <a:rPr lang="en-US" smtClean="0"/>
              <a:t>‹#›</a:t>
            </a:fld>
            <a:endParaRPr lang="en-US"/>
          </a:p>
        </p:txBody>
      </p:sp>
    </p:spTree>
    <p:extLst>
      <p:ext uri="{BB962C8B-B14F-4D97-AF65-F5344CB8AC3E}">
        <p14:creationId xmlns:p14="http://schemas.microsoft.com/office/powerpoint/2010/main" val="26004776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pic>
        <p:nvPicPr>
          <p:cNvPr id="4" name="Picture 3" descr="A diagram of a company&#10;&#10;Description automatically generated">
            <a:extLst>
              <a:ext uri="{FF2B5EF4-FFF2-40B4-BE49-F238E27FC236}">
                <a16:creationId xmlns:a16="http://schemas.microsoft.com/office/drawing/2014/main" id="{8F14B55C-F2EE-CC9B-E39A-DBC2D98A7026}"/>
              </a:ext>
            </a:extLst>
          </p:cNvPr>
          <p:cNvPicPr>
            <a:picLocks noChangeAspect="1"/>
          </p:cNvPicPr>
          <p:nvPr/>
        </p:nvPicPr>
        <p:blipFill>
          <a:blip r:embed="rId2"/>
          <a:stretch>
            <a:fillRect/>
          </a:stretch>
        </p:blipFill>
        <p:spPr>
          <a:xfrm>
            <a:off x="1658470" y="0"/>
            <a:ext cx="8875058" cy="6858000"/>
          </a:xfrm>
          <a:prstGeom prst="rect">
            <a:avLst/>
          </a:prstGeom>
        </p:spPr>
      </p:pic>
    </p:spTree>
    <p:extLst>
      <p:ext uri="{BB962C8B-B14F-4D97-AF65-F5344CB8AC3E}">
        <p14:creationId xmlns:p14="http://schemas.microsoft.com/office/powerpoint/2010/main" val="18322593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B0807-B8B4-A5EF-C254-99393DDD851F}"/>
              </a:ext>
            </a:extLst>
          </p:cNvPr>
          <p:cNvSpPr>
            <a:spLocks noGrp="1"/>
          </p:cNvSpPr>
          <p:nvPr>
            <p:ph type="title"/>
          </p:nvPr>
        </p:nvSpPr>
        <p:spPr>
          <a:xfrm>
            <a:off x="572493" y="238539"/>
            <a:ext cx="11018520" cy="913605"/>
          </a:xfrm>
        </p:spPr>
        <p:txBody>
          <a:bodyPr anchor="b">
            <a:normAutofit/>
          </a:bodyPr>
          <a:lstStyle/>
          <a:p>
            <a:r>
              <a:rPr lang="en-US" sz="4600">
                <a:solidFill>
                  <a:srgbClr val="002060"/>
                </a:solidFill>
                <a:latin typeface="Congenial" panose="02000503040000020004" pitchFamily="2" charset="0"/>
              </a:rPr>
              <a:t>School Improvement Planning Process</a:t>
            </a:r>
          </a:p>
        </p:txBody>
      </p:sp>
      <p:sp>
        <p:nvSpPr>
          <p:cNvPr id="3" name="Content Placeholder 2">
            <a:extLst>
              <a:ext uri="{FF2B5EF4-FFF2-40B4-BE49-F238E27FC236}">
                <a16:creationId xmlns:a16="http://schemas.microsoft.com/office/drawing/2014/main" id="{0079B9E8-7488-C9F1-3B5D-A0FBDED1CA41}"/>
              </a:ext>
            </a:extLst>
          </p:cNvPr>
          <p:cNvSpPr>
            <a:spLocks noGrp="1"/>
          </p:cNvSpPr>
          <p:nvPr>
            <p:ph idx="1"/>
          </p:nvPr>
        </p:nvSpPr>
        <p:spPr>
          <a:xfrm>
            <a:off x="457083" y="1976018"/>
            <a:ext cx="6840361" cy="4548145"/>
          </a:xfrm>
        </p:spPr>
        <p:txBody>
          <a:bodyPr anchor="t">
            <a:normAutofit lnSpcReduction="10000"/>
          </a:bodyPr>
          <a:lstStyle/>
          <a:p>
            <a:r>
              <a:rPr lang="en-US" sz="2200" dirty="0"/>
              <a:t>Aligned to District Improvement Plan. (</a:t>
            </a:r>
            <a:r>
              <a:rPr lang="en-US" sz="2200" i="1" dirty="0"/>
              <a:t>on-going)</a:t>
            </a:r>
            <a:br>
              <a:rPr lang="en-US" sz="2200" i="1" dirty="0"/>
            </a:br>
            <a:r>
              <a:rPr lang="en-US" sz="2200" dirty="0"/>
              <a:t> </a:t>
            </a:r>
            <a:endParaRPr lang="en-US" sz="2200"/>
          </a:p>
          <a:p>
            <a:r>
              <a:rPr lang="en-US" sz="2200" dirty="0"/>
              <a:t>Continuous and collaborative process. </a:t>
            </a:r>
            <a:br>
              <a:rPr lang="en-US" sz="2200" dirty="0"/>
            </a:br>
            <a:endParaRPr lang="en-US" sz="2200"/>
          </a:p>
          <a:p>
            <a:r>
              <a:rPr lang="en-US" sz="2200" dirty="0"/>
              <a:t>Reviewed annually, monitored throughout the year- </a:t>
            </a:r>
            <a:r>
              <a:rPr lang="en-US" sz="2200" i="1" dirty="0"/>
              <a:t>QPS uses three check-in cycles- Fall, Winter, Spring.  </a:t>
            </a:r>
            <a:br>
              <a:rPr lang="en-US" sz="2200" i="1" dirty="0"/>
            </a:br>
            <a:endParaRPr lang="en-US" sz="2200" i="1"/>
          </a:p>
          <a:p>
            <a:r>
              <a:rPr lang="en-US" sz="2200" dirty="0"/>
              <a:t>Plan identifies strengths and weaknesses in school level systems. Staff uses the information to making deliberate, positive, cohesive, and observable changes.</a:t>
            </a:r>
            <a:br>
              <a:rPr lang="en-US" sz="2200" dirty="0"/>
            </a:br>
            <a:endParaRPr lang="en-US" sz="2200"/>
          </a:p>
          <a:p>
            <a:r>
              <a:rPr lang="en-US" sz="2200" dirty="0"/>
              <a:t>Unique to each schools needs while staying in line with District Commitment Goals/Improvement Plan.</a:t>
            </a:r>
          </a:p>
          <a:p>
            <a:endParaRPr lang="en-US" sz="2200"/>
          </a:p>
        </p:txBody>
      </p:sp>
      <p:pic>
        <p:nvPicPr>
          <p:cNvPr id="5" name="Picture 4">
            <a:extLst>
              <a:ext uri="{FF2B5EF4-FFF2-40B4-BE49-F238E27FC236}">
                <a16:creationId xmlns:a16="http://schemas.microsoft.com/office/drawing/2014/main" id="{2635FF31-9557-1F6E-1008-5AD5F0E8A883}"/>
              </a:ext>
            </a:extLst>
          </p:cNvPr>
          <p:cNvPicPr>
            <a:picLocks noChangeAspect="1"/>
          </p:cNvPicPr>
          <p:nvPr/>
        </p:nvPicPr>
        <p:blipFill rotWithShape="1">
          <a:blip r:embed="rId2"/>
          <a:srcRect l="10350" r="9075" b="-3"/>
          <a:stretch/>
        </p:blipFill>
        <p:spPr>
          <a:xfrm>
            <a:off x="7616275" y="1642343"/>
            <a:ext cx="4118642" cy="4281094"/>
          </a:xfrm>
          <a:prstGeom prst="rect">
            <a:avLst/>
          </a:prstGeom>
        </p:spPr>
      </p:pic>
    </p:spTree>
    <p:extLst>
      <p:ext uri="{BB962C8B-B14F-4D97-AF65-F5344CB8AC3E}">
        <p14:creationId xmlns:p14="http://schemas.microsoft.com/office/powerpoint/2010/main" val="40872834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29E99FAC-9A40-575E-8533-CDEACC3903CA}"/>
              </a:ext>
            </a:extLst>
          </p:cNvPr>
          <p:cNvGraphicFramePr>
            <a:graphicFrameLocks noGrp="1"/>
          </p:cNvGraphicFramePr>
          <p:nvPr>
            <p:extLst>
              <p:ext uri="{D42A27DB-BD31-4B8C-83A1-F6EECF244321}">
                <p14:modId xmlns:p14="http://schemas.microsoft.com/office/powerpoint/2010/main" val="3260035608"/>
              </p:ext>
            </p:extLst>
          </p:nvPr>
        </p:nvGraphicFramePr>
        <p:xfrm>
          <a:off x="350982" y="369823"/>
          <a:ext cx="11490036" cy="4788318"/>
        </p:xfrm>
        <a:graphic>
          <a:graphicData uri="http://schemas.openxmlformats.org/drawingml/2006/table">
            <a:tbl>
              <a:tblPr firstRow="1" bandRow="1">
                <a:tableStyleId>{F5AB1C69-6EDB-4FF4-983F-18BD219EF322}</a:tableStyleId>
              </a:tblPr>
              <a:tblGrid>
                <a:gridCol w="2887675">
                  <a:extLst>
                    <a:ext uri="{9D8B030D-6E8A-4147-A177-3AD203B41FA5}">
                      <a16:colId xmlns:a16="http://schemas.microsoft.com/office/drawing/2014/main" val="1574478064"/>
                    </a:ext>
                  </a:extLst>
                </a:gridCol>
                <a:gridCol w="8602361">
                  <a:extLst>
                    <a:ext uri="{9D8B030D-6E8A-4147-A177-3AD203B41FA5}">
                      <a16:colId xmlns:a16="http://schemas.microsoft.com/office/drawing/2014/main" val="1607175495"/>
                    </a:ext>
                  </a:extLst>
                </a:gridCol>
              </a:tblGrid>
              <a:tr h="1270370">
                <a:tc rowSpan="4">
                  <a:txBody>
                    <a:bodyPr/>
                    <a:lstStyle/>
                    <a:p>
                      <a:pPr lvl="0" algn="ctr"/>
                      <a:r>
                        <a:rPr lang="en-US" sz="2500" i="0">
                          <a:solidFill>
                            <a:schemeClr val="bg1"/>
                          </a:solidFill>
                          <a:latin typeface="Aptos"/>
                        </a:rPr>
                        <a:t>Q Commitment Goal 1</a:t>
                      </a:r>
                    </a:p>
                    <a:p>
                      <a:pPr lvl="0" algn="ctr"/>
                      <a:endParaRPr lang="en-US" sz="2500" i="0">
                        <a:solidFill>
                          <a:schemeClr val="bg1"/>
                        </a:solidFill>
                        <a:latin typeface="Aptos" panose="020B0004020202020204" pitchFamily="34" charset="0"/>
                      </a:endParaRPr>
                    </a:p>
                    <a:p>
                      <a:pPr lvl="0" algn="ctr"/>
                      <a:r>
                        <a:rPr lang="en-US" sz="2500" i="0">
                          <a:solidFill>
                            <a:schemeClr val="bg1"/>
                          </a:solidFill>
                          <a:latin typeface="Aptos"/>
                        </a:rPr>
                        <a:t>STUDENT SUCCESS</a:t>
                      </a:r>
                    </a:p>
                    <a:p>
                      <a:pPr lvl="0" algn="ctr"/>
                      <a:endParaRPr lang="en-US" sz="2500" i="0">
                        <a:solidFill>
                          <a:schemeClr val="bg1"/>
                        </a:solidFill>
                        <a:latin typeface="Aptos" panose="020B00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lvl="0"/>
                      <a:r>
                        <a:rPr lang="en-US" b="1">
                          <a:solidFill>
                            <a:schemeClr val="tx1"/>
                          </a:solidFill>
                        </a:rPr>
                        <a:t>Priority 1: </a:t>
                      </a:r>
                      <a:r>
                        <a:rPr lang="en-US" sz="1800" b="1">
                          <a:solidFill>
                            <a:schemeClr val="tx1"/>
                          </a:solidFill>
                        </a:rPr>
                        <a:t>Guaranteed and viable curriculum </a:t>
                      </a:r>
                      <a:br>
                        <a:rPr lang="en-US" sz="1800" b="1">
                          <a:solidFill>
                            <a:srgbClr val="000000"/>
                          </a:solidFill>
                        </a:rPr>
                      </a:br>
                      <a:r>
                        <a:rPr lang="en-US" sz="1800" b="0">
                          <a:solidFill>
                            <a:schemeClr val="tx1"/>
                          </a:solidFill>
                        </a:rPr>
                        <a:t>Clear expectations in all content areas so all students have an equal opportunity to learn essential content and skills identified for each grade level and course.</a:t>
                      </a:r>
                      <a:br>
                        <a:rPr lang="en-US" sz="1800">
                          <a:solidFill>
                            <a:srgbClr val="000000"/>
                          </a:solidFill>
                        </a:rPr>
                      </a:br>
                      <a:endParaRPr lang="en-US" sz="1800" i="1">
                        <a:solidFill>
                          <a:srgbClr val="000000"/>
                        </a:solidFill>
                        <a:latin typeface="Aptos" panose="020B00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4158259"/>
                  </a:ext>
                </a:extLst>
              </a:tr>
              <a:tr h="1270370">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b="1"/>
                        <a:t>Priority 2: Multi-tiered System of Support Framework</a:t>
                      </a:r>
                      <a:br>
                        <a:rPr lang="en-US"/>
                      </a:br>
                      <a:r>
                        <a:rPr lang="en-US"/>
                        <a:t>Responsive to student learning needs through intervention, strategies, and supports. </a:t>
                      </a:r>
                      <a:br>
                        <a:rPr lang="en-US"/>
                      </a:br>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853297981"/>
                  </a:ext>
                </a:extLst>
              </a:tr>
              <a:tr h="1270370">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b="1"/>
                        <a:t>Priority 3: Multiple Pathways to Graduation</a:t>
                      </a:r>
                      <a:br>
                        <a:rPr lang="en-US"/>
                      </a:br>
                      <a:r>
                        <a:rPr lang="en-US"/>
                        <a:t>Reflecting opportunities for success in college and/or the workforce upon graduation.</a:t>
                      </a:r>
                      <a:br>
                        <a:rPr lang="en-US"/>
                      </a:br>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14059701"/>
                  </a:ext>
                </a:extLst>
              </a:tr>
              <a:tr h="977208">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b="1"/>
                        <a:t>Priority 4: Professional Development</a:t>
                      </a:r>
                      <a:br>
                        <a:rPr lang="en-US"/>
                      </a:br>
                      <a:r>
                        <a:rPr lang="en-US"/>
                        <a:t>Targeted professional learning for staff aligned to best practice to ensure equitable access to high quality instruction for students.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996312415"/>
                  </a:ext>
                </a:extLst>
              </a:tr>
            </a:tbl>
          </a:graphicData>
        </a:graphic>
      </p:graphicFrame>
      <p:sp>
        <p:nvSpPr>
          <p:cNvPr id="4" name="Rectangle 3">
            <a:extLst>
              <a:ext uri="{FF2B5EF4-FFF2-40B4-BE49-F238E27FC236}">
                <a16:creationId xmlns:a16="http://schemas.microsoft.com/office/drawing/2014/main" id="{D3ACC95A-4E9E-948B-D484-224A9A33FBB4}"/>
              </a:ext>
            </a:extLst>
          </p:cNvPr>
          <p:cNvSpPr/>
          <p:nvPr/>
        </p:nvSpPr>
        <p:spPr>
          <a:xfrm>
            <a:off x="2032000" y="5420717"/>
            <a:ext cx="9171709" cy="1661841"/>
          </a:xfrm>
          <a:prstGeom prst="rect">
            <a:avLst/>
          </a:prstGeom>
          <a:noFill/>
        </p:spPr>
        <p:txBody>
          <a:bodyPr wrap="square" lIns="91416" tIns="45708" rIns="91416" bIns="45708" anchor="t">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2000" b="1">
                <a:ln/>
                <a:solidFill>
                  <a:srgbClr val="008000"/>
                </a:solidFill>
                <a:latin typeface="Aptos"/>
              </a:rPr>
              <a:t>Q Commitment Goal 1: Guiding Question(s) for SIP</a:t>
            </a:r>
            <a:br>
              <a:rPr lang="en-US" sz="2950" b="1">
                <a:ln/>
                <a:latin typeface="Aptos" panose="020B0004020202020204" pitchFamily="34" charset="0"/>
              </a:rPr>
            </a:br>
            <a:r>
              <a:rPr lang="en-US" sz="1600" b="1" i="1">
                <a:ln/>
                <a:solidFill>
                  <a:srgbClr val="008000"/>
                </a:solidFill>
                <a:latin typeface="Aptos"/>
              </a:rPr>
              <a:t>Who is demonstrating success in our school? Who is not?</a:t>
            </a:r>
          </a:p>
          <a:p>
            <a:pPr algn="ctr"/>
            <a:r>
              <a:rPr lang="en-US" sz="1200" i="1">
                <a:ln/>
                <a:latin typeface="Aptos"/>
              </a:rPr>
              <a:t>What does the data tell us about our progress toward student success and areas of concern?</a:t>
            </a:r>
          </a:p>
          <a:p>
            <a:pPr algn="ctr"/>
            <a:r>
              <a:rPr lang="en-US" sz="1200" i="1">
                <a:ln/>
                <a:latin typeface="Aptos"/>
              </a:rPr>
              <a:t>What does the data tell us about our progress toward Q Goal 1success?</a:t>
            </a:r>
          </a:p>
          <a:p>
            <a:pPr algn="ctr"/>
            <a:r>
              <a:rPr lang="en-US" sz="1200" i="1">
                <a:ln/>
                <a:latin typeface="Aptos"/>
              </a:rPr>
              <a:t>What are staff needs of staff and what supports are needed for Q Goal 1 success?</a:t>
            </a:r>
            <a:br>
              <a:rPr lang="en-US" sz="2950" b="1">
                <a:ln/>
              </a:rPr>
            </a:br>
            <a:endParaRPr lang="en-US" sz="2999" b="1">
              <a:ln/>
              <a:solidFill>
                <a:srgbClr val="00B0F0"/>
              </a:solidFill>
            </a:endParaRPr>
          </a:p>
        </p:txBody>
      </p:sp>
    </p:spTree>
    <p:extLst>
      <p:ext uri="{BB962C8B-B14F-4D97-AF65-F5344CB8AC3E}">
        <p14:creationId xmlns:p14="http://schemas.microsoft.com/office/powerpoint/2010/main" val="23459741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245BC186-F1B9-D4ED-D632-F04BCEA83CBB}"/>
              </a:ext>
            </a:extLst>
          </p:cNvPr>
          <p:cNvGraphicFramePr>
            <a:graphicFrameLocks noGrp="1"/>
          </p:cNvGraphicFramePr>
          <p:nvPr>
            <p:extLst>
              <p:ext uri="{D42A27DB-BD31-4B8C-83A1-F6EECF244321}">
                <p14:modId xmlns:p14="http://schemas.microsoft.com/office/powerpoint/2010/main" val="1164673604"/>
              </p:ext>
            </p:extLst>
          </p:nvPr>
        </p:nvGraphicFramePr>
        <p:xfrm>
          <a:off x="210312" y="201168"/>
          <a:ext cx="11841481" cy="6232884"/>
        </p:xfrm>
        <a:graphic>
          <a:graphicData uri="http://schemas.openxmlformats.org/drawingml/2006/table">
            <a:tbl>
              <a:tblPr firstRow="1" bandRow="1">
                <a:tableStyleId>{073A0DAA-6AF3-43AB-8588-CEC1D06C72B9}</a:tableStyleId>
              </a:tblPr>
              <a:tblGrid>
                <a:gridCol w="1609252">
                  <a:extLst>
                    <a:ext uri="{9D8B030D-6E8A-4147-A177-3AD203B41FA5}">
                      <a16:colId xmlns:a16="http://schemas.microsoft.com/office/drawing/2014/main" val="1776901933"/>
                    </a:ext>
                  </a:extLst>
                </a:gridCol>
                <a:gridCol w="424872">
                  <a:extLst>
                    <a:ext uri="{9D8B030D-6E8A-4147-A177-3AD203B41FA5}">
                      <a16:colId xmlns:a16="http://schemas.microsoft.com/office/drawing/2014/main" val="1225186901"/>
                    </a:ext>
                  </a:extLst>
                </a:gridCol>
                <a:gridCol w="969819">
                  <a:extLst>
                    <a:ext uri="{9D8B030D-6E8A-4147-A177-3AD203B41FA5}">
                      <a16:colId xmlns:a16="http://schemas.microsoft.com/office/drawing/2014/main" val="2435507330"/>
                    </a:ext>
                  </a:extLst>
                </a:gridCol>
                <a:gridCol w="3112654">
                  <a:extLst>
                    <a:ext uri="{9D8B030D-6E8A-4147-A177-3AD203B41FA5}">
                      <a16:colId xmlns:a16="http://schemas.microsoft.com/office/drawing/2014/main" val="3457186375"/>
                    </a:ext>
                  </a:extLst>
                </a:gridCol>
                <a:gridCol w="2632364">
                  <a:extLst>
                    <a:ext uri="{9D8B030D-6E8A-4147-A177-3AD203B41FA5}">
                      <a16:colId xmlns:a16="http://schemas.microsoft.com/office/drawing/2014/main" val="3216718126"/>
                    </a:ext>
                  </a:extLst>
                </a:gridCol>
                <a:gridCol w="468192">
                  <a:extLst>
                    <a:ext uri="{9D8B030D-6E8A-4147-A177-3AD203B41FA5}">
                      <a16:colId xmlns:a16="http://schemas.microsoft.com/office/drawing/2014/main" val="2016558118"/>
                    </a:ext>
                  </a:extLst>
                </a:gridCol>
                <a:gridCol w="2624328">
                  <a:extLst>
                    <a:ext uri="{9D8B030D-6E8A-4147-A177-3AD203B41FA5}">
                      <a16:colId xmlns:a16="http://schemas.microsoft.com/office/drawing/2014/main" val="1874351673"/>
                    </a:ext>
                  </a:extLst>
                </a:gridCol>
              </a:tblGrid>
              <a:tr h="411480">
                <a:tc gridSpan="7">
                  <a:txBody>
                    <a:bodyPr/>
                    <a:lstStyle/>
                    <a:p>
                      <a:pPr algn="ctr"/>
                      <a:r>
                        <a:rPr lang="en-US"/>
                        <a:t>QUINCY JUNIOR HIGH SCHOOL -- SCHOOL IMPROVEMENT PLAN- 2024-2025</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413901693"/>
                  </a:ext>
                </a:extLst>
              </a:tr>
              <a:tr h="265176">
                <a:tc gridSpan="7">
                  <a:txBody>
                    <a:bodyPr/>
                    <a:lstStyle/>
                    <a:p>
                      <a:r>
                        <a:rPr lang="en-US" sz="1600">
                          <a:solidFill>
                            <a:schemeClr val="bg1">
                              <a:lumMod val="95000"/>
                            </a:schemeClr>
                          </a:solidFill>
                        </a:rPr>
                        <a:t>Q COMMITTMENT GOAL 1: STUDENT SUCCESS</a:t>
                      </a:r>
                    </a:p>
                  </a:txBody>
                  <a:tcPr>
                    <a:solidFill>
                      <a:schemeClr val="accent6">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sz="1600">
                        <a:solidFill>
                          <a:schemeClr val="bg1">
                            <a:lumMod val="95000"/>
                          </a:schemeClr>
                        </a:solidFill>
                      </a:endParaRPr>
                    </a:p>
                  </a:txBody>
                  <a:tcPr>
                    <a:solidFill>
                      <a:schemeClr val="accent6">
                        <a:lumMod val="75000"/>
                      </a:schemeClr>
                    </a:solidFill>
                  </a:tcPr>
                </a:tc>
                <a:tc hMerge="1">
                  <a:txBody>
                    <a:bodyPr/>
                    <a:lstStyle/>
                    <a:p>
                      <a:endParaRPr lang="en-US" sz="1600">
                        <a:solidFill>
                          <a:schemeClr val="bg1">
                            <a:lumMod val="95000"/>
                          </a:schemeClr>
                        </a:solidFill>
                      </a:endParaRPr>
                    </a:p>
                  </a:txBody>
                  <a:tcPr>
                    <a:solidFill>
                      <a:schemeClr val="accent6">
                        <a:lumMod val="75000"/>
                      </a:schemeClr>
                    </a:solidFill>
                  </a:tcPr>
                </a:tc>
                <a:tc hMerge="1">
                  <a:txBody>
                    <a:bodyPr/>
                    <a:lstStyle/>
                    <a:p>
                      <a:endParaRPr lang="en-US"/>
                    </a:p>
                  </a:txBody>
                  <a:tcPr>
                    <a:solidFill>
                      <a:schemeClr val="tx2">
                        <a:lumMod val="75000"/>
                        <a:lumOff val="25000"/>
                      </a:schemeClr>
                    </a:solidFill>
                  </a:tcPr>
                </a:tc>
                <a:extLst>
                  <a:ext uri="{0D108BD9-81ED-4DB2-BD59-A6C34878D82A}">
                    <a16:rowId xmlns:a16="http://schemas.microsoft.com/office/drawing/2014/main" val="1906123596"/>
                  </a:ext>
                </a:extLst>
              </a:tr>
              <a:tr h="589187">
                <a:tc gridSpan="2">
                  <a:txBody>
                    <a:bodyPr/>
                    <a:lstStyle/>
                    <a:p>
                      <a:endParaRPr lang="en-US" sz="1200"/>
                    </a:p>
                    <a:p>
                      <a:r>
                        <a:rPr lang="en-US" sz="1200"/>
                        <a:t>ENGLISH LANGUAGE ARTS </a:t>
                      </a:r>
                      <a:br>
                        <a:rPr lang="en-US" sz="1200"/>
                      </a:br>
                      <a:r>
                        <a:rPr lang="en-US" sz="1200"/>
                        <a:t>(ELA)</a:t>
                      </a:r>
                    </a:p>
                    <a:p>
                      <a:endParaRPr lang="en-US" sz="1200"/>
                    </a:p>
                  </a:txBody>
                  <a:tcPr/>
                </a:tc>
                <a:tc hMerge="1">
                  <a:txBody>
                    <a:bodyPr/>
                    <a:lstStyle/>
                    <a:p>
                      <a:endParaRPr lang="en-US" sz="1200"/>
                    </a:p>
                  </a:txBody>
                  <a:tcPr/>
                </a:tc>
                <a:tc gridSpan="4">
                  <a:txBody>
                    <a:bodyPr/>
                    <a:lstStyle/>
                    <a:p>
                      <a:r>
                        <a:rPr lang="en-US" sz="1200"/>
                        <a:t>By June 2025, students will increase academic growth and/or achievement on NWEA Growth Assessment (Reading). </a:t>
                      </a:r>
                    </a:p>
                  </a:txBody>
                  <a:tcPr/>
                </a:tc>
                <a:tc hMerge="1">
                  <a:txBody>
                    <a:bodyPr/>
                    <a:lstStyle/>
                    <a:p>
                      <a:endParaRPr lang="en-US"/>
                    </a:p>
                  </a:txBody>
                  <a:tcPr/>
                </a:tc>
                <a:tc hMerge="1">
                  <a:txBody>
                    <a:bodyPr/>
                    <a:lstStyle/>
                    <a:p>
                      <a:endParaRPr lang="en-US" sz="1200"/>
                    </a:p>
                  </a:txBody>
                  <a:tcPr/>
                </a:tc>
                <a:tc hMerge="1">
                  <a:txBody>
                    <a:bodyPr/>
                    <a:lstStyle/>
                    <a:p>
                      <a:endParaRPr lang="en-US" sz="1200"/>
                    </a:p>
                  </a:txBody>
                  <a:tcPr/>
                </a:tc>
                <a:tc rowSpan="2">
                  <a:txBody>
                    <a:bodyPr/>
                    <a:lstStyle/>
                    <a:p>
                      <a:pPr algn="ctr"/>
                      <a:endParaRPr lang="en-US" sz="1000"/>
                    </a:p>
                    <a:p>
                      <a:pPr algn="ctr"/>
                      <a:endParaRPr lang="en-US" sz="1000"/>
                    </a:p>
                    <a:p>
                      <a:pPr algn="ctr"/>
                      <a:endParaRPr lang="en-US" sz="1000"/>
                    </a:p>
                    <a:p>
                      <a:pPr algn="ctr"/>
                      <a:endParaRPr lang="en-US" sz="1000"/>
                    </a:p>
                    <a:p>
                      <a:pPr algn="ctr"/>
                      <a:endParaRPr lang="en-US" sz="1000"/>
                    </a:p>
                    <a:p>
                      <a:pPr algn="ctr"/>
                      <a:endParaRPr lang="en-US" sz="1000"/>
                    </a:p>
                    <a:p>
                      <a:pPr algn="ctr"/>
                      <a:endParaRPr lang="en-US" sz="1000"/>
                    </a:p>
                    <a:p>
                      <a:pPr algn="ctr"/>
                      <a:endParaRPr lang="en-US" sz="1000"/>
                    </a:p>
                    <a:p>
                      <a:pPr algn="ctr"/>
                      <a:endParaRPr lang="en-US" sz="1000" b="1"/>
                    </a:p>
                  </a:txBody>
                  <a:tcPr>
                    <a:solidFill>
                      <a:schemeClr val="bg1">
                        <a:lumMod val="75000"/>
                      </a:schemeClr>
                    </a:solidFill>
                  </a:tcPr>
                </a:tc>
                <a:extLst>
                  <a:ext uri="{0D108BD9-81ED-4DB2-BD59-A6C34878D82A}">
                    <a16:rowId xmlns:a16="http://schemas.microsoft.com/office/drawing/2014/main" val="892663658"/>
                  </a:ext>
                </a:extLst>
              </a:tr>
              <a:tr h="661508">
                <a:tc gridSpan="2">
                  <a:txBody>
                    <a:bodyPr/>
                    <a:lstStyle/>
                    <a:p>
                      <a:r>
                        <a:rPr lang="en-US" sz="1200"/>
                        <a:t>MATHEMATICS</a:t>
                      </a:r>
                    </a:p>
                  </a:txBody>
                  <a:tcPr/>
                </a:tc>
                <a:tc hMerge="1">
                  <a:txBody>
                    <a:bodyPr/>
                    <a:lstStyle/>
                    <a:p>
                      <a:endParaRPr lang="en-US" sz="1200"/>
                    </a:p>
                  </a:txBody>
                  <a:tcPr/>
                </a:tc>
                <a:tc gridSpan="4">
                  <a:txBody>
                    <a:bodyPr/>
                    <a:lstStyle/>
                    <a:p>
                      <a:r>
                        <a:rPr lang="en-US" sz="1200"/>
                        <a:t>By June 2025, students will increase academic growth and/or achievement on NWEA Growth Assessment (Math).</a:t>
                      </a:r>
                    </a:p>
                  </a:txBody>
                  <a:tcPr/>
                </a:tc>
                <a:tc hMerge="1">
                  <a:txBody>
                    <a:bodyPr/>
                    <a:lstStyle/>
                    <a:p>
                      <a:endParaRPr lang="en-US"/>
                    </a:p>
                  </a:txBody>
                  <a:tcPr/>
                </a:tc>
                <a:tc hMerge="1">
                  <a:txBody>
                    <a:bodyPr/>
                    <a:lstStyle/>
                    <a:p>
                      <a:endParaRPr lang="en-US" sz="1200"/>
                    </a:p>
                  </a:txBody>
                  <a:tcPr/>
                </a:tc>
                <a:tc hMerge="1">
                  <a:txBody>
                    <a:bodyPr/>
                    <a:lstStyle/>
                    <a:p>
                      <a:endParaRPr lang="en-US" sz="1200"/>
                    </a:p>
                  </a:txBody>
                  <a:tcPr/>
                </a:tc>
                <a:tc vMerge="1">
                  <a:txBody>
                    <a:bodyPr/>
                    <a:lstStyle/>
                    <a:p>
                      <a:endParaRPr lang="en-US"/>
                    </a:p>
                  </a:txBody>
                  <a:tcPr/>
                </a:tc>
                <a:extLst>
                  <a:ext uri="{0D108BD9-81ED-4DB2-BD59-A6C34878D82A}">
                    <a16:rowId xmlns:a16="http://schemas.microsoft.com/office/drawing/2014/main" val="2821991446"/>
                  </a:ext>
                </a:extLst>
              </a:tr>
              <a:tr h="0">
                <a:tc gridSpan="7">
                  <a:txBody>
                    <a:bodyPr/>
                    <a:lstStyle/>
                    <a:p>
                      <a:r>
                        <a:rPr lang="en-US" sz="1400">
                          <a:solidFill>
                            <a:schemeClr val="bg1">
                              <a:lumMod val="95000"/>
                            </a:schemeClr>
                          </a:solidFill>
                        </a:rPr>
                        <a:t>MEASURES OF SUCCESS </a:t>
                      </a:r>
                      <a:r>
                        <a:rPr lang="en-US" sz="1400" i="1">
                          <a:solidFill>
                            <a:schemeClr val="bg1">
                              <a:lumMod val="95000"/>
                            </a:schemeClr>
                          </a:solidFill>
                        </a:rPr>
                        <a:t>(Data/Progress Monitoring)</a:t>
                      </a:r>
                      <a:endParaRPr lang="en-US" sz="1400">
                        <a:solidFill>
                          <a:schemeClr val="bg1">
                            <a:lumMod val="95000"/>
                          </a:schemeClr>
                        </a:solidFill>
                      </a:endParaRPr>
                    </a:p>
                  </a:txBody>
                  <a:tcPr>
                    <a:solidFill>
                      <a:schemeClr val="accent6">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solidFill>
                      <a:schemeClr val="bg1">
                        <a:lumMod val="75000"/>
                      </a:schemeClr>
                    </a:solidFill>
                  </a:tcPr>
                </a:tc>
                <a:extLst>
                  <a:ext uri="{0D108BD9-81ED-4DB2-BD59-A6C34878D82A}">
                    <a16:rowId xmlns:a16="http://schemas.microsoft.com/office/drawing/2014/main" val="2576978365"/>
                  </a:ext>
                </a:extLst>
              </a:tr>
              <a:tr h="859536">
                <a:tc gridSpan="3">
                  <a:txBody>
                    <a:bodyPr/>
                    <a:lstStyle/>
                    <a:p>
                      <a:pPr algn="l" rtl="0" fontAlgn="base"/>
                      <a:r>
                        <a:rPr lang="en-US" sz="1000" b="1" i="0">
                          <a:effectLst/>
                          <a:latin typeface="+mn-lt"/>
                        </a:rPr>
                        <a:t>NWEA MAP- ELA/MATH</a:t>
                      </a:r>
                      <a:br>
                        <a:rPr lang="en-US" sz="1000" b="0" i="0">
                          <a:effectLst/>
                          <a:latin typeface="+mn-lt"/>
                        </a:rPr>
                      </a:br>
                      <a:r>
                        <a:rPr lang="en-US" sz="1000" b="0" i="0">
                          <a:effectLst/>
                          <a:latin typeface="+mn-lt"/>
                        </a:rPr>
                        <a:t>Grade Report- Fall, Winter, Spring </a:t>
                      </a:r>
                    </a:p>
                    <a:p>
                      <a:pPr algn="l" rtl="0" fontAlgn="base">
                        <a:buFont typeface="Arial" panose="020B0604020202020204" pitchFamily="34" charset="0"/>
                        <a:buChar char="•"/>
                      </a:pPr>
                      <a:r>
                        <a:rPr lang="en-US" sz="1000" b="0" i="1">
                          <a:effectLst/>
                          <a:latin typeface="+mn-lt"/>
                        </a:rPr>
                        <a:t>Hi Avg and Hi &gt;60</a:t>
                      </a:r>
                      <a:r>
                        <a:rPr lang="en-US" sz="1000" b="0" i="1" baseline="30000">
                          <a:effectLst/>
                          <a:latin typeface="+mn-lt"/>
                        </a:rPr>
                        <a:t>th</a:t>
                      </a:r>
                      <a:r>
                        <a:rPr lang="en-US" sz="1000" b="0" i="1">
                          <a:effectLst/>
                          <a:latin typeface="+mn-lt"/>
                        </a:rPr>
                        <a:t> percentile</a:t>
                      </a:r>
                      <a:r>
                        <a:rPr lang="en-US" sz="1000" b="0" i="0">
                          <a:effectLst/>
                          <a:latin typeface="+mn-lt"/>
                        </a:rPr>
                        <a:t> </a:t>
                      </a:r>
                    </a:p>
                    <a:p>
                      <a:pPr algn="l" rtl="0" fontAlgn="base"/>
                      <a:r>
                        <a:rPr lang="en-US" sz="1000" b="0" i="0">
                          <a:effectLst/>
                          <a:latin typeface="+mn-lt"/>
                        </a:rPr>
                        <a:t>MAP School Profile Report- Fall, Winter, Spring </a:t>
                      </a:r>
                      <a:br>
                        <a:rPr lang="en-US" sz="1000" b="0" i="0">
                          <a:effectLst/>
                          <a:latin typeface="+mn-lt"/>
                        </a:rPr>
                      </a:br>
                      <a:r>
                        <a:rPr lang="en-US" sz="1000" b="0" i="0">
                          <a:effectLst/>
                          <a:latin typeface="+mn-lt"/>
                        </a:rPr>
                        <a:t> </a:t>
                      </a:r>
                    </a:p>
                  </a:txBody>
                  <a:tcPr/>
                </a:tc>
                <a:tc hMerge="1">
                  <a:txBody>
                    <a:bodyPr/>
                    <a:lstStyle/>
                    <a:p>
                      <a:endParaRPr lang="en-US"/>
                    </a:p>
                  </a:txBody>
                  <a:tcPr/>
                </a:tc>
                <a:tc hMerge="1">
                  <a:txBody>
                    <a:bodyPr/>
                    <a:lstStyle/>
                    <a:p>
                      <a:pPr algn="l" rtl="0" fontAlgn="base"/>
                      <a:r>
                        <a:rPr lang="en-US" sz="1100" b="1" i="0">
                          <a:effectLst/>
                          <a:latin typeface="Calibri" panose="020F0502020204030204" pitchFamily="34" charset="0"/>
                        </a:rPr>
                        <a:t>Progress Monitoring:</a:t>
                      </a:r>
                      <a:r>
                        <a:rPr lang="en-US" sz="1100" b="0" i="0">
                          <a:effectLst/>
                          <a:latin typeface="Calibri" panose="020F0502020204030204" pitchFamily="34" charset="0"/>
                        </a:rPr>
                        <a:t> Review MAP Grade Report- Fall, Winter, Spring </a:t>
                      </a:r>
                      <a:endParaRPr lang="en-US" b="0" i="0">
                        <a:effectLst/>
                      </a:endParaRPr>
                    </a:p>
                    <a:p>
                      <a:pPr algn="l" rtl="0" fontAlgn="base">
                        <a:buFont typeface="Arial" panose="020B0604020202020204" pitchFamily="34" charset="0"/>
                        <a:buChar char="•"/>
                      </a:pPr>
                      <a:r>
                        <a:rPr lang="en-US" sz="1000" b="0" i="1">
                          <a:effectLst/>
                          <a:latin typeface="Calibri" panose="020F0502020204030204" pitchFamily="34" charset="0"/>
                        </a:rPr>
                        <a:t>Hi Avg and Hi &gt;60</a:t>
                      </a:r>
                      <a:r>
                        <a:rPr lang="en-US" sz="800" b="0" i="1" baseline="30000">
                          <a:effectLst/>
                          <a:latin typeface="Calibri" panose="020F0502020204030204" pitchFamily="34" charset="0"/>
                        </a:rPr>
                        <a:t>th</a:t>
                      </a:r>
                      <a:r>
                        <a:rPr lang="en-US" sz="1000" b="0" i="1">
                          <a:effectLst/>
                          <a:latin typeface="Calibri" panose="020F0502020204030204" pitchFamily="34" charset="0"/>
                        </a:rPr>
                        <a:t> percentile</a:t>
                      </a:r>
                      <a:r>
                        <a:rPr lang="en-US" sz="1000" b="0" i="0">
                          <a:effectLst/>
                          <a:latin typeface="Calibri" panose="020F0502020204030204" pitchFamily="34" charset="0"/>
                        </a:rPr>
                        <a:t> </a:t>
                      </a:r>
                    </a:p>
                    <a:p>
                      <a:pPr algn="l" rtl="0" fontAlgn="base"/>
                      <a:r>
                        <a:rPr lang="en-US" sz="1100" b="0" i="0">
                          <a:effectLst/>
                          <a:latin typeface="WordVisiCarriageReturn_MSFontService"/>
                        </a:rPr>
                        <a:t> </a:t>
                      </a:r>
                      <a:br>
                        <a:rPr lang="en-US" sz="1100" b="0" i="0">
                          <a:effectLst/>
                          <a:latin typeface="WordVisiCarriageReturn_MSFontService"/>
                        </a:rPr>
                      </a:br>
                      <a:r>
                        <a:rPr lang="en-US" sz="1000" b="0" i="0">
                          <a:effectLst/>
                          <a:latin typeface="Calibri" panose="020F0502020204030204" pitchFamily="34" charset="0"/>
                        </a:rPr>
                        <a:t> </a:t>
                      </a:r>
                      <a:endParaRPr lang="en-US" b="0" i="0">
                        <a:effectLst/>
                      </a:endParaRPr>
                    </a:p>
                  </a:txBody>
                  <a:tcPr/>
                </a:tc>
                <a:tc>
                  <a:txBody>
                    <a:bodyPr/>
                    <a:lstStyle/>
                    <a:p>
                      <a:pPr algn="l" rtl="0" fontAlgn="base"/>
                      <a:r>
                        <a:rPr lang="en-US" sz="1000" b="1" i="0">
                          <a:effectLst/>
                          <a:latin typeface="+mn-lt"/>
                        </a:rPr>
                        <a:t>PLC &amp; RTI TEAM MEETING NOTES &amp; REFLECTIONS</a:t>
                      </a:r>
                    </a:p>
                    <a:p>
                      <a:pPr algn="l" rtl="0" fontAlgn="base"/>
                      <a:r>
                        <a:rPr lang="en-US" sz="1000" b="0" i="0">
                          <a:effectLst/>
                          <a:latin typeface="+mn-lt"/>
                        </a:rPr>
                        <a:t>Data analysis protocol</a:t>
                      </a:r>
                      <a:br>
                        <a:rPr lang="en-US" sz="1000" b="0" i="0">
                          <a:effectLst/>
                          <a:latin typeface="+mn-lt"/>
                        </a:rPr>
                      </a:br>
                      <a:r>
                        <a:rPr lang="en-US" sz="1000" b="0" i="0">
                          <a:effectLst/>
                          <a:latin typeface="+mn-lt"/>
                        </a:rPr>
                        <a:t> </a:t>
                      </a:r>
                    </a:p>
                  </a:txBody>
                  <a:tcPr/>
                </a:tc>
                <a:tc>
                  <a:txBody>
                    <a:bodyPr/>
                    <a:lstStyle/>
                    <a:p>
                      <a:pPr algn="l" rtl="0" fontAlgn="base"/>
                      <a:r>
                        <a:rPr lang="en-US" sz="1000" b="1" i="0">
                          <a:effectLst/>
                          <a:latin typeface="+mn-lt"/>
                        </a:rPr>
                        <a:t>COMMON ASSESSMENTS- ELA/MATH</a:t>
                      </a:r>
                    </a:p>
                    <a:p>
                      <a:pPr algn="l" rtl="0" fontAlgn="base"/>
                      <a:r>
                        <a:rPr lang="en-US" sz="1000" b="0" i="0">
                          <a:effectLst/>
                          <a:latin typeface="+mn-lt"/>
                        </a:rPr>
                        <a:t>Data analysis protocol</a:t>
                      </a:r>
                    </a:p>
                    <a:p>
                      <a:pPr algn="l" rtl="0" fontAlgn="base"/>
                      <a:br>
                        <a:rPr lang="en-US" sz="1000" b="0" i="0">
                          <a:effectLst/>
                          <a:latin typeface="+mn-lt"/>
                        </a:rPr>
                      </a:br>
                      <a:r>
                        <a:rPr lang="en-US" sz="1000" b="0" i="0">
                          <a:effectLst/>
                          <a:latin typeface="+mn-lt"/>
                        </a:rPr>
                        <a:t> </a:t>
                      </a:r>
                    </a:p>
                  </a:txBody>
                  <a:tcPr/>
                </a:tc>
                <a:tc gridSpan="2">
                  <a:txBody>
                    <a:bodyPr/>
                    <a:lstStyle/>
                    <a:p>
                      <a:r>
                        <a:rPr lang="en-US" sz="1000" b="1"/>
                        <a:t>STAFF SURVEY-COLLECTIVE TEACHER BELIEFS</a:t>
                      </a:r>
                    </a:p>
                    <a:p>
                      <a:r>
                        <a:rPr lang="en-US" sz="1000"/>
                        <a:t>Pre/Post </a:t>
                      </a:r>
                    </a:p>
                    <a:p>
                      <a:r>
                        <a:rPr lang="en-US" sz="1000" b="1"/>
                        <a:t>ACL WALKTHROUGHS</a:t>
                      </a:r>
                    </a:p>
                    <a:p>
                      <a:r>
                        <a:rPr lang="en-US" sz="1000"/>
                        <a:t>Fall, Winter, Spring</a:t>
                      </a:r>
                    </a:p>
                  </a:txBody>
                  <a:tcPr/>
                </a:tc>
                <a:tc hMerge="1">
                  <a:txBody>
                    <a:bodyPr/>
                    <a:lstStyle/>
                    <a:p>
                      <a:pPr algn="l" rtl="0" fontAlgn="base"/>
                      <a:r>
                        <a:rPr lang="en-US" sz="1100" b="1" i="0">
                          <a:effectLst/>
                          <a:latin typeface="Calibri" panose="020F0502020204030204" pitchFamily="34" charset="0"/>
                        </a:rPr>
                        <a:t>Progress Monitoring:</a:t>
                      </a:r>
                      <a:r>
                        <a:rPr lang="en-US" sz="1100" b="0" i="0">
                          <a:effectLst/>
                          <a:latin typeface="Calibri" panose="020F0502020204030204" pitchFamily="34" charset="0"/>
                        </a:rPr>
                        <a:t> Review MAP Grade Report- Fall, Winter, Spring </a:t>
                      </a:r>
                      <a:endParaRPr lang="en-US" b="0" i="0">
                        <a:effectLst/>
                      </a:endParaRPr>
                    </a:p>
                    <a:p>
                      <a:pPr algn="l" rtl="0" fontAlgn="base">
                        <a:buFont typeface="Arial" panose="020B0604020202020204" pitchFamily="34" charset="0"/>
                        <a:buChar char="•"/>
                      </a:pPr>
                      <a:r>
                        <a:rPr lang="en-US" sz="1000" b="0" i="1">
                          <a:effectLst/>
                          <a:latin typeface="Calibri" panose="020F0502020204030204" pitchFamily="34" charset="0"/>
                        </a:rPr>
                        <a:t>Hi Avg and Hi &gt;60</a:t>
                      </a:r>
                      <a:r>
                        <a:rPr lang="en-US" sz="800" b="0" i="1" baseline="30000">
                          <a:effectLst/>
                          <a:latin typeface="Calibri" panose="020F0502020204030204" pitchFamily="34" charset="0"/>
                        </a:rPr>
                        <a:t>th</a:t>
                      </a:r>
                      <a:r>
                        <a:rPr lang="en-US" sz="1000" b="0" i="1">
                          <a:effectLst/>
                          <a:latin typeface="Calibri" panose="020F0502020204030204" pitchFamily="34" charset="0"/>
                        </a:rPr>
                        <a:t> percentile</a:t>
                      </a:r>
                      <a:r>
                        <a:rPr lang="en-US" sz="1000" b="0" i="0">
                          <a:effectLst/>
                          <a:latin typeface="Calibri" panose="020F0502020204030204" pitchFamily="34" charset="0"/>
                        </a:rPr>
                        <a:t> </a:t>
                      </a:r>
                    </a:p>
                    <a:p>
                      <a:pPr algn="l" rtl="0" fontAlgn="base"/>
                      <a:r>
                        <a:rPr lang="en-US" sz="1100" b="0" i="0">
                          <a:effectLst/>
                          <a:latin typeface="WordVisiCarriageReturn_MSFontService"/>
                        </a:rPr>
                        <a:t> </a:t>
                      </a:r>
                      <a:br>
                        <a:rPr lang="en-US" sz="1100" b="0" i="0">
                          <a:effectLst/>
                          <a:latin typeface="WordVisiCarriageReturn_MSFontService"/>
                        </a:rPr>
                      </a:br>
                      <a:r>
                        <a:rPr lang="en-US" sz="1000" b="0" i="0">
                          <a:effectLst/>
                          <a:latin typeface="Calibri" panose="020F0502020204030204" pitchFamily="34" charset="0"/>
                        </a:rPr>
                        <a:t> </a:t>
                      </a:r>
                      <a:endParaRPr lang="en-US" b="0" i="0">
                        <a:effectLst/>
                      </a:endParaRPr>
                    </a:p>
                  </a:txBody>
                  <a:tcPr/>
                </a:tc>
                <a:extLst>
                  <a:ext uri="{0D108BD9-81ED-4DB2-BD59-A6C34878D82A}">
                    <a16:rowId xmlns:a16="http://schemas.microsoft.com/office/drawing/2014/main" val="544834922"/>
                  </a:ext>
                </a:extLst>
              </a:tr>
              <a:tr h="286512">
                <a:tc gridSpan="7">
                  <a:txBody>
                    <a:bodyPr/>
                    <a:lstStyle/>
                    <a:p>
                      <a:r>
                        <a:rPr lang="en-US" sz="1400">
                          <a:solidFill>
                            <a:schemeClr val="bg1">
                              <a:lumMod val="95000"/>
                            </a:schemeClr>
                          </a:solidFill>
                        </a:rPr>
                        <a:t>SCHOOL LEVEL STRATEGIES (Actions/Tasks)</a:t>
                      </a:r>
                    </a:p>
                  </a:txBody>
                  <a:tcPr>
                    <a:solidFill>
                      <a:schemeClr val="accent6">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07331794"/>
                  </a:ext>
                </a:extLst>
              </a:tr>
              <a:tr h="475304">
                <a:tc>
                  <a:txBody>
                    <a:bodyPr/>
                    <a:lstStyle/>
                    <a:p>
                      <a:pPr lvl="0">
                        <a:buNone/>
                      </a:pPr>
                      <a:r>
                        <a:rPr lang="en-US" sz="1200"/>
                        <a:t>PROFESSIONAL DEVELOPMENT</a:t>
                      </a:r>
                    </a:p>
                  </a:txBody>
                  <a:tcPr anchor="ctr"/>
                </a:tc>
                <a:tc gridSpan="6">
                  <a:txBody>
                    <a:bodyPr/>
                    <a:lstStyle/>
                    <a:p>
                      <a:pPr marL="0" indent="0">
                        <a:buFont typeface="Arial" panose="020B0604020202020204" pitchFamily="34" charset="0"/>
                        <a:buNone/>
                      </a:pPr>
                      <a:r>
                        <a:rPr lang="en-US" sz="1200"/>
                        <a:t>Classroom teachers will engage in continued professional learning provided by ACLs regarding teacher credibility, collective efficacy, and standards-aligned curriculum. </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915100792"/>
                  </a:ext>
                </a:extLst>
              </a:tr>
              <a:tr h="475304">
                <a:tc>
                  <a:txBody>
                    <a:bodyPr/>
                    <a:lstStyle/>
                    <a:p>
                      <a:pPr lvl="0">
                        <a:buNone/>
                      </a:pPr>
                      <a:r>
                        <a:rPr lang="en-US" sz="1200"/>
                        <a:t>INSTRUCTIONAL PRACTICE</a:t>
                      </a:r>
                    </a:p>
                  </a:txBody>
                  <a:tcPr/>
                </a:tc>
                <a:tc gridSpan="6">
                  <a:txBody>
                    <a:bodyPr/>
                    <a:lstStyle/>
                    <a:p>
                      <a:r>
                        <a:rPr lang="en-US" sz="1200"/>
                        <a:t>Classroom teachers will engage in professional and crucial conversations within PLC and departments around curriculum mapping/pacing, grading practices, and high-level instruction.</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776953161"/>
                  </a:ext>
                </a:extLst>
              </a:tr>
              <a:tr h="484632">
                <a:tc>
                  <a:txBody>
                    <a:bodyPr/>
                    <a:lstStyle/>
                    <a:p>
                      <a:pPr lvl="0">
                        <a:buNone/>
                      </a:pPr>
                      <a:r>
                        <a:rPr lang="en-US" sz="1200"/>
                        <a:t>INSTRUCTIONAL PRACTICE</a:t>
                      </a:r>
                    </a:p>
                  </a:txBody>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a:t>Continued implementation of Young Men Initiative (YMI)</a:t>
                      </a:r>
                      <a:br>
                        <a:rPr lang="en-US" sz="1200"/>
                      </a:br>
                      <a:endParaRPr lang="en-US" sz="120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613627634"/>
                  </a:ext>
                </a:extLst>
              </a:tr>
              <a:tr h="246796">
                <a:tc>
                  <a:txBody>
                    <a:bodyPr/>
                    <a:lstStyle/>
                    <a:p>
                      <a:pPr lvl="0">
                        <a:buNone/>
                      </a:pPr>
                      <a:r>
                        <a:rPr lang="en-US" sz="1200"/>
                        <a:t>INSTRUCTIONAL PRACTICE</a:t>
                      </a:r>
                    </a:p>
                  </a:txBody>
                  <a:tcPr anchor="ctr"/>
                </a:tc>
                <a:tc gridSpan="6">
                  <a:txBody>
                    <a:bodyPr/>
                    <a:lstStyle/>
                    <a:p>
                      <a:r>
                        <a:rPr lang="en-US" sz="1200"/>
                        <a:t>Classroom teacher will  prioritize goal setting for MAP testing with individuals and small groups of students. Administration will hold mini-assemblies by grade-level or grade-level teams to communicate a consistent message around the importance of MAP and to celebrate MAP growth and achievement. </a:t>
                      </a:r>
                    </a:p>
                    <a:p>
                      <a:endParaRPr lang="en-US" sz="120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808587261"/>
                  </a:ext>
                </a:extLst>
              </a:tr>
              <a:tr h="457200">
                <a:tc>
                  <a:txBody>
                    <a:bodyPr/>
                    <a:lstStyle/>
                    <a:p>
                      <a:pPr lvl="0">
                        <a:buNone/>
                      </a:pPr>
                      <a:r>
                        <a:rPr lang="en-US" sz="1200"/>
                        <a:t>INSTRUCTIONAL PRACTICE</a:t>
                      </a:r>
                    </a:p>
                  </a:txBody>
                  <a:tcPr/>
                </a:tc>
                <a:tc gridSpan="6">
                  <a:txBody>
                    <a:bodyPr/>
                    <a:lstStyle/>
                    <a:p>
                      <a:r>
                        <a:rPr lang="en-US" sz="1200"/>
                        <a:t>Data analysis around MTSS academic needs of students; implementation of Math 180 (ME) and FELA with data checks three times a year.</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78333069"/>
                  </a:ext>
                </a:extLst>
              </a:tr>
            </a:tbl>
          </a:graphicData>
        </a:graphic>
      </p:graphicFrame>
      <p:pic>
        <p:nvPicPr>
          <p:cNvPr id="4" name="Picture 3" descr="Logo, icon, company name&#10;&#10;Description automatically generated">
            <a:extLst>
              <a:ext uri="{FF2B5EF4-FFF2-40B4-BE49-F238E27FC236}">
                <a16:creationId xmlns:a16="http://schemas.microsoft.com/office/drawing/2014/main" id="{40A18C27-3495-F08A-1732-F0AB036AD676}"/>
              </a:ext>
            </a:extLst>
          </p:cNvPr>
          <p:cNvPicPr>
            <a:picLocks noChangeAspect="1"/>
          </p:cNvPicPr>
          <p:nvPr/>
        </p:nvPicPr>
        <p:blipFill>
          <a:blip r:embed="rId2"/>
          <a:stretch>
            <a:fillRect/>
          </a:stretch>
        </p:blipFill>
        <p:spPr>
          <a:xfrm>
            <a:off x="9894980" y="989001"/>
            <a:ext cx="1483592" cy="1207723"/>
          </a:xfrm>
          <a:prstGeom prst="rect">
            <a:avLst/>
          </a:prstGeom>
        </p:spPr>
      </p:pic>
    </p:spTree>
    <p:extLst>
      <p:ext uri="{BB962C8B-B14F-4D97-AF65-F5344CB8AC3E}">
        <p14:creationId xmlns:p14="http://schemas.microsoft.com/office/powerpoint/2010/main" val="42174092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29E99FAC-9A40-575E-8533-CDEACC3903CA}"/>
              </a:ext>
            </a:extLst>
          </p:cNvPr>
          <p:cNvGraphicFramePr>
            <a:graphicFrameLocks noGrp="1"/>
          </p:cNvGraphicFramePr>
          <p:nvPr>
            <p:extLst>
              <p:ext uri="{D42A27DB-BD31-4B8C-83A1-F6EECF244321}">
                <p14:modId xmlns:p14="http://schemas.microsoft.com/office/powerpoint/2010/main" val="3908022800"/>
              </p:ext>
            </p:extLst>
          </p:nvPr>
        </p:nvGraphicFramePr>
        <p:xfrm>
          <a:off x="397163" y="525702"/>
          <a:ext cx="11203709" cy="3975518"/>
        </p:xfrm>
        <a:graphic>
          <a:graphicData uri="http://schemas.openxmlformats.org/drawingml/2006/table">
            <a:tbl>
              <a:tblPr firstRow="1" bandRow="1">
                <a:tableStyleId>{F5AB1C69-6EDB-4FF4-983F-18BD219EF322}</a:tableStyleId>
              </a:tblPr>
              <a:tblGrid>
                <a:gridCol w="2815715">
                  <a:extLst>
                    <a:ext uri="{9D8B030D-6E8A-4147-A177-3AD203B41FA5}">
                      <a16:colId xmlns:a16="http://schemas.microsoft.com/office/drawing/2014/main" val="1574478064"/>
                    </a:ext>
                  </a:extLst>
                </a:gridCol>
                <a:gridCol w="8387994">
                  <a:extLst>
                    <a:ext uri="{9D8B030D-6E8A-4147-A177-3AD203B41FA5}">
                      <a16:colId xmlns:a16="http://schemas.microsoft.com/office/drawing/2014/main" val="1607175495"/>
                    </a:ext>
                  </a:extLst>
                </a:gridCol>
              </a:tblGrid>
              <a:tr h="1361995">
                <a:tc rowSpan="3">
                  <a:txBody>
                    <a:bodyPr/>
                    <a:lstStyle/>
                    <a:p>
                      <a:pPr lvl="0" algn="ctr"/>
                      <a:r>
                        <a:rPr lang="en-US" sz="2500" i="0">
                          <a:solidFill>
                            <a:schemeClr val="bg1"/>
                          </a:solidFill>
                          <a:latin typeface="Aptos"/>
                        </a:rPr>
                        <a:t>Q Commitment</a:t>
                      </a:r>
                      <a:endParaRPr lang="en-US" sz="2500" i="0">
                        <a:solidFill>
                          <a:schemeClr val="bg1"/>
                        </a:solidFill>
                        <a:latin typeface="Aptos" panose="020B0004020202020204" pitchFamily="34" charset="0"/>
                      </a:endParaRPr>
                    </a:p>
                    <a:p>
                      <a:pPr lvl="0" algn="ctr"/>
                      <a:r>
                        <a:rPr lang="en-US" sz="2500" i="0">
                          <a:solidFill>
                            <a:schemeClr val="bg1"/>
                          </a:solidFill>
                          <a:latin typeface="Aptos"/>
                        </a:rPr>
                        <a:t>Goal 2</a:t>
                      </a:r>
                    </a:p>
                    <a:p>
                      <a:pPr lvl="0" algn="ctr"/>
                      <a:endParaRPr lang="en-US" sz="2500" i="0">
                        <a:solidFill>
                          <a:schemeClr val="bg1"/>
                        </a:solidFill>
                        <a:latin typeface="Aptos" panose="020B0004020202020204" pitchFamily="34" charset="0"/>
                      </a:endParaRPr>
                    </a:p>
                    <a:p>
                      <a:pPr lvl="0" algn="ctr"/>
                      <a:r>
                        <a:rPr lang="en-US" sz="1800" i="0">
                          <a:solidFill>
                            <a:schemeClr val="bg1"/>
                          </a:solidFill>
                          <a:latin typeface="Aptos"/>
                        </a:rPr>
                        <a:t>SUPPORTIVE ENVIRONMENT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indent="0" rtl="0" fontAlgn="base">
                        <a:buFont typeface="Arial" panose="020B0604020202020204" pitchFamily="34" charset="0"/>
                        <a:buNone/>
                      </a:pPr>
                      <a:r>
                        <a:rPr lang="en-US" sz="1800" b="1" i="0" u="none" strike="noStrike" kern="1200">
                          <a:solidFill>
                            <a:schemeClr val="dk1"/>
                          </a:solidFill>
                          <a:effectLst/>
                          <a:latin typeface="+mn-lt"/>
                          <a:ea typeface="+mn-ea"/>
                          <a:cs typeface="+mn-cs"/>
                        </a:rPr>
                        <a:t>Priority 1: Safety &amp; Security </a:t>
                      </a:r>
                      <a:br>
                        <a:rPr lang="en-US" sz="1800" b="0" i="0" u="none" strike="noStrike" kern="1200">
                          <a:solidFill>
                            <a:srgbClr val="000000"/>
                          </a:solidFill>
                          <a:effectLst/>
                          <a:latin typeface="+mn-lt"/>
                          <a:ea typeface="+mn-ea"/>
                          <a:cs typeface="+mn-cs"/>
                        </a:rPr>
                      </a:br>
                      <a:r>
                        <a:rPr lang="en-US" sz="1800" b="0" i="1" u="none" strike="noStrike" kern="1200">
                          <a:solidFill>
                            <a:schemeClr val="dk1"/>
                          </a:solidFill>
                          <a:effectLst/>
                          <a:latin typeface="+mn-lt"/>
                          <a:ea typeface="+mn-ea"/>
                          <a:cs typeface="+mn-cs"/>
                        </a:rPr>
                        <a:t>Clear expectations for school behavior and a systematic approach to student discipline so that all have an equal opportunity to learn, belong, and succeed.</a:t>
                      </a:r>
                      <a:r>
                        <a:rPr lang="en-US" sz="1800" b="0" i="1" kern="1200">
                          <a:solidFill>
                            <a:schemeClr val="dk1"/>
                          </a:solidFill>
                          <a:effectLst/>
                          <a:latin typeface="+mn-lt"/>
                          <a:ea typeface="+mn-ea"/>
                          <a:cs typeface="+mn-cs"/>
                        </a:rPr>
                        <a:t>​</a:t>
                      </a:r>
                      <a:br>
                        <a:rPr lang="en-US" sz="1800" b="0" i="0" kern="1200">
                          <a:solidFill>
                            <a:srgbClr val="000000"/>
                          </a:solidFill>
                          <a:effectLst/>
                          <a:latin typeface="+mn-lt"/>
                          <a:ea typeface="+mn-ea"/>
                          <a:cs typeface="+mn-cs"/>
                        </a:rPr>
                      </a:br>
                      <a:r>
                        <a:rPr lang="en-US" sz="1800" b="0" i="0" kern="1200">
                          <a:solidFill>
                            <a:schemeClr val="dk1"/>
                          </a:solidFill>
                          <a:effectLst/>
                          <a:latin typeface="+mn-lt"/>
                          <a:ea typeface="+mn-ea"/>
                          <a:cs typeface="+mn-cs"/>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4158259"/>
                  </a:ext>
                </a:extLst>
              </a:tr>
              <a:tr h="1260949">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1800" b="1" i="0" u="none" strike="noStrike" kern="1200">
                          <a:solidFill>
                            <a:schemeClr val="dk1"/>
                          </a:solidFill>
                          <a:effectLst/>
                          <a:latin typeface="+mn-lt"/>
                          <a:ea typeface="+mn-ea"/>
                          <a:cs typeface="+mn-cs"/>
                        </a:rPr>
                        <a:t>Priority 2: Multi-tiered System of Support</a:t>
                      </a:r>
                      <a:br>
                        <a:rPr lang="en-US" sz="1800" b="1" i="0" u="none" strike="noStrike" kern="1200">
                          <a:solidFill>
                            <a:srgbClr val="000000"/>
                          </a:solidFill>
                          <a:effectLst/>
                          <a:latin typeface="+mn-lt"/>
                          <a:ea typeface="+mn-ea"/>
                          <a:cs typeface="+mn-cs"/>
                        </a:rPr>
                      </a:br>
                      <a:r>
                        <a:rPr lang="en-US" sz="1800" b="0" i="1" u="none" strike="noStrike" kern="1200">
                          <a:solidFill>
                            <a:schemeClr val="dk1"/>
                          </a:solidFill>
                          <a:effectLst/>
                          <a:latin typeface="+mn-lt"/>
                          <a:ea typeface="+mn-ea"/>
                          <a:cs typeface="+mn-cs"/>
                        </a:rPr>
                        <a:t>Responsive to student social and emotional needs through intervention, strategies and supports.</a:t>
                      </a:r>
                      <a:r>
                        <a:rPr lang="en-US" sz="1800" b="0" i="1" kern="1200">
                          <a:solidFill>
                            <a:schemeClr val="dk1"/>
                          </a:solidFill>
                          <a:effectLst/>
                          <a:latin typeface="+mn-lt"/>
                          <a:ea typeface="+mn-ea"/>
                          <a:cs typeface="+mn-cs"/>
                        </a:rPr>
                        <a:t>​</a:t>
                      </a:r>
                      <a:br>
                        <a:rPr lang="en-US"/>
                      </a:br>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853297981"/>
                  </a:ext>
                </a:extLst>
              </a:tr>
              <a:tr h="1352574">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i="0" u="none" strike="noStrike" kern="1200">
                          <a:solidFill>
                            <a:schemeClr val="dk1"/>
                          </a:solidFill>
                          <a:effectLst/>
                          <a:latin typeface="+mn-lt"/>
                          <a:ea typeface="+mn-ea"/>
                          <a:cs typeface="+mn-cs"/>
                        </a:rPr>
                        <a:t>Priority 3: Staff Recruitment &amp; Retention</a:t>
                      </a:r>
                      <a:br>
                        <a:rPr lang="en-US" sz="1800" b="1" i="0" u="none" strike="noStrike" kern="1200">
                          <a:solidFill>
                            <a:srgbClr val="000000"/>
                          </a:solidFill>
                          <a:effectLst/>
                          <a:latin typeface="+mn-lt"/>
                          <a:ea typeface="+mn-ea"/>
                          <a:cs typeface="+mn-cs"/>
                        </a:rPr>
                      </a:br>
                      <a:r>
                        <a:rPr lang="en-US" sz="1800" b="0" i="1" u="none" strike="noStrike" kern="1200">
                          <a:solidFill>
                            <a:schemeClr val="dk1"/>
                          </a:solidFill>
                          <a:effectLst/>
                          <a:latin typeface="+mn-lt"/>
                          <a:ea typeface="+mn-ea"/>
                          <a:cs typeface="+mn-cs"/>
                        </a:rPr>
                        <a:t>A systematic approach that encourages staff support and professional growth while focusing on recruitment and retention of a highly qualified and diverse staff.</a:t>
                      </a:r>
                      <a:endParaRPr lang="en-US" sz="1800" b="0" i="1" kern="1200">
                        <a:solidFill>
                          <a:schemeClr val="dk1"/>
                        </a:solidFill>
                        <a:effectLst/>
                        <a:latin typeface="+mn-lt"/>
                        <a:ea typeface="+mn-ea"/>
                        <a:cs typeface="+mn-cs"/>
                      </a:endParaRPr>
                    </a:p>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14059701"/>
                  </a:ext>
                </a:extLst>
              </a:tr>
            </a:tbl>
          </a:graphicData>
        </a:graphic>
      </p:graphicFrame>
      <p:sp>
        <p:nvSpPr>
          <p:cNvPr id="2" name="Rectangle 1">
            <a:extLst>
              <a:ext uri="{FF2B5EF4-FFF2-40B4-BE49-F238E27FC236}">
                <a16:creationId xmlns:a16="http://schemas.microsoft.com/office/drawing/2014/main" id="{F82CEE9C-F688-4D10-414B-0D6E08E40625}"/>
              </a:ext>
            </a:extLst>
          </p:cNvPr>
          <p:cNvSpPr/>
          <p:nvPr/>
        </p:nvSpPr>
        <p:spPr>
          <a:xfrm>
            <a:off x="1505528" y="4989706"/>
            <a:ext cx="9966036" cy="1754174"/>
          </a:xfrm>
          <a:prstGeom prst="rect">
            <a:avLst/>
          </a:prstGeom>
          <a:noFill/>
        </p:spPr>
        <p:txBody>
          <a:bodyPr wrap="square" lIns="91416" tIns="45708" rIns="91416" bIns="45708" anchor="t">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2000" b="1">
                <a:ln/>
                <a:solidFill>
                  <a:schemeClr val="accent5">
                    <a:lumMod val="75000"/>
                  </a:schemeClr>
                </a:solidFill>
                <a:latin typeface="Aptos"/>
              </a:rPr>
              <a:t>Q Commitment Goal 2: Guiding Question(s) for SIP</a:t>
            </a:r>
            <a:br>
              <a:rPr lang="en-US" sz="2950" b="1">
                <a:ln/>
              </a:rPr>
            </a:br>
            <a:r>
              <a:rPr lang="en-US" sz="1600" b="1" i="1">
                <a:ln/>
                <a:solidFill>
                  <a:schemeClr val="accent5">
                    <a:lumMod val="75000"/>
                  </a:schemeClr>
                </a:solidFill>
              </a:rPr>
              <a:t>Who is thriving in our school? Who is not?</a:t>
            </a:r>
          </a:p>
          <a:p>
            <a:pPr algn="ctr"/>
            <a:r>
              <a:rPr lang="en-US" sz="1400" i="1">
                <a:ln/>
                <a:latin typeface="Aptos"/>
              </a:rPr>
              <a:t>What does the data tell us about our progress toward supportive environment and areas of concern?</a:t>
            </a:r>
          </a:p>
          <a:p>
            <a:pPr algn="ctr"/>
            <a:r>
              <a:rPr lang="en-US" sz="1400" i="1">
                <a:ln/>
                <a:latin typeface="Aptos"/>
              </a:rPr>
              <a:t>What does the data tell us about our progress toward Q Goal 2 success?</a:t>
            </a:r>
          </a:p>
          <a:p>
            <a:pPr algn="ctr"/>
            <a:r>
              <a:rPr lang="en-US" sz="1400" i="1">
                <a:ln/>
                <a:latin typeface="Aptos"/>
              </a:rPr>
              <a:t>What are staff needs of staff and what supports are needed for Q Goal 2 success?</a:t>
            </a:r>
            <a:br>
              <a:rPr lang="en-US" sz="2950" b="1">
                <a:ln/>
              </a:rPr>
            </a:br>
            <a:endParaRPr lang="en-US" sz="2999" b="1">
              <a:ln/>
              <a:solidFill>
                <a:srgbClr val="00B0F0"/>
              </a:solidFill>
            </a:endParaRPr>
          </a:p>
        </p:txBody>
      </p:sp>
    </p:spTree>
    <p:extLst>
      <p:ext uri="{BB962C8B-B14F-4D97-AF65-F5344CB8AC3E}">
        <p14:creationId xmlns:p14="http://schemas.microsoft.com/office/powerpoint/2010/main" val="3578500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245BC186-F1B9-D4ED-D632-F04BCEA83CBB}"/>
              </a:ext>
            </a:extLst>
          </p:cNvPr>
          <p:cNvGraphicFramePr>
            <a:graphicFrameLocks noGrp="1"/>
          </p:cNvGraphicFramePr>
          <p:nvPr>
            <p:extLst>
              <p:ext uri="{D42A27DB-BD31-4B8C-83A1-F6EECF244321}">
                <p14:modId xmlns:p14="http://schemas.microsoft.com/office/powerpoint/2010/main" val="160594729"/>
              </p:ext>
            </p:extLst>
          </p:nvPr>
        </p:nvGraphicFramePr>
        <p:xfrm>
          <a:off x="210312" y="201168"/>
          <a:ext cx="11837655" cy="6502290"/>
        </p:xfrm>
        <a:graphic>
          <a:graphicData uri="http://schemas.openxmlformats.org/drawingml/2006/table">
            <a:tbl>
              <a:tblPr firstRow="1" bandRow="1">
                <a:tableStyleId>{073A0DAA-6AF3-43AB-8588-CEC1D06C72B9}</a:tableStyleId>
              </a:tblPr>
              <a:tblGrid>
                <a:gridCol w="1335024">
                  <a:extLst>
                    <a:ext uri="{9D8B030D-6E8A-4147-A177-3AD203B41FA5}">
                      <a16:colId xmlns:a16="http://schemas.microsoft.com/office/drawing/2014/main" val="1776901933"/>
                    </a:ext>
                  </a:extLst>
                </a:gridCol>
                <a:gridCol w="603504">
                  <a:extLst>
                    <a:ext uri="{9D8B030D-6E8A-4147-A177-3AD203B41FA5}">
                      <a16:colId xmlns:a16="http://schemas.microsoft.com/office/drawing/2014/main" val="2682902582"/>
                    </a:ext>
                  </a:extLst>
                </a:gridCol>
                <a:gridCol w="1021833">
                  <a:extLst>
                    <a:ext uri="{9D8B030D-6E8A-4147-A177-3AD203B41FA5}">
                      <a16:colId xmlns:a16="http://schemas.microsoft.com/office/drawing/2014/main" val="1881140685"/>
                    </a:ext>
                  </a:extLst>
                </a:gridCol>
                <a:gridCol w="2956556">
                  <a:extLst>
                    <a:ext uri="{9D8B030D-6E8A-4147-A177-3AD203B41FA5}">
                      <a16:colId xmlns:a16="http://schemas.microsoft.com/office/drawing/2014/main" val="4261823089"/>
                    </a:ext>
                  </a:extLst>
                </a:gridCol>
                <a:gridCol w="2960369">
                  <a:extLst>
                    <a:ext uri="{9D8B030D-6E8A-4147-A177-3AD203B41FA5}">
                      <a16:colId xmlns:a16="http://schemas.microsoft.com/office/drawing/2014/main" val="408502633"/>
                    </a:ext>
                  </a:extLst>
                </a:gridCol>
                <a:gridCol w="336042">
                  <a:extLst>
                    <a:ext uri="{9D8B030D-6E8A-4147-A177-3AD203B41FA5}">
                      <a16:colId xmlns:a16="http://schemas.microsoft.com/office/drawing/2014/main" val="3428704252"/>
                    </a:ext>
                  </a:extLst>
                </a:gridCol>
                <a:gridCol w="2624327">
                  <a:extLst>
                    <a:ext uri="{9D8B030D-6E8A-4147-A177-3AD203B41FA5}">
                      <a16:colId xmlns:a16="http://schemas.microsoft.com/office/drawing/2014/main" val="1874351673"/>
                    </a:ext>
                  </a:extLst>
                </a:gridCol>
              </a:tblGrid>
              <a:tr h="438477">
                <a:tc gridSpan="7">
                  <a:txBody>
                    <a:bodyPr/>
                    <a:lstStyle/>
                    <a:p>
                      <a:pPr algn="ctr"/>
                      <a:r>
                        <a:rPr lang="en-US" dirty="0"/>
                        <a:t>QUINCY JUNIOR HIGH SCHOOL -- SCHOOL IMPROVEMENT PLAN 2024-2025</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413901693"/>
                  </a:ext>
                </a:extLst>
              </a:tr>
              <a:tr h="352920">
                <a:tc gridSpan="7">
                  <a:txBody>
                    <a:bodyPr/>
                    <a:lstStyle/>
                    <a:p>
                      <a:r>
                        <a:rPr lang="en-US" sz="1600" dirty="0">
                          <a:solidFill>
                            <a:schemeClr val="bg1">
                              <a:lumMod val="95000"/>
                            </a:schemeClr>
                          </a:solidFill>
                        </a:rPr>
                        <a:t>Q COMMITMENT GOAL 2: SUPPORTIVE ENVIRONMENT</a:t>
                      </a:r>
                    </a:p>
                  </a:txBody>
                  <a:tcPr>
                    <a:solidFill>
                      <a:schemeClr val="accent5">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solidFill>
                      <a:schemeClr val="tx2">
                        <a:lumMod val="75000"/>
                        <a:lumOff val="25000"/>
                      </a:schemeClr>
                    </a:solidFill>
                  </a:tcPr>
                </a:tc>
                <a:extLst>
                  <a:ext uri="{0D108BD9-81ED-4DB2-BD59-A6C34878D82A}">
                    <a16:rowId xmlns:a16="http://schemas.microsoft.com/office/drawing/2014/main" val="1906123596"/>
                  </a:ext>
                </a:extLst>
              </a:tr>
              <a:tr h="1518625">
                <a:tc gridSpan="2">
                  <a:txBody>
                    <a:bodyPr/>
                    <a:lstStyle/>
                    <a:p>
                      <a:endParaRPr lang="en-US" sz="1200"/>
                    </a:p>
                    <a:p>
                      <a:r>
                        <a:rPr lang="en-US" sz="1200" dirty="0"/>
                        <a:t>STUDENT DISCIPLINE</a:t>
                      </a:r>
                    </a:p>
                    <a:p>
                      <a:endParaRPr lang="en-US" sz="1200"/>
                    </a:p>
                  </a:txBody>
                  <a:tcPr anchor="ctr"/>
                </a:tc>
                <a:tc hMerge="1">
                  <a:txBody>
                    <a:bodyPr/>
                    <a:lstStyle/>
                    <a:p>
                      <a:endParaRPr lang="en-US" sz="1200"/>
                    </a:p>
                  </a:txBody>
                  <a:tcPr anchor="ctr"/>
                </a:tc>
                <a:tc gridSpan="4">
                  <a:txBody>
                    <a:bodyPr/>
                    <a:lstStyle/>
                    <a:p>
                      <a:pPr rtl="0" fontAlgn="base"/>
                      <a:r>
                        <a:rPr lang="en-US" sz="1200" b="0" i="0" kern="1200" dirty="0">
                          <a:solidFill>
                            <a:schemeClr val="dk1"/>
                          </a:solidFill>
                          <a:effectLst/>
                          <a:latin typeface="+mn-lt"/>
                          <a:ea typeface="+mn-ea"/>
                          <a:cs typeface="+mn-cs"/>
                        </a:rPr>
                        <a:t>By June 1, 2025, 85% of QPS students will be on track in school discipline </a:t>
                      </a:r>
                      <a:r>
                        <a:rPr lang="en-US" sz="1200" b="0" i="1" kern="1200" dirty="0">
                          <a:solidFill>
                            <a:schemeClr val="dk1"/>
                          </a:solidFill>
                          <a:effectLst/>
                          <a:latin typeface="+mn-lt"/>
                          <a:ea typeface="+mn-ea"/>
                          <a:cs typeface="+mn-cs"/>
                        </a:rPr>
                        <a:t>(on track = behavior incidents on 2% or less of school days attended.)</a:t>
                      </a:r>
                      <a:r>
                        <a:rPr lang="en-US" sz="1200" b="0" i="0" kern="1200" dirty="0">
                          <a:solidFill>
                            <a:schemeClr val="dk1"/>
                          </a:solidFill>
                          <a:effectLst/>
                          <a:latin typeface="+mn-lt"/>
                          <a:ea typeface="+mn-ea"/>
                          <a:cs typeface="+mn-cs"/>
                        </a:rPr>
                        <a:t>​</a:t>
                      </a:r>
                    </a:p>
                    <a:p>
                      <a:pPr rtl="0" fontAlgn="base"/>
                      <a:r>
                        <a:rPr lang="en-US" sz="1200" b="0" i="0" kern="1200" dirty="0">
                          <a:solidFill>
                            <a:schemeClr val="dk1"/>
                          </a:solidFill>
                          <a:effectLst/>
                          <a:latin typeface="+mn-lt"/>
                          <a:ea typeface="+mn-ea"/>
                          <a:cs typeface="+mn-cs"/>
                        </a:rPr>
                        <a:t>​</a:t>
                      </a:r>
                    </a:p>
                    <a:p>
                      <a:pPr rtl="0" fontAlgn="base"/>
                      <a:r>
                        <a:rPr lang="en-US" sz="1200" b="0" i="1" kern="1200" dirty="0">
                          <a:solidFill>
                            <a:schemeClr val="dk1"/>
                          </a:solidFill>
                          <a:effectLst/>
                          <a:latin typeface="+mn-lt"/>
                          <a:ea typeface="+mn-ea"/>
                          <a:cs typeface="+mn-cs"/>
                        </a:rPr>
                        <a:t>*2023-2024 students on track discipline- District = 80%</a:t>
                      </a:r>
                      <a:endParaRPr lang="en-US" sz="1200" b="0" i="0" kern="1200" dirty="0">
                        <a:solidFill>
                          <a:schemeClr val="dk1"/>
                        </a:solidFill>
                        <a:effectLst/>
                        <a:latin typeface="+mn-lt"/>
                        <a:ea typeface="+mn-ea"/>
                        <a:cs typeface="+mn-cs"/>
                      </a:endParaRPr>
                    </a:p>
                    <a:p>
                      <a:r>
                        <a:rPr lang="en-US" sz="1100" i="1" dirty="0"/>
                        <a:t>*2023-2024- students on track discipline- QJHS= 62%</a:t>
                      </a:r>
                      <a:endParaRPr lang="en-US" sz="1100" dirty="0"/>
                    </a:p>
                  </a:txBody>
                  <a:tcPr anchor="ct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a:endParaRPr lang="en-US" sz="1000"/>
                    </a:p>
                    <a:p>
                      <a:pPr algn="ctr"/>
                      <a:endParaRPr lang="en-US" sz="1000"/>
                    </a:p>
                    <a:p>
                      <a:pPr algn="ctr"/>
                      <a:endParaRPr lang="en-US" sz="1000"/>
                    </a:p>
                    <a:p>
                      <a:pPr algn="ctr"/>
                      <a:endParaRPr lang="en-US" sz="1000"/>
                    </a:p>
                    <a:p>
                      <a:pPr algn="ctr"/>
                      <a:endParaRPr lang="en-US" sz="1000"/>
                    </a:p>
                    <a:p>
                      <a:pPr algn="ctr"/>
                      <a:endParaRPr lang="en-US" sz="1000"/>
                    </a:p>
                    <a:p>
                      <a:pPr algn="ctr"/>
                      <a:endParaRPr lang="en-US" sz="1000"/>
                    </a:p>
                    <a:p>
                      <a:pPr algn="ctr"/>
                      <a:endParaRPr lang="en-US" sz="1000"/>
                    </a:p>
                  </a:txBody>
                  <a:tcPr>
                    <a:solidFill>
                      <a:schemeClr val="bg1">
                        <a:lumMod val="75000"/>
                      </a:schemeClr>
                    </a:solidFill>
                  </a:tcPr>
                </a:tc>
                <a:extLst>
                  <a:ext uri="{0D108BD9-81ED-4DB2-BD59-A6C34878D82A}">
                    <a16:rowId xmlns:a16="http://schemas.microsoft.com/office/drawing/2014/main" val="892663658"/>
                  </a:ext>
                </a:extLst>
              </a:tr>
              <a:tr h="320837">
                <a:tc gridSpan="7">
                  <a:txBody>
                    <a:bodyPr/>
                    <a:lstStyle/>
                    <a:p>
                      <a:r>
                        <a:rPr lang="en-US" sz="1400" dirty="0">
                          <a:solidFill>
                            <a:schemeClr val="bg1">
                              <a:lumMod val="95000"/>
                            </a:schemeClr>
                          </a:solidFill>
                        </a:rPr>
                        <a:t>MEASURES OF SUCCESS </a:t>
                      </a:r>
                      <a:r>
                        <a:rPr lang="en-US" sz="1400" i="1" dirty="0">
                          <a:solidFill>
                            <a:schemeClr val="bg1">
                              <a:lumMod val="95000"/>
                            </a:schemeClr>
                          </a:solidFill>
                        </a:rPr>
                        <a:t>(Data/Progress Monitoring)</a:t>
                      </a:r>
                      <a:endParaRPr lang="en-US" sz="1400" dirty="0">
                        <a:solidFill>
                          <a:schemeClr val="bg1">
                            <a:lumMod val="95000"/>
                          </a:schemeClr>
                        </a:solidFill>
                      </a:endParaRPr>
                    </a:p>
                  </a:txBody>
                  <a:tcPr>
                    <a:solidFill>
                      <a:schemeClr val="accent5">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solidFill>
                      <a:schemeClr val="bg1">
                        <a:lumMod val="75000"/>
                      </a:schemeClr>
                    </a:solidFill>
                  </a:tcPr>
                </a:tc>
                <a:extLst>
                  <a:ext uri="{0D108BD9-81ED-4DB2-BD59-A6C34878D82A}">
                    <a16:rowId xmlns:a16="http://schemas.microsoft.com/office/drawing/2014/main" val="2576978365"/>
                  </a:ext>
                </a:extLst>
              </a:tr>
              <a:tr h="909038">
                <a:tc gridSpan="3">
                  <a:txBody>
                    <a:bodyPr/>
                    <a:lstStyle/>
                    <a:p>
                      <a:pPr marL="0" indent="0" rtl="0" fontAlgn="base">
                        <a:buFont typeface="Arial" panose="020B0604020202020204" pitchFamily="34" charset="0"/>
                        <a:buNone/>
                      </a:pPr>
                      <a:r>
                        <a:rPr lang="en-US" sz="1200" b="1" i="0" kern="1200" dirty="0">
                          <a:solidFill>
                            <a:schemeClr val="dk1"/>
                          </a:solidFill>
                          <a:effectLst/>
                          <a:latin typeface="+mn-lt"/>
                          <a:ea typeface="+mn-ea"/>
                          <a:cs typeface="+mn-cs"/>
                        </a:rPr>
                        <a:t>SKYWARD DISCIPLINE DATA</a:t>
                      </a:r>
                    </a:p>
                    <a:p>
                      <a:pPr marL="0" lvl="0" indent="0">
                        <a:buFont typeface="Arial" panose="020B0604020202020204" pitchFamily="34" charset="0"/>
                        <a:buNone/>
                      </a:pPr>
                      <a:r>
                        <a:rPr lang="en-US" sz="1000" b="0" i="1" kern="1200" dirty="0">
                          <a:solidFill>
                            <a:schemeClr val="dk1"/>
                          </a:solidFill>
                          <a:effectLst/>
                          <a:latin typeface="+mn-lt"/>
                          <a:ea typeface="+mn-ea"/>
                          <a:cs typeface="+mn-cs"/>
                        </a:rPr>
                        <a:t>Referrals by incident</a:t>
                      </a:r>
                    </a:p>
                    <a:p>
                      <a:pPr marL="0" lvl="0" indent="0">
                        <a:buFont typeface="Arial" panose="020B0604020202020204" pitchFamily="34" charset="0"/>
                        <a:buNone/>
                      </a:pPr>
                      <a:r>
                        <a:rPr lang="en-US" sz="1000" b="0" i="1" kern="1200" dirty="0">
                          <a:solidFill>
                            <a:schemeClr val="dk1"/>
                          </a:solidFill>
                          <a:effectLst/>
                          <a:latin typeface="+mn-lt"/>
                          <a:ea typeface="+mn-ea"/>
                          <a:cs typeface="+mn-cs"/>
                        </a:rPr>
                        <a:t>Total number ODRs</a:t>
                      </a:r>
                    </a:p>
                    <a:p>
                      <a:pPr marL="0" lvl="0" indent="0">
                        <a:buFont typeface="Arial" panose="020B0604020202020204" pitchFamily="34" charset="0"/>
                        <a:buNone/>
                      </a:pPr>
                      <a:r>
                        <a:rPr lang="en-US" sz="1000" b="0" i="1" kern="1200" dirty="0">
                          <a:solidFill>
                            <a:schemeClr val="dk1"/>
                          </a:solidFill>
                          <a:effectLst/>
                          <a:latin typeface="+mn-lt"/>
                          <a:ea typeface="+mn-ea"/>
                          <a:cs typeface="+mn-cs"/>
                        </a:rPr>
                        <a:t>OSS/ISS Days</a:t>
                      </a:r>
                      <a:endParaRPr lang="en-US" sz="1000" b="0" i="0" kern="1200" dirty="0">
                        <a:solidFill>
                          <a:schemeClr val="dk1"/>
                        </a:solidFill>
                        <a:effectLst/>
                        <a:latin typeface="+mn-lt"/>
                        <a:ea typeface="+mn-ea"/>
                        <a:cs typeface="+mn-cs"/>
                      </a:endParaRPr>
                    </a:p>
                  </a:txBody>
                  <a:tcPr/>
                </a:tc>
                <a:tc hMerge="1">
                  <a:txBody>
                    <a:bodyPr/>
                    <a:lstStyle/>
                    <a:p>
                      <a:endParaRPr lang="en-US"/>
                    </a:p>
                  </a:txBody>
                  <a:tcPr/>
                </a:tc>
                <a:tc hMerge="1">
                  <a:txBody>
                    <a:bodyPr/>
                    <a:lstStyle/>
                    <a:p>
                      <a:pPr marL="0" lvl="0" indent="0">
                        <a:buFont typeface="Arial" panose="020B0604020202020204" pitchFamily="34" charset="0"/>
                        <a:buNone/>
                      </a:pPr>
                      <a:endParaRPr lang="en-US" sz="1000" b="0" i="0" kern="1200">
                        <a:solidFill>
                          <a:schemeClr val="dk1"/>
                        </a:solidFill>
                        <a:effectLst/>
                        <a:latin typeface="+mn-lt"/>
                        <a:ea typeface="+mn-ea"/>
                        <a:cs typeface="+mn-cs"/>
                      </a:endParaRPr>
                    </a:p>
                  </a:txBody>
                  <a:tcPr/>
                </a:tc>
                <a:tc>
                  <a:txBody>
                    <a:bodyPr/>
                    <a:lstStyle/>
                    <a:p>
                      <a:pPr marL="0" indent="0" rtl="0" fontAlgn="base">
                        <a:buFont typeface="Arial" panose="020B0604020202020204" pitchFamily="34" charset="0"/>
                        <a:buNone/>
                      </a:pPr>
                      <a:r>
                        <a:rPr lang="en-US" sz="1200" b="1" i="0" kern="1200" dirty="0">
                          <a:solidFill>
                            <a:schemeClr val="dk1"/>
                          </a:solidFill>
                          <a:effectLst/>
                          <a:latin typeface="+mn-lt"/>
                          <a:ea typeface="+mn-ea"/>
                          <a:cs typeface="+mn-cs"/>
                        </a:rPr>
                        <a:t>PANORAMA BEHAVIOR DATA</a:t>
                      </a:r>
                    </a:p>
                    <a:p>
                      <a:pPr marL="0" lvl="0" indent="0">
                        <a:buFont typeface="Arial" panose="020B0604020202020204" pitchFamily="34" charset="0"/>
                        <a:buNone/>
                      </a:pPr>
                      <a:r>
                        <a:rPr lang="en-US" sz="1000" b="0" i="1" kern="1200" dirty="0">
                          <a:solidFill>
                            <a:schemeClr val="dk1"/>
                          </a:solidFill>
                          <a:effectLst/>
                          <a:latin typeface="+mn-lt"/>
                          <a:ea typeface="+mn-ea"/>
                          <a:cs typeface="+mn-cs"/>
                        </a:rPr>
                        <a:t>Critical and At-Risk Behavior Data- Monthly</a:t>
                      </a:r>
                    </a:p>
                    <a:p>
                      <a:pPr marL="0" lvl="0" indent="0">
                        <a:buFont typeface="Arial" panose="020B0604020202020204" pitchFamily="34" charset="0"/>
                        <a:buNone/>
                      </a:pPr>
                      <a:r>
                        <a:rPr lang="en-US" sz="1000" b="0" i="1" kern="1200" dirty="0">
                          <a:solidFill>
                            <a:schemeClr val="dk1"/>
                          </a:solidFill>
                          <a:effectLst/>
                          <a:latin typeface="+mn-lt"/>
                          <a:ea typeface="+mn-ea"/>
                          <a:cs typeface="+mn-cs"/>
                        </a:rPr>
                        <a:t>Intervention Data</a:t>
                      </a:r>
                    </a:p>
                  </a:txBody>
                  <a:tcPr/>
                </a:tc>
                <a:tc>
                  <a:txBody>
                    <a:bodyPr/>
                    <a:lstStyle/>
                    <a:p>
                      <a:pPr marL="0" indent="0" rtl="0" fontAlgn="base">
                        <a:buFont typeface="Arial" panose="020B0604020202020204" pitchFamily="34" charset="0"/>
                        <a:buNone/>
                      </a:pPr>
                      <a:r>
                        <a:rPr lang="en-US" sz="1200" b="1" i="0" kern="1200" dirty="0">
                          <a:solidFill>
                            <a:schemeClr val="dk1"/>
                          </a:solidFill>
                          <a:effectLst/>
                          <a:latin typeface="+mn-lt"/>
                          <a:ea typeface="+mn-ea"/>
                          <a:cs typeface="+mn-cs"/>
                        </a:rPr>
                        <a:t>SEL INTERVENTION DATA</a:t>
                      </a:r>
                    </a:p>
                    <a:p>
                      <a:pPr marL="0" lvl="0" indent="0">
                        <a:buFont typeface="Arial" panose="020B0604020202020204" pitchFamily="34" charset="0"/>
                        <a:buNone/>
                      </a:pPr>
                      <a:r>
                        <a:rPr lang="en-US" sz="1000" b="0" i="1" kern="1200" dirty="0">
                          <a:solidFill>
                            <a:schemeClr val="dk1"/>
                          </a:solidFill>
                          <a:effectLst/>
                          <a:latin typeface="+mn-lt"/>
                          <a:ea typeface="+mn-ea"/>
                          <a:cs typeface="+mn-cs"/>
                        </a:rPr>
                        <a:t>Monthly, Quarterly</a:t>
                      </a:r>
                    </a:p>
                  </a:txBody>
                  <a:tcPr/>
                </a:tc>
                <a:tc gridSpan="2">
                  <a:txBody>
                    <a:bodyPr/>
                    <a:lstStyle/>
                    <a:p>
                      <a:pPr marL="0" indent="0" rtl="0" fontAlgn="base">
                        <a:buFont typeface="Arial" panose="020B0604020202020204" pitchFamily="34" charset="0"/>
                        <a:buNone/>
                      </a:pPr>
                      <a:r>
                        <a:rPr lang="en-US" sz="1200" b="1" i="0" kern="1200" dirty="0">
                          <a:solidFill>
                            <a:schemeClr val="dk1"/>
                          </a:solidFill>
                          <a:effectLst/>
                          <a:latin typeface="+mn-lt"/>
                          <a:ea typeface="+mn-ea"/>
                          <a:cs typeface="+mn-cs"/>
                        </a:rPr>
                        <a:t>STAFF DISCIPLINE SURVEY</a:t>
                      </a:r>
                    </a:p>
                    <a:p>
                      <a:pPr marL="0" lvl="0" indent="0">
                        <a:buFont typeface="Arial" panose="020B0604020202020204" pitchFamily="34" charset="0"/>
                        <a:buNone/>
                      </a:pPr>
                      <a:r>
                        <a:rPr lang="en-US" sz="1000" b="0" i="1" kern="1200" dirty="0">
                          <a:solidFill>
                            <a:schemeClr val="dk1"/>
                          </a:solidFill>
                          <a:effectLst/>
                          <a:latin typeface="+mn-lt"/>
                          <a:ea typeface="+mn-ea"/>
                          <a:cs typeface="+mn-cs"/>
                        </a:rPr>
                        <a:t>Fall- Winter- Spring</a:t>
                      </a:r>
                      <a:endParaRPr lang="en-US" sz="1000" b="0" i="0" kern="1200" dirty="0">
                        <a:solidFill>
                          <a:schemeClr val="dk1"/>
                        </a:solidFill>
                        <a:effectLst/>
                        <a:latin typeface="+mn-lt"/>
                        <a:ea typeface="+mn-ea"/>
                        <a:cs typeface="+mn-cs"/>
                      </a:endParaRPr>
                    </a:p>
                  </a:txBody>
                  <a:tcPr/>
                </a:tc>
                <a:tc hMerge="1">
                  <a:txBody>
                    <a:bodyPr/>
                    <a:lstStyle/>
                    <a:p>
                      <a:endParaRPr lang="en-US"/>
                    </a:p>
                  </a:txBody>
                  <a:tcPr/>
                </a:tc>
                <a:extLst>
                  <a:ext uri="{0D108BD9-81ED-4DB2-BD59-A6C34878D82A}">
                    <a16:rowId xmlns:a16="http://schemas.microsoft.com/office/drawing/2014/main" val="544834922"/>
                  </a:ext>
                </a:extLst>
              </a:tr>
              <a:tr h="320837">
                <a:tc gridSpan="7">
                  <a:txBody>
                    <a:bodyPr/>
                    <a:lstStyle/>
                    <a:p>
                      <a:r>
                        <a:rPr lang="en-US" sz="1400" dirty="0">
                          <a:solidFill>
                            <a:schemeClr val="bg1">
                              <a:lumMod val="95000"/>
                            </a:schemeClr>
                          </a:solidFill>
                        </a:rPr>
                        <a:t>SCHOOL LEVEL STRATEGIES (Actions/Tasks)</a:t>
                      </a:r>
                    </a:p>
                  </a:txBody>
                  <a:tcPr>
                    <a:solidFill>
                      <a:schemeClr val="accent5">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07331794"/>
                  </a:ext>
                </a:extLst>
              </a:tr>
              <a:tr h="481255">
                <a:tc>
                  <a:txBody>
                    <a:bodyPr/>
                    <a:lstStyle/>
                    <a:p>
                      <a:pPr lvl="0">
                        <a:buNone/>
                      </a:pPr>
                      <a:r>
                        <a:rPr lang="en-US" sz="1200" dirty="0"/>
                        <a:t>INSTRUCTIONAL PRACTICE/MTSS</a:t>
                      </a:r>
                    </a:p>
                  </a:txBody>
                  <a:tcPr/>
                </a:tc>
                <a:tc gridSpan="6">
                  <a:txBody>
                    <a:bodyPr/>
                    <a:lstStyle/>
                    <a:p>
                      <a:r>
                        <a:rPr lang="en-US" sz="1200" dirty="0"/>
                        <a:t>PBIS Systems, including boosters targeting “adult” behaviors</a:t>
                      </a:r>
                      <a:endParaRPr lang="en-US" dirty="0"/>
                    </a:p>
                  </a:txBody>
                  <a:tcPr/>
                </a:tc>
                <a:tc hMerge="1">
                  <a:txBody>
                    <a:bodyPr/>
                    <a:lstStyle/>
                    <a:p>
                      <a:r>
                        <a:rPr lang="en-US" sz="1200"/>
                        <a:t>PBIS Systems, including boosters targeting “adult” behaviors</a:t>
                      </a:r>
                      <a:endParaRPr lang="en-US"/>
                    </a:p>
                  </a:txBody>
                  <a:tcPr/>
                </a:tc>
                <a:tc hMerge="1">
                  <a:txBody>
                    <a:bodyPr/>
                    <a:lstStyle/>
                    <a:p>
                      <a:endParaRPr lang="en-US"/>
                    </a:p>
                  </a:txBody>
                  <a:tcPr/>
                </a:tc>
                <a:tc hMerge="1">
                  <a:txBody>
                    <a:bodyPr/>
                    <a:lstStyle/>
                    <a:p>
                      <a:pPr lvl="0">
                        <a:buNone/>
                      </a:pPr>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915100792"/>
                  </a:ext>
                </a:extLst>
              </a:tr>
              <a:tr h="5026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INSTRUCTIONAL PRACTICE/MTSS</a:t>
                      </a:r>
                    </a:p>
                  </a:txBody>
                  <a:tcPr/>
                </a:tc>
                <a:tc gridSpan="6">
                  <a:txBody>
                    <a:bodyPr/>
                    <a:lstStyle/>
                    <a:p>
                      <a:r>
                        <a:rPr lang="en-US" sz="1200" dirty="0"/>
                        <a:t>Analyze data at the Tier 2 level for placement into appropriate intervention(s) and progress monitor for success; create new plan if not successful </a:t>
                      </a:r>
                      <a:endParaRPr lang="en-US" dirty="0"/>
                    </a:p>
                  </a:txBody>
                  <a:tcPr/>
                </a:tc>
                <a:tc hMerge="1">
                  <a:txBody>
                    <a:bodyPr/>
                    <a:lstStyle/>
                    <a:p>
                      <a:r>
                        <a:rPr lang="en-US" sz="1200"/>
                        <a:t>Analyze data at the Tier 2 level for placement into appropriate intervention(s) and progress monitor for success; create new plan if not successful </a:t>
                      </a:r>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24452879"/>
                  </a:ext>
                </a:extLst>
              </a:tr>
              <a:tr h="502644">
                <a:tc>
                  <a:txBody>
                    <a:bodyPr/>
                    <a:lstStyle/>
                    <a:p>
                      <a:pPr lvl="0">
                        <a:buNone/>
                      </a:pPr>
                      <a:r>
                        <a:rPr lang="en-US" sz="1200" dirty="0"/>
                        <a:t>INSTRUCTIONAL PRACTICE</a:t>
                      </a:r>
                    </a:p>
                  </a:txBody>
                  <a:tcPr/>
                </a:tc>
                <a:tc gridSpan="6">
                  <a:txBody>
                    <a:bodyPr/>
                    <a:lstStyle/>
                    <a:p>
                      <a:r>
                        <a:rPr lang="en-US" sz="1200" dirty="0"/>
                        <a:t>Develop opportunities for student belonging through school based, teacher-led clubs</a:t>
                      </a:r>
                      <a:endParaRPr lang="en-US" dirty="0"/>
                    </a:p>
                  </a:txBody>
                  <a:tcPr/>
                </a:tc>
                <a:tc hMerge="1">
                  <a:txBody>
                    <a:bodyPr/>
                    <a:lstStyle/>
                    <a:p>
                      <a:r>
                        <a:rPr lang="en-US" sz="1200"/>
                        <a:t>Develop opportunities for student belonging through school based, teacher-led clubs</a:t>
                      </a:r>
                      <a:endParaRPr lang="en-US"/>
                    </a:p>
                  </a:txBody>
                  <a:tcPr/>
                </a:tc>
                <a:tc hMerge="1">
                  <a:txBody>
                    <a:bodyPr/>
                    <a:lstStyle/>
                    <a:p>
                      <a:endParaRPr lang="en-US"/>
                    </a:p>
                  </a:txBody>
                  <a:tcPr/>
                </a:tc>
                <a:tc hMerge="1">
                  <a:txBody>
                    <a:bodyPr/>
                    <a:lstStyle/>
                    <a:p>
                      <a:pPr lvl="0">
                        <a:buNone/>
                      </a:pPr>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96816069"/>
                  </a:ext>
                </a:extLst>
              </a:tr>
              <a:tr h="673758">
                <a:tc>
                  <a:txBody>
                    <a:bodyPr/>
                    <a:lstStyle/>
                    <a:p>
                      <a:pPr lvl="0">
                        <a:buNone/>
                      </a:pPr>
                      <a:r>
                        <a:rPr lang="en-US" sz="1200" dirty="0"/>
                        <a:t>PROFESSIONAL DEVELOPMENT</a:t>
                      </a:r>
                    </a:p>
                  </a:txBody>
                  <a:tcPr/>
                </a:tc>
                <a:tc gridSpan="6">
                  <a:txBody>
                    <a:bodyPr/>
                    <a:lstStyle/>
                    <a:p>
                      <a:r>
                        <a:rPr lang="en-US" sz="1200" dirty="0"/>
                        <a:t>Classroom teachers, support staff and paraeducators will engage in five professional development sessions to build capacity around restorative practices in classrooms and schools. </a:t>
                      </a:r>
                      <a:r>
                        <a:rPr lang="en-US" sz="1200" b="0" i="0" kern="1200" dirty="0">
                          <a:solidFill>
                            <a:schemeClr val="dk1"/>
                          </a:solidFill>
                          <a:effectLst/>
                          <a:latin typeface="+mn-lt"/>
                          <a:ea typeface="+mn-ea"/>
                          <a:cs typeface="+mn-cs"/>
                        </a:rPr>
                        <a:t>Introduction to RP, Proactive Community Building with Circles, The Social Discipline Window, Affective and Non-Judgmental Language, Restorative Chats and Mediation</a:t>
                      </a:r>
                      <a:endParaRPr lang="en-US" dirty="0"/>
                    </a:p>
                  </a:txBody>
                  <a:tcPr/>
                </a:tc>
                <a:tc hMerge="1">
                  <a:txBody>
                    <a:bodyPr/>
                    <a:lstStyle/>
                    <a:p>
                      <a:r>
                        <a:rPr lang="en-US" sz="1200"/>
                        <a:t>Classroom teachers, support staff and paraeducators will engage in five professional development sessions to build capacity around restorative practices in classrooms and schools. </a:t>
                      </a:r>
                      <a:r>
                        <a:rPr lang="en-US" sz="1200" b="0" i="0" kern="1200">
                          <a:solidFill>
                            <a:schemeClr val="dk1"/>
                          </a:solidFill>
                          <a:effectLst/>
                          <a:latin typeface="+mn-lt"/>
                          <a:ea typeface="+mn-ea"/>
                          <a:cs typeface="+mn-cs"/>
                        </a:rPr>
                        <a:t>Introduction to RP, Proactive Community Building with Circles, The Social Discipline Window, Affective and Non-Judgmental Language, Restorative Chats and Mediation</a:t>
                      </a:r>
                      <a:endParaRPr lang="en-US"/>
                    </a:p>
                  </a:txBody>
                  <a:tcPr/>
                </a:tc>
                <a:tc hMerge="1">
                  <a:txBody>
                    <a:bodyPr/>
                    <a:lstStyle/>
                    <a:p>
                      <a:endParaRPr lang="en-US"/>
                    </a:p>
                  </a:txBody>
                  <a:tcPr/>
                </a:tc>
                <a:tc hMerge="1">
                  <a:txBody>
                    <a:bodyPr/>
                    <a:lstStyle/>
                    <a:p>
                      <a:pPr lvl="0">
                        <a:buNone/>
                      </a:pPr>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07105083"/>
                  </a:ext>
                </a:extLst>
              </a:tr>
              <a:tr h="481255">
                <a:tc>
                  <a:txBody>
                    <a:bodyPr/>
                    <a:lstStyle/>
                    <a:p>
                      <a:pPr lvl="0">
                        <a:buNone/>
                      </a:pPr>
                      <a:r>
                        <a:rPr lang="en-US" sz="1200" dirty="0"/>
                        <a:t>PROFESSIONAL DEVELOPMENT</a:t>
                      </a:r>
                    </a:p>
                  </a:txBody>
                  <a:tcPr/>
                </a:tc>
                <a:tc gridSpan="6">
                  <a:txBody>
                    <a:bodyPr/>
                    <a:lstStyle/>
                    <a:p>
                      <a:r>
                        <a:rPr lang="en-US" sz="1200" dirty="0"/>
                        <a:t>School staff will continue building capacity around trauma informed practices in the classroom, specifically connected to classroom management strategies and engage in SEL cycles by the Instructional SEL coach as needed</a:t>
                      </a:r>
                      <a:endParaRPr lang="en-US" dirty="0"/>
                    </a:p>
                  </a:txBody>
                  <a:tcPr/>
                </a:tc>
                <a:tc hMerge="1">
                  <a:txBody>
                    <a:bodyPr/>
                    <a:lstStyle/>
                    <a:p>
                      <a:r>
                        <a:rPr lang="en-US" sz="1200"/>
                        <a:t>School staff will continue building capacity around trauma informed practices in the classroom, specifically connected to classroom management strategies and engage in SEL cycles by the Instructional SEL coach as needed</a:t>
                      </a:r>
                      <a:endParaRPr lang="en-US"/>
                    </a:p>
                  </a:txBody>
                  <a:tcPr/>
                </a:tc>
                <a:tc hMerge="1">
                  <a:txBody>
                    <a:bodyPr/>
                    <a:lstStyle/>
                    <a:p>
                      <a:endParaRPr lang="en-US"/>
                    </a:p>
                  </a:txBody>
                  <a:tcPr/>
                </a:tc>
                <a:tc hMerge="1">
                  <a:txBody>
                    <a:bodyPr/>
                    <a:lstStyle/>
                    <a:p>
                      <a:pPr lvl="0">
                        <a:buNone/>
                      </a:pPr>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881363284"/>
                  </a:ext>
                </a:extLst>
              </a:tr>
            </a:tbl>
          </a:graphicData>
        </a:graphic>
      </p:graphicFrame>
      <p:pic>
        <p:nvPicPr>
          <p:cNvPr id="4" name="Picture 3" descr="Logo, icon, company name&#10;&#10;Description automatically generated">
            <a:extLst>
              <a:ext uri="{FF2B5EF4-FFF2-40B4-BE49-F238E27FC236}">
                <a16:creationId xmlns:a16="http://schemas.microsoft.com/office/drawing/2014/main" id="{40A18C27-3495-F08A-1732-F0AB036AD676}"/>
              </a:ext>
            </a:extLst>
          </p:cNvPr>
          <p:cNvPicPr>
            <a:picLocks noChangeAspect="1"/>
          </p:cNvPicPr>
          <p:nvPr/>
        </p:nvPicPr>
        <p:blipFill>
          <a:blip r:embed="rId2"/>
          <a:stretch>
            <a:fillRect/>
          </a:stretch>
        </p:blipFill>
        <p:spPr>
          <a:xfrm>
            <a:off x="9885687" y="1036422"/>
            <a:ext cx="1455714" cy="1179845"/>
          </a:xfrm>
          <a:prstGeom prst="rect">
            <a:avLst/>
          </a:prstGeom>
        </p:spPr>
      </p:pic>
    </p:spTree>
    <p:extLst>
      <p:ext uri="{BB962C8B-B14F-4D97-AF65-F5344CB8AC3E}">
        <p14:creationId xmlns:p14="http://schemas.microsoft.com/office/powerpoint/2010/main" val="37091620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29E99FAC-9A40-575E-8533-CDEACC3903CA}"/>
              </a:ext>
            </a:extLst>
          </p:cNvPr>
          <p:cNvGraphicFramePr>
            <a:graphicFrameLocks noGrp="1"/>
          </p:cNvGraphicFramePr>
          <p:nvPr>
            <p:extLst>
              <p:ext uri="{D42A27DB-BD31-4B8C-83A1-F6EECF244321}">
                <p14:modId xmlns:p14="http://schemas.microsoft.com/office/powerpoint/2010/main" val="3575745085"/>
              </p:ext>
            </p:extLst>
          </p:nvPr>
        </p:nvGraphicFramePr>
        <p:xfrm>
          <a:off x="494145" y="202430"/>
          <a:ext cx="11203709" cy="4812901"/>
        </p:xfrm>
        <a:graphic>
          <a:graphicData uri="http://schemas.openxmlformats.org/drawingml/2006/table">
            <a:tbl>
              <a:tblPr firstRow="1" bandRow="1">
                <a:tableStyleId>{F5AB1C69-6EDB-4FF4-983F-18BD219EF322}</a:tableStyleId>
              </a:tblPr>
              <a:tblGrid>
                <a:gridCol w="2815715">
                  <a:extLst>
                    <a:ext uri="{9D8B030D-6E8A-4147-A177-3AD203B41FA5}">
                      <a16:colId xmlns:a16="http://schemas.microsoft.com/office/drawing/2014/main" val="1574478064"/>
                    </a:ext>
                  </a:extLst>
                </a:gridCol>
                <a:gridCol w="8387994">
                  <a:extLst>
                    <a:ext uri="{9D8B030D-6E8A-4147-A177-3AD203B41FA5}">
                      <a16:colId xmlns:a16="http://schemas.microsoft.com/office/drawing/2014/main" val="1607175495"/>
                    </a:ext>
                  </a:extLst>
                </a:gridCol>
              </a:tblGrid>
              <a:tr h="1266152">
                <a:tc rowSpan="4">
                  <a:txBody>
                    <a:bodyPr/>
                    <a:lstStyle/>
                    <a:p>
                      <a:pPr lvl="0" algn="ctr"/>
                      <a:r>
                        <a:rPr lang="en-US" sz="2500" i="0">
                          <a:solidFill>
                            <a:schemeClr val="bg1"/>
                          </a:solidFill>
                          <a:latin typeface="Aptos"/>
                        </a:rPr>
                        <a:t>Q Commitment</a:t>
                      </a:r>
                      <a:endParaRPr lang="en-US" sz="2500" i="0">
                        <a:solidFill>
                          <a:schemeClr val="bg1"/>
                        </a:solidFill>
                        <a:latin typeface="Aptos" panose="020B0004020202020204" pitchFamily="34" charset="0"/>
                      </a:endParaRPr>
                    </a:p>
                    <a:p>
                      <a:pPr lvl="0" algn="ctr"/>
                      <a:r>
                        <a:rPr lang="en-US" sz="2500" i="0">
                          <a:solidFill>
                            <a:schemeClr val="bg1"/>
                          </a:solidFill>
                          <a:latin typeface="Aptos"/>
                        </a:rPr>
                        <a:t>Goal 3</a:t>
                      </a:r>
                    </a:p>
                    <a:p>
                      <a:pPr lvl="0" algn="ctr"/>
                      <a:endParaRPr lang="en-US" sz="2500" i="0">
                        <a:solidFill>
                          <a:schemeClr val="bg1"/>
                        </a:solidFill>
                        <a:latin typeface="Aptos" panose="020B0004020202020204" pitchFamily="34" charset="0"/>
                      </a:endParaRPr>
                    </a:p>
                    <a:p>
                      <a:pPr lvl="0" algn="ctr"/>
                      <a:r>
                        <a:rPr lang="en-US" sz="1600" i="0">
                          <a:solidFill>
                            <a:schemeClr val="bg1"/>
                          </a:solidFill>
                          <a:latin typeface="Aptos"/>
                        </a:rPr>
                        <a:t>ENGAGING AND COLLABORATIVE PARTNERSHIPS</a:t>
                      </a:r>
                      <a:endParaRPr lang="en-US" sz="1800" i="0">
                        <a:solidFill>
                          <a:schemeClr val="bg1"/>
                        </a:solidFill>
                        <a:latin typeface="Apto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lumOff val="25000"/>
                      </a:schemeClr>
                    </a:solidFill>
                  </a:tcPr>
                </a:tc>
                <a:tc>
                  <a:txBody>
                    <a:bodyPr/>
                    <a:lstStyle/>
                    <a:p>
                      <a:pPr marL="0" indent="0" rtl="0" fontAlgn="base">
                        <a:buFont typeface="Arial" panose="020B0604020202020204" pitchFamily="34" charset="0"/>
                        <a:buNone/>
                      </a:pPr>
                      <a:r>
                        <a:rPr lang="en-US" sz="1800" b="1" i="0" kern="1200">
                          <a:solidFill>
                            <a:schemeClr val="dk1"/>
                          </a:solidFill>
                          <a:effectLst/>
                          <a:latin typeface="+mn-lt"/>
                          <a:ea typeface="+mn-ea"/>
                          <a:cs typeface="+mn-cs"/>
                        </a:rPr>
                        <a:t>Priority 1: ​</a:t>
                      </a:r>
                      <a:r>
                        <a:rPr lang="en-US" sz="1800" b="1" i="0" u="none" strike="noStrike" kern="1200">
                          <a:solidFill>
                            <a:schemeClr val="dk1"/>
                          </a:solidFill>
                          <a:effectLst/>
                          <a:latin typeface="+mn-lt"/>
                          <a:ea typeface="+mn-ea"/>
                          <a:cs typeface="+mn-cs"/>
                        </a:rPr>
                        <a:t>Consistent Student Attendance</a:t>
                      </a:r>
                      <a:br>
                        <a:rPr lang="en-US" sz="1800" b="0" i="1" u="none" strike="noStrike" kern="1200">
                          <a:solidFill>
                            <a:srgbClr val="000000"/>
                          </a:solidFill>
                          <a:effectLst/>
                          <a:latin typeface="+mn-lt"/>
                          <a:ea typeface="+mn-ea"/>
                          <a:cs typeface="+mn-cs"/>
                        </a:rPr>
                      </a:br>
                      <a:r>
                        <a:rPr lang="en-US" sz="1800" b="0" i="1" u="none" strike="noStrike" kern="1200">
                          <a:solidFill>
                            <a:schemeClr val="dk1"/>
                          </a:solidFill>
                          <a:effectLst/>
                          <a:latin typeface="+mn-lt"/>
                          <a:ea typeface="+mn-ea"/>
                          <a:cs typeface="+mn-cs"/>
                        </a:rPr>
                        <a:t>Focus on the benefits of regular school attendance and links to student long term success.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4158259"/>
                  </a:ext>
                </a:extLst>
              </a:tr>
              <a:tr h="1133148">
                <a:tc vMerge="1">
                  <a:txBody>
                    <a:bodyPr/>
                    <a:lstStyle/>
                    <a:p>
                      <a:pPr lvl="0" algn="ctr"/>
                      <a:endParaRPr lang="en-US" sz="1800" i="0">
                        <a:solidFill>
                          <a:schemeClr val="bg1"/>
                        </a:solidFill>
                        <a:latin typeface="Aptos" panose="020B00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lumOff val="25000"/>
                      </a:schemeClr>
                    </a:solidFill>
                  </a:tcPr>
                </a:tc>
                <a:tc>
                  <a:txBody>
                    <a:bodyPr/>
                    <a:lstStyle/>
                    <a:p>
                      <a:r>
                        <a:rPr lang="en-US" sz="1800" b="1" i="0" u="none" strike="noStrike" kern="1200">
                          <a:solidFill>
                            <a:schemeClr val="dk1"/>
                          </a:solidFill>
                          <a:effectLst/>
                          <a:latin typeface="+mn-lt"/>
                          <a:ea typeface="+mn-ea"/>
                          <a:cs typeface="+mn-cs"/>
                        </a:rPr>
                        <a:t>Priority 2: Effective District/School/Home Communication</a:t>
                      </a:r>
                      <a:br>
                        <a:rPr lang="en-US"/>
                      </a:br>
                      <a:r>
                        <a:rPr lang="en-US" sz="1800" b="0" i="1" u="none" strike="noStrike" kern="1200">
                          <a:solidFill>
                            <a:schemeClr val="dk1"/>
                          </a:solidFill>
                          <a:effectLst/>
                          <a:latin typeface="+mn-lt"/>
                          <a:ea typeface="+mn-ea"/>
                          <a:cs typeface="+mn-cs"/>
                        </a:rPr>
                        <a:t>Ensure parents, students, and families have consistent communication regarding district and school information and clear points of contact when questions arise.</a:t>
                      </a:r>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359066852"/>
                  </a:ext>
                </a:extLst>
              </a:tr>
              <a:tr h="1154546">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i="0" u="none" strike="noStrike" kern="1200">
                          <a:solidFill>
                            <a:schemeClr val="dk1"/>
                          </a:solidFill>
                          <a:effectLst/>
                          <a:latin typeface="+mn-lt"/>
                          <a:ea typeface="+mn-ea"/>
                          <a:cs typeface="+mn-cs"/>
                        </a:rPr>
                        <a:t>Priority 3: Building Community Partnerships</a:t>
                      </a:r>
                      <a:br>
                        <a:rPr lang="en-US" sz="1800" b="1" i="0" u="none" strike="noStrike" kern="1200">
                          <a:solidFill>
                            <a:srgbClr val="000000"/>
                          </a:solidFill>
                          <a:effectLst/>
                          <a:latin typeface="+mn-lt"/>
                          <a:ea typeface="+mn-ea"/>
                          <a:cs typeface="+mn-cs"/>
                        </a:rPr>
                      </a:br>
                      <a:r>
                        <a:rPr lang="en-US" sz="1800" b="0" i="1" u="none" strike="noStrike" kern="1200">
                          <a:solidFill>
                            <a:schemeClr val="dk1"/>
                          </a:solidFill>
                          <a:effectLst/>
                          <a:latin typeface="+mn-lt"/>
                          <a:ea typeface="+mn-ea"/>
                          <a:cs typeface="+mn-cs"/>
                        </a:rPr>
                        <a:t>Collaborate with local community organizations to expand opportunities for all students.</a:t>
                      </a:r>
                      <a:endParaRPr lang="en-US" sz="1800" b="0" i="1" kern="1200">
                        <a:solidFill>
                          <a:schemeClr val="dk1"/>
                        </a:solidFill>
                        <a:effectLst/>
                        <a:latin typeface="+mn-lt"/>
                        <a:ea typeface="+mn-ea"/>
                        <a:cs typeface="+mn-cs"/>
                      </a:endParaRPr>
                    </a:p>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14059701"/>
                  </a:ext>
                </a:extLst>
              </a:tr>
              <a:tr h="1224881">
                <a:tc vMerge="1">
                  <a:txBody>
                    <a:bodyPr/>
                    <a:lstStyle/>
                    <a:p>
                      <a:pPr lvl="0" algn="ctr"/>
                      <a:endParaRPr lang="en-US" sz="1800" i="0">
                        <a:solidFill>
                          <a:schemeClr val="bg1"/>
                        </a:solidFill>
                        <a:latin typeface="Aptos" panose="020B00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lumOff val="25000"/>
                      </a:schemeClr>
                    </a:solidFill>
                  </a:tcPr>
                </a:tc>
                <a:tc>
                  <a:txBody>
                    <a:bodyPr/>
                    <a:lstStyle/>
                    <a:p>
                      <a:r>
                        <a:rPr lang="en-US" b="1"/>
                        <a:t>Priority 4: Honoring Diverse Perspectives</a:t>
                      </a:r>
                    </a:p>
                    <a:p>
                      <a:r>
                        <a:rPr lang="en-US"/>
                        <a:t>Recognize the diversity within our schools and community and ensure all voices are represented and heard.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66390878"/>
                  </a:ext>
                </a:extLst>
              </a:tr>
            </a:tbl>
          </a:graphicData>
        </a:graphic>
      </p:graphicFrame>
      <p:sp>
        <p:nvSpPr>
          <p:cNvPr id="2" name="Rectangle 1">
            <a:extLst>
              <a:ext uri="{FF2B5EF4-FFF2-40B4-BE49-F238E27FC236}">
                <a16:creationId xmlns:a16="http://schemas.microsoft.com/office/drawing/2014/main" id="{4F93C0D9-BFBF-175A-6B6E-2EF47F37FDAF}"/>
              </a:ext>
            </a:extLst>
          </p:cNvPr>
          <p:cNvSpPr/>
          <p:nvPr/>
        </p:nvSpPr>
        <p:spPr>
          <a:xfrm>
            <a:off x="1621179" y="5267936"/>
            <a:ext cx="9141428" cy="1754174"/>
          </a:xfrm>
          <a:prstGeom prst="rect">
            <a:avLst/>
          </a:prstGeom>
          <a:noFill/>
        </p:spPr>
        <p:txBody>
          <a:bodyPr wrap="none" lIns="91416" tIns="45708" rIns="91416" bIns="45708" anchor="t">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2000" b="1">
                <a:ln/>
                <a:solidFill>
                  <a:schemeClr val="tx2">
                    <a:lumMod val="75000"/>
                    <a:lumOff val="25000"/>
                  </a:schemeClr>
                </a:solidFill>
                <a:latin typeface="Aptos"/>
              </a:rPr>
              <a:t>Q Commitment Goal 3: Guiding Question(s) for SIP</a:t>
            </a:r>
            <a:br>
              <a:rPr lang="en-US" sz="2000" b="1">
                <a:ln/>
                <a:latin typeface="Aptos" panose="020B0004020202020204" pitchFamily="34" charset="0"/>
              </a:rPr>
            </a:br>
            <a:r>
              <a:rPr lang="en-US" sz="1600" b="1" i="1">
                <a:ln/>
                <a:solidFill>
                  <a:schemeClr val="tx2">
                    <a:lumMod val="75000"/>
                    <a:lumOff val="25000"/>
                  </a:schemeClr>
                </a:solidFill>
                <a:latin typeface="Aptos"/>
              </a:rPr>
              <a:t>Who is connected at our school? Who is not?</a:t>
            </a:r>
          </a:p>
          <a:p>
            <a:pPr algn="ctr"/>
            <a:r>
              <a:rPr lang="en-US" sz="1400" i="1">
                <a:ln/>
                <a:latin typeface="Aptos"/>
              </a:rPr>
              <a:t>What does the data tell us about our progress toward engaging and collaborative partnerships and areas of concern?</a:t>
            </a:r>
          </a:p>
          <a:p>
            <a:pPr algn="ctr"/>
            <a:r>
              <a:rPr lang="en-US" sz="1400" i="1">
                <a:ln/>
                <a:latin typeface="Aptos"/>
              </a:rPr>
              <a:t>What does the data tell us about our progress toward Q Goal 3 success?</a:t>
            </a:r>
          </a:p>
          <a:p>
            <a:pPr algn="ctr"/>
            <a:r>
              <a:rPr lang="en-US" sz="1400" i="1">
                <a:ln/>
                <a:latin typeface="Aptos"/>
              </a:rPr>
              <a:t>What are staff needs of staff and what supports are needed for Q Goal 3 success?</a:t>
            </a:r>
            <a:br>
              <a:rPr lang="en-US" sz="2950" b="1">
                <a:ln/>
              </a:rPr>
            </a:br>
            <a:endParaRPr lang="en-US" sz="2999" b="1">
              <a:ln/>
              <a:solidFill>
                <a:srgbClr val="00B0F0"/>
              </a:solidFill>
            </a:endParaRPr>
          </a:p>
        </p:txBody>
      </p:sp>
    </p:spTree>
    <p:extLst>
      <p:ext uri="{BB962C8B-B14F-4D97-AF65-F5344CB8AC3E}">
        <p14:creationId xmlns:p14="http://schemas.microsoft.com/office/powerpoint/2010/main" val="7022796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245BC186-F1B9-D4ED-D632-F04BCEA83CBB}"/>
              </a:ext>
            </a:extLst>
          </p:cNvPr>
          <p:cNvGraphicFramePr>
            <a:graphicFrameLocks noGrp="1"/>
          </p:cNvGraphicFramePr>
          <p:nvPr>
            <p:extLst>
              <p:ext uri="{D42A27DB-BD31-4B8C-83A1-F6EECF244321}">
                <p14:modId xmlns:p14="http://schemas.microsoft.com/office/powerpoint/2010/main" val="2605999256"/>
              </p:ext>
            </p:extLst>
          </p:nvPr>
        </p:nvGraphicFramePr>
        <p:xfrm>
          <a:off x="177167" y="320040"/>
          <a:ext cx="11837666" cy="6248400"/>
        </p:xfrm>
        <a:graphic>
          <a:graphicData uri="http://schemas.openxmlformats.org/drawingml/2006/table">
            <a:tbl>
              <a:tblPr firstRow="1" bandRow="1">
                <a:tableStyleId>{073A0DAA-6AF3-43AB-8588-CEC1D06C72B9}</a:tableStyleId>
              </a:tblPr>
              <a:tblGrid>
                <a:gridCol w="2071070">
                  <a:extLst>
                    <a:ext uri="{9D8B030D-6E8A-4147-A177-3AD203B41FA5}">
                      <a16:colId xmlns:a16="http://schemas.microsoft.com/office/drawing/2014/main" val="1776901933"/>
                    </a:ext>
                  </a:extLst>
                </a:gridCol>
                <a:gridCol w="889300">
                  <a:extLst>
                    <a:ext uri="{9D8B030D-6E8A-4147-A177-3AD203B41FA5}">
                      <a16:colId xmlns:a16="http://schemas.microsoft.com/office/drawing/2014/main" val="3628722170"/>
                    </a:ext>
                  </a:extLst>
                </a:gridCol>
                <a:gridCol w="2956558">
                  <a:extLst>
                    <a:ext uri="{9D8B030D-6E8A-4147-A177-3AD203B41FA5}">
                      <a16:colId xmlns:a16="http://schemas.microsoft.com/office/drawing/2014/main" val="1659622259"/>
                    </a:ext>
                  </a:extLst>
                </a:gridCol>
                <a:gridCol w="2960369">
                  <a:extLst>
                    <a:ext uri="{9D8B030D-6E8A-4147-A177-3AD203B41FA5}">
                      <a16:colId xmlns:a16="http://schemas.microsoft.com/office/drawing/2014/main" val="4146857887"/>
                    </a:ext>
                  </a:extLst>
                </a:gridCol>
                <a:gridCol w="336042">
                  <a:extLst>
                    <a:ext uri="{9D8B030D-6E8A-4147-A177-3AD203B41FA5}">
                      <a16:colId xmlns:a16="http://schemas.microsoft.com/office/drawing/2014/main" val="2178132941"/>
                    </a:ext>
                  </a:extLst>
                </a:gridCol>
                <a:gridCol w="2624327">
                  <a:extLst>
                    <a:ext uri="{9D8B030D-6E8A-4147-A177-3AD203B41FA5}">
                      <a16:colId xmlns:a16="http://schemas.microsoft.com/office/drawing/2014/main" val="1874351673"/>
                    </a:ext>
                  </a:extLst>
                </a:gridCol>
              </a:tblGrid>
              <a:tr h="411480">
                <a:tc gridSpan="6">
                  <a:txBody>
                    <a:bodyPr/>
                    <a:lstStyle/>
                    <a:p>
                      <a:pPr algn="ctr"/>
                      <a:r>
                        <a:rPr lang="en-US" dirty="0"/>
                        <a:t>QUINCY JUNIOR HIGH SCHOOL -- SCHOOL IMPROVEMENT PLAN 2024-2025</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413901693"/>
                  </a:ext>
                </a:extLst>
              </a:tr>
              <a:tr h="265176">
                <a:tc gridSpan="6">
                  <a:txBody>
                    <a:bodyPr/>
                    <a:lstStyle/>
                    <a:p>
                      <a:r>
                        <a:rPr lang="en-US" sz="1600" dirty="0">
                          <a:solidFill>
                            <a:schemeClr val="bg1">
                              <a:lumMod val="95000"/>
                            </a:schemeClr>
                          </a:solidFill>
                        </a:rPr>
                        <a:t>Q GOAL 3: ENGAGING AND COLLABORATIVE PARTNERSHIPS</a:t>
                      </a:r>
                    </a:p>
                  </a:txBody>
                  <a:tcPr>
                    <a:solidFill>
                      <a:srgbClr val="0000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solidFill>
                      <a:schemeClr val="tx2">
                        <a:lumMod val="75000"/>
                        <a:lumOff val="25000"/>
                      </a:schemeClr>
                    </a:solidFill>
                  </a:tcPr>
                </a:tc>
                <a:extLst>
                  <a:ext uri="{0D108BD9-81ED-4DB2-BD59-A6C34878D82A}">
                    <a16:rowId xmlns:a16="http://schemas.microsoft.com/office/drawing/2014/main" val="1906123596"/>
                  </a:ext>
                </a:extLst>
              </a:tr>
              <a:tr h="1444752">
                <a:tc>
                  <a:txBody>
                    <a:bodyPr/>
                    <a:lstStyle/>
                    <a:p>
                      <a:pPr lvl="0">
                        <a:buNone/>
                      </a:pPr>
                      <a:r>
                        <a:rPr lang="en-US" sz="1200" dirty="0"/>
                        <a:t>STUDENT ATTENDANCE</a:t>
                      </a:r>
                      <a:endParaRPr lang="en-US" dirty="0"/>
                    </a:p>
                  </a:txBody>
                  <a:tcPr anchor="ctr"/>
                </a:tc>
                <a:tc gridSpan="4">
                  <a:txBody>
                    <a:bodyPr/>
                    <a:lstStyle/>
                    <a:p>
                      <a:pPr lvl="0">
                        <a:buNone/>
                      </a:pPr>
                      <a:r>
                        <a:rPr lang="en-US" sz="1200" dirty="0"/>
                        <a:t>BY June 1, 2025, 80% of QPS students will be on track in school attendance </a:t>
                      </a:r>
                      <a:r>
                        <a:rPr lang="en-US" sz="1200" i="1" dirty="0"/>
                        <a:t>(on track = attending school 90% of time or more)</a:t>
                      </a:r>
                      <a:endParaRPr lang="en-US" i="1" dirty="0"/>
                    </a:p>
                    <a:p>
                      <a:pPr lvl="0">
                        <a:buNone/>
                      </a:pPr>
                      <a:endParaRPr lang="en-US" sz="1200"/>
                    </a:p>
                    <a:p>
                      <a:pPr lvl="0">
                        <a:buNone/>
                      </a:pPr>
                      <a:r>
                        <a:rPr lang="en-US" sz="1200" i="1" dirty="0"/>
                        <a:t>*2023-2024 students on track in school attendance- District= 71%</a:t>
                      </a:r>
                    </a:p>
                    <a:p>
                      <a:pPr lvl="0">
                        <a:buNone/>
                      </a:pPr>
                      <a:r>
                        <a:rPr lang="en-US" sz="1200" i="1" dirty="0"/>
                        <a:t>*2023-2024 students on track in school attendance- QJHS= 66%</a:t>
                      </a:r>
                    </a:p>
                  </a:txBody>
                  <a:tcPr anchor="ct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a:endParaRPr lang="en-US" sz="1000"/>
                    </a:p>
                    <a:p>
                      <a:pPr algn="ctr"/>
                      <a:endParaRPr lang="en-US" sz="1000"/>
                    </a:p>
                    <a:p>
                      <a:pPr algn="ctr"/>
                      <a:endParaRPr lang="en-US" sz="1000"/>
                    </a:p>
                    <a:p>
                      <a:pPr algn="ctr"/>
                      <a:endParaRPr lang="en-US" sz="1000"/>
                    </a:p>
                    <a:p>
                      <a:pPr algn="ctr"/>
                      <a:endParaRPr lang="en-US" sz="1000"/>
                    </a:p>
                    <a:p>
                      <a:pPr algn="ctr"/>
                      <a:endParaRPr lang="en-US" sz="1000"/>
                    </a:p>
                    <a:p>
                      <a:pPr algn="ctr"/>
                      <a:endParaRPr lang="en-US" sz="1000"/>
                    </a:p>
                  </a:txBody>
                  <a:tcPr>
                    <a:solidFill>
                      <a:schemeClr val="bg1">
                        <a:lumMod val="75000"/>
                      </a:schemeClr>
                    </a:solidFill>
                  </a:tcPr>
                </a:tc>
                <a:extLst>
                  <a:ext uri="{0D108BD9-81ED-4DB2-BD59-A6C34878D82A}">
                    <a16:rowId xmlns:a16="http://schemas.microsoft.com/office/drawing/2014/main" val="892663658"/>
                  </a:ext>
                </a:extLst>
              </a:tr>
              <a:tr h="0">
                <a:tc gridSpan="6">
                  <a:txBody>
                    <a:bodyPr/>
                    <a:lstStyle/>
                    <a:p>
                      <a:r>
                        <a:rPr lang="en-US" sz="1400" dirty="0">
                          <a:solidFill>
                            <a:schemeClr val="bg1">
                              <a:lumMod val="95000"/>
                            </a:schemeClr>
                          </a:solidFill>
                        </a:rPr>
                        <a:t>Q GOAL 3 Measures of Success </a:t>
                      </a:r>
                      <a:r>
                        <a:rPr lang="en-US" sz="1400" i="1" dirty="0">
                          <a:solidFill>
                            <a:schemeClr val="bg1">
                              <a:lumMod val="95000"/>
                            </a:schemeClr>
                          </a:solidFill>
                        </a:rPr>
                        <a:t>(Data/Progress Monitoring)</a:t>
                      </a:r>
                      <a:endParaRPr lang="en-US" sz="1400" dirty="0">
                        <a:solidFill>
                          <a:schemeClr val="bg1">
                            <a:lumMod val="95000"/>
                          </a:schemeClr>
                        </a:solidFill>
                      </a:endParaRPr>
                    </a:p>
                  </a:txBody>
                  <a:tcPr>
                    <a:solidFill>
                      <a:srgbClr val="0000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solidFill>
                      <a:schemeClr val="bg1">
                        <a:lumMod val="75000"/>
                      </a:schemeClr>
                    </a:solidFill>
                  </a:tcPr>
                </a:tc>
                <a:extLst>
                  <a:ext uri="{0D108BD9-81ED-4DB2-BD59-A6C34878D82A}">
                    <a16:rowId xmlns:a16="http://schemas.microsoft.com/office/drawing/2014/main" val="2576978365"/>
                  </a:ext>
                </a:extLst>
              </a:tr>
              <a:tr h="859536">
                <a:tc gridSpan="2">
                  <a:txBody>
                    <a:bodyPr/>
                    <a:lstStyle/>
                    <a:p>
                      <a:pPr marL="0" indent="0" rtl="0" fontAlgn="base">
                        <a:buFont typeface="Arial" panose="020B0604020202020204" pitchFamily="34" charset="0"/>
                        <a:buNone/>
                      </a:pPr>
                      <a:r>
                        <a:rPr lang="en-US" sz="1200" b="0" i="0" kern="1200" dirty="0">
                          <a:solidFill>
                            <a:schemeClr val="dk1"/>
                          </a:solidFill>
                          <a:effectLst/>
                          <a:latin typeface="+mn-lt"/>
                          <a:ea typeface="+mn-ea"/>
                          <a:cs typeface="+mn-cs"/>
                        </a:rPr>
                        <a:t>SKYWARD ATTENDANCE DATA</a:t>
                      </a:r>
                    </a:p>
                    <a:p>
                      <a:pPr marL="0" indent="0" rtl="0" fontAlgn="base">
                        <a:buFont typeface="Arial" panose="020B0604020202020204" pitchFamily="34" charset="0"/>
                        <a:buNone/>
                      </a:pPr>
                      <a:r>
                        <a:rPr lang="en-US" sz="1000" b="0" i="1" kern="1200" dirty="0">
                          <a:solidFill>
                            <a:schemeClr val="dk1"/>
                          </a:solidFill>
                          <a:effectLst/>
                          <a:latin typeface="+mn-lt"/>
                          <a:ea typeface="+mn-ea"/>
                          <a:cs typeface="+mn-cs"/>
                        </a:rPr>
                        <a:t>Students at 90% or above</a:t>
                      </a:r>
                    </a:p>
                    <a:p>
                      <a:pPr marL="0" lvl="0" indent="0">
                        <a:buFont typeface="Arial" panose="020B0604020202020204" pitchFamily="34" charset="0"/>
                        <a:buNone/>
                      </a:pPr>
                      <a:r>
                        <a:rPr lang="en-US" sz="1000" b="0" i="1" kern="1200" dirty="0">
                          <a:solidFill>
                            <a:schemeClr val="dk1"/>
                          </a:solidFill>
                          <a:effectLst/>
                          <a:latin typeface="+mn-lt"/>
                          <a:ea typeface="+mn-ea"/>
                          <a:cs typeface="+mn-cs"/>
                        </a:rPr>
                        <a:t>Students below 90% attendance</a:t>
                      </a:r>
                    </a:p>
                    <a:p>
                      <a:pPr marL="0" indent="0" rtl="0" fontAlgn="base">
                        <a:buFont typeface="Arial" panose="020B0604020202020204" pitchFamily="34" charset="0"/>
                        <a:buNone/>
                      </a:pPr>
                      <a:r>
                        <a:rPr lang="en-US" sz="1000" b="0" i="1" kern="1200" dirty="0">
                          <a:solidFill>
                            <a:schemeClr val="dk1"/>
                          </a:solidFill>
                          <a:effectLst/>
                          <a:latin typeface="+mn-lt"/>
                          <a:ea typeface="+mn-ea"/>
                          <a:cs typeface="+mn-cs"/>
                        </a:rPr>
                        <a:t>9 or more absences</a:t>
                      </a:r>
                    </a:p>
                  </a:txBody>
                  <a:tcPr/>
                </a:tc>
                <a:tc hMerge="1">
                  <a:txBody>
                    <a:bodyPr/>
                    <a:lstStyle/>
                    <a:p>
                      <a:pPr marL="0" indent="0" rtl="0" fontAlgn="base">
                        <a:buFont typeface="Arial" panose="020B0604020202020204" pitchFamily="34" charset="0"/>
                        <a:buNone/>
                      </a:pPr>
                      <a:endParaRPr lang="en-US" sz="1200" b="0" i="0" kern="1200">
                        <a:solidFill>
                          <a:schemeClr val="dk1"/>
                        </a:solidFill>
                        <a:effectLst/>
                        <a:latin typeface="+mn-lt"/>
                        <a:ea typeface="+mn-ea"/>
                        <a:cs typeface="+mn-cs"/>
                      </a:endParaRPr>
                    </a:p>
                  </a:txBody>
                  <a:tcPr/>
                </a:tc>
                <a:tc>
                  <a:txBody>
                    <a:bodyPr/>
                    <a:lstStyle/>
                    <a:p>
                      <a:pPr marL="0" indent="0" rtl="0" fontAlgn="base">
                        <a:buFont typeface="Arial" panose="020B0604020202020204" pitchFamily="34" charset="0"/>
                        <a:buNone/>
                      </a:pPr>
                      <a:r>
                        <a:rPr lang="en-US" sz="1200" b="0" i="0" kern="1200" dirty="0">
                          <a:solidFill>
                            <a:schemeClr val="dk1"/>
                          </a:solidFill>
                          <a:effectLst/>
                          <a:latin typeface="+mn-lt"/>
                          <a:ea typeface="+mn-ea"/>
                          <a:cs typeface="+mn-cs"/>
                        </a:rPr>
                        <a:t>PARENT EVENT ATTENDANCE DATA</a:t>
                      </a:r>
                    </a:p>
                    <a:p>
                      <a:pPr marL="0" lvl="0" indent="0">
                        <a:buFont typeface="Arial" panose="020B0604020202020204" pitchFamily="34" charset="0"/>
                        <a:buNone/>
                      </a:pPr>
                      <a:r>
                        <a:rPr lang="en-US" sz="1000" b="0" i="1" kern="1200" dirty="0">
                          <a:solidFill>
                            <a:schemeClr val="dk1"/>
                          </a:solidFill>
                          <a:effectLst/>
                          <a:latin typeface="+mn-lt"/>
                          <a:ea typeface="+mn-ea"/>
                          <a:cs typeface="+mn-cs"/>
                        </a:rPr>
                        <a:t>Number of parents/families per event</a:t>
                      </a:r>
                      <a:endParaRPr lang="en-US" sz="1000" b="0" i="0" kern="1200" dirty="0">
                        <a:solidFill>
                          <a:schemeClr val="dk1"/>
                        </a:solidFill>
                        <a:effectLst/>
                        <a:latin typeface="+mn-lt"/>
                        <a:ea typeface="+mn-ea"/>
                        <a:cs typeface="+mn-cs"/>
                      </a:endParaRPr>
                    </a:p>
                  </a:txBody>
                  <a:tcPr/>
                </a:tc>
                <a:tc>
                  <a:txBody>
                    <a:bodyPr/>
                    <a:lstStyle/>
                    <a:p>
                      <a:pPr marL="0" indent="0" rtl="0" fontAlgn="base">
                        <a:buFont typeface="Arial" panose="020B0604020202020204" pitchFamily="34" charset="0"/>
                        <a:buNone/>
                      </a:pPr>
                      <a:r>
                        <a:rPr lang="en-US" sz="1200" b="0" i="0" kern="1200" dirty="0">
                          <a:solidFill>
                            <a:schemeClr val="dk1"/>
                          </a:solidFill>
                          <a:effectLst/>
                          <a:latin typeface="+mn-lt"/>
                          <a:ea typeface="+mn-ea"/>
                          <a:cs typeface="+mn-cs"/>
                        </a:rPr>
                        <a:t>5ESSENTIALS PARENT SURVEY DATA</a:t>
                      </a:r>
                    </a:p>
                    <a:p>
                      <a:pPr marL="0" indent="0" rtl="0" fontAlgn="base">
                        <a:buFont typeface="Arial" panose="020B0604020202020204" pitchFamily="34" charset="0"/>
                        <a:buNone/>
                      </a:pPr>
                      <a:r>
                        <a:rPr lang="en-US" sz="1000" b="0" i="1" kern="1200" dirty="0">
                          <a:solidFill>
                            <a:schemeClr val="dk1"/>
                          </a:solidFill>
                          <a:effectLst/>
                          <a:latin typeface="+mn-lt"/>
                          <a:ea typeface="+mn-ea"/>
                          <a:cs typeface="+mn-cs"/>
                        </a:rPr>
                        <a:t>Supportive Environment</a:t>
                      </a:r>
                    </a:p>
                    <a:p>
                      <a:pPr marL="0" indent="0" rtl="0" fontAlgn="base">
                        <a:buFont typeface="Arial" panose="020B0604020202020204" pitchFamily="34" charset="0"/>
                        <a:buNone/>
                      </a:pPr>
                      <a:r>
                        <a:rPr lang="en-US" sz="1000" b="0" i="1" kern="1200" dirty="0">
                          <a:solidFill>
                            <a:schemeClr val="dk1"/>
                          </a:solidFill>
                          <a:effectLst/>
                          <a:latin typeface="+mn-lt"/>
                          <a:ea typeface="+mn-ea"/>
                          <a:cs typeface="+mn-cs"/>
                        </a:rPr>
                        <a:t>Ambitious Instruction</a:t>
                      </a:r>
                    </a:p>
                    <a:p>
                      <a:pPr marL="0" indent="0" rtl="0" fontAlgn="base">
                        <a:buFont typeface="Arial" panose="020B0604020202020204" pitchFamily="34" charset="0"/>
                        <a:buNone/>
                      </a:pPr>
                      <a:r>
                        <a:rPr lang="en-US" sz="1000" b="0" i="1" kern="1200" dirty="0">
                          <a:solidFill>
                            <a:schemeClr val="dk1"/>
                          </a:solidFill>
                          <a:effectLst/>
                          <a:latin typeface="+mn-lt"/>
                          <a:ea typeface="+mn-ea"/>
                          <a:cs typeface="+mn-cs"/>
                        </a:rPr>
                        <a:t>Informed Families</a:t>
                      </a:r>
                    </a:p>
                  </a:txBody>
                  <a:tcPr/>
                </a:tc>
                <a:tc gridSpan="2">
                  <a:txBody>
                    <a:bodyPr/>
                    <a:lstStyle/>
                    <a:p>
                      <a:pPr marL="0" indent="0" rtl="0" fontAlgn="base">
                        <a:buFont typeface="Arial" panose="020B0604020202020204" pitchFamily="34" charset="0"/>
                        <a:buNone/>
                      </a:pPr>
                      <a:r>
                        <a:rPr lang="en-US" sz="1200" b="0" i="0" kern="1200" dirty="0">
                          <a:solidFill>
                            <a:schemeClr val="dk1"/>
                          </a:solidFill>
                          <a:effectLst/>
                          <a:latin typeface="+mn-lt"/>
                          <a:ea typeface="+mn-ea"/>
                          <a:cs typeface="+mn-cs"/>
                        </a:rPr>
                        <a:t>COMMUNITY ENGAGEMENTS</a:t>
                      </a:r>
                    </a:p>
                    <a:p>
                      <a:pPr marL="0" lvl="0" indent="0">
                        <a:buFont typeface="Arial" panose="020B0604020202020204" pitchFamily="34" charset="0"/>
                        <a:buNone/>
                      </a:pPr>
                      <a:r>
                        <a:rPr lang="en-US" sz="1000" b="0" i="1" kern="1200" dirty="0">
                          <a:solidFill>
                            <a:schemeClr val="dk1"/>
                          </a:solidFill>
                          <a:effectLst/>
                          <a:latin typeface="+mn-lt"/>
                          <a:ea typeface="+mn-ea"/>
                          <a:cs typeface="+mn-cs"/>
                        </a:rPr>
                        <a:t>Total number of opportunities per month/quarter/semester</a:t>
                      </a:r>
                    </a:p>
                  </a:txBody>
                  <a:tcPr/>
                </a:tc>
                <a:tc hMerge="1">
                  <a:txBody>
                    <a:bodyPr/>
                    <a:lstStyle/>
                    <a:p>
                      <a:endParaRPr lang="en-US"/>
                    </a:p>
                  </a:txBody>
                  <a:tcPr/>
                </a:tc>
                <a:extLst>
                  <a:ext uri="{0D108BD9-81ED-4DB2-BD59-A6C34878D82A}">
                    <a16:rowId xmlns:a16="http://schemas.microsoft.com/office/drawing/2014/main" val="544834922"/>
                  </a:ext>
                </a:extLst>
              </a:tr>
              <a:tr h="286512">
                <a:tc gridSpan="6">
                  <a:txBody>
                    <a:bodyPr/>
                    <a:lstStyle/>
                    <a:p>
                      <a:r>
                        <a:rPr lang="en-US" sz="1400" dirty="0">
                          <a:solidFill>
                            <a:schemeClr val="bg1">
                              <a:lumMod val="95000"/>
                            </a:schemeClr>
                          </a:solidFill>
                        </a:rPr>
                        <a:t>Q GOAL 3 SCHOOL LEVEL STRATEGIES  (Actions/Tasks)</a:t>
                      </a:r>
                    </a:p>
                  </a:txBody>
                  <a:tcPr>
                    <a:solidFill>
                      <a:srgbClr val="0000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07331794"/>
                  </a:ext>
                </a:extLst>
              </a:tr>
              <a:tr h="350520">
                <a:tc>
                  <a:txBody>
                    <a:bodyPr/>
                    <a:lstStyle/>
                    <a:p>
                      <a:pPr lvl="0" algn="ctr">
                        <a:buNone/>
                      </a:pPr>
                      <a:r>
                        <a:rPr lang="en-US" sz="1100" dirty="0"/>
                        <a:t>FAMILY/COMMUNITY           ENGAGEMENT</a:t>
                      </a:r>
                    </a:p>
                    <a:p>
                      <a:pPr lvl="0" algn="ctr">
                        <a:buNone/>
                      </a:pPr>
                      <a:endParaRPr lang="en-US" sz="1100"/>
                    </a:p>
                  </a:txBody>
                  <a:tcPr/>
                </a:tc>
                <a:tc gridSpan="5">
                  <a:txBody>
                    <a:bodyPr/>
                    <a:lstStyle/>
                    <a:p>
                      <a:r>
                        <a:rPr lang="en-US" sz="1100" dirty="0"/>
                        <a:t>Host Parent Academies to keep parents informed about current issues with middle schoolers</a:t>
                      </a:r>
                    </a:p>
                    <a:p>
                      <a:endParaRPr lang="en-US" sz="1100"/>
                    </a:p>
                    <a:p>
                      <a:r>
                        <a:rPr lang="en-US" sz="1100" dirty="0"/>
                        <a:t>Increase parent volunteer opportunities (special event supervision, classroom helpers, labs/presentations, etc.)​ or community speakers</a:t>
                      </a:r>
                    </a:p>
                    <a:p>
                      <a:endParaRPr lang="en-US" sz="1100"/>
                    </a:p>
                    <a:p>
                      <a:r>
                        <a:rPr lang="en-US" sz="1100" dirty="0"/>
                        <a:t>Continued partnerships with colleges/universities, mentors, </a:t>
                      </a:r>
                      <a:r>
                        <a:rPr lang="en-US" sz="1100" dirty="0" err="1"/>
                        <a:t>YoungLife</a:t>
                      </a:r>
                      <a:r>
                        <a:rPr lang="en-US" sz="1100" dirty="0"/>
                        <a:t>, Thriving Minds, PTO, Art Center, etc.</a:t>
                      </a:r>
                    </a:p>
                  </a:txBody>
                  <a:tcPr/>
                </a:tc>
                <a:tc hMerge="1">
                  <a:txBody>
                    <a:bodyPr/>
                    <a:lstStyle/>
                    <a:p>
                      <a:endParaRPr lang="en-US"/>
                    </a:p>
                  </a:txBody>
                  <a:tcPr/>
                </a:tc>
                <a:tc hMerge="1">
                  <a:txBody>
                    <a:bodyPr/>
                    <a:lstStyle/>
                    <a:p>
                      <a:pPr lvl="0">
                        <a:buNone/>
                      </a:pPr>
                      <a:r>
                        <a:rPr lang="en-US"/>
                        <a:t>Enhance current parent engagement activities</a:t>
                      </a:r>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915100792"/>
                  </a:ext>
                </a:extLst>
              </a:tr>
              <a:tr h="560832">
                <a:tc>
                  <a:txBody>
                    <a:bodyPr/>
                    <a:lstStyle/>
                    <a:p>
                      <a:pPr lvl="0" algn="ctr">
                        <a:buNone/>
                      </a:pPr>
                      <a:r>
                        <a:rPr lang="en-US" sz="1100" dirty="0"/>
                        <a:t>MTSS- INTERVENTION/SUPPORTS</a:t>
                      </a:r>
                    </a:p>
                  </a:txBody>
                  <a:tcPr/>
                </a:tc>
                <a:tc gridSpan="5">
                  <a:txBody>
                    <a:bodyPr/>
                    <a:lstStyle/>
                    <a:p>
                      <a:r>
                        <a:rPr lang="en-US" sz="1100" dirty="0"/>
                        <a:t>Schedule attendance action planning meetings for students who are not attending school regularly. Partner with ROE and/or other community organizations to enhance support for action planning with families.</a:t>
                      </a:r>
                    </a:p>
                  </a:txBody>
                  <a:tcPr/>
                </a:tc>
                <a:tc hMerge="1">
                  <a:txBody>
                    <a:bodyPr/>
                    <a:lstStyle/>
                    <a:p>
                      <a:endParaRPr lang="en-US"/>
                    </a:p>
                  </a:txBody>
                  <a:tcPr/>
                </a:tc>
                <a:tc hMerge="1">
                  <a:txBody>
                    <a:bodyPr/>
                    <a:lstStyle/>
                    <a:p>
                      <a:pPr lvl="0">
                        <a:buNone/>
                      </a:pPr>
                      <a:r>
                        <a:rPr lang="en-US"/>
                        <a:t>Opportunities for parents to engage in their child’s academic at school and at home.</a:t>
                      </a:r>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618009566"/>
                  </a:ext>
                </a:extLst>
              </a:tr>
              <a:tr h="0">
                <a:tc>
                  <a:txBody>
                    <a:bodyPr/>
                    <a:lstStyle/>
                    <a:p>
                      <a:pPr lvl="0" algn="ctr">
                        <a:buNone/>
                      </a:pPr>
                      <a:r>
                        <a:rPr lang="en-US" sz="1100" dirty="0"/>
                        <a:t>PARENT COMMUNICATION</a:t>
                      </a:r>
                    </a:p>
                  </a:txBody>
                  <a:tcPr/>
                </a:tc>
                <a:tc gridSpan="5">
                  <a:txBody>
                    <a:bodyPr/>
                    <a:lstStyle/>
                    <a:p>
                      <a:pPr lvl="0">
                        <a:buNone/>
                      </a:pPr>
                      <a:r>
                        <a:rPr lang="en-US" sz="1100" dirty="0"/>
                        <a:t>Parent outreach communication (via school social media sites, Skyward, etc.) outlining the importance of school attendance using current research.</a:t>
                      </a:r>
                    </a:p>
                    <a:p>
                      <a:pPr lvl="0">
                        <a:buNone/>
                      </a:pPr>
                      <a:endParaRPr lang="en-US" sz="1100"/>
                    </a:p>
                    <a:p>
                      <a:pPr lvl="0">
                        <a:buNone/>
                      </a:pPr>
                      <a:r>
                        <a:rPr lang="en-US" sz="1100" dirty="0"/>
                        <a:t>Weekly parent communication sent to parents regarding curriculum and upcoming events by </a:t>
                      </a:r>
                      <a:r>
                        <a:rPr lang="en-US" sz="1100" dirty="0" err="1"/>
                        <a:t>RtI</a:t>
                      </a:r>
                      <a:r>
                        <a:rPr lang="en-US" sz="1100" dirty="0"/>
                        <a:t> teams and/or singleton teachers.</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008978846"/>
                  </a:ext>
                </a:extLst>
              </a:tr>
              <a:tr h="502920">
                <a:tc>
                  <a:txBody>
                    <a:bodyPr/>
                    <a:lstStyle/>
                    <a:p>
                      <a:pPr lvl="0" algn="ctr">
                        <a:buNone/>
                      </a:pPr>
                      <a:r>
                        <a:rPr lang="en-US" sz="1100" dirty="0"/>
                        <a:t>INSTRUCTIONAL PRACTICE</a:t>
                      </a:r>
                    </a:p>
                  </a:txBody>
                  <a:tcPr/>
                </a:tc>
                <a:tc grid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Develop opportunities for student belonging through school based, teacher-led clubs</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640208305"/>
                  </a:ext>
                </a:extLst>
              </a:tr>
            </a:tbl>
          </a:graphicData>
        </a:graphic>
      </p:graphicFrame>
      <p:pic>
        <p:nvPicPr>
          <p:cNvPr id="4" name="Picture 3" descr="Logo, icon, company name&#10;&#10;Description automatically generated">
            <a:extLst>
              <a:ext uri="{FF2B5EF4-FFF2-40B4-BE49-F238E27FC236}">
                <a16:creationId xmlns:a16="http://schemas.microsoft.com/office/drawing/2014/main" id="{EACFDD2F-5BDA-F527-5E7A-5E47E4407963}"/>
              </a:ext>
            </a:extLst>
          </p:cNvPr>
          <p:cNvPicPr>
            <a:picLocks noChangeAspect="1"/>
          </p:cNvPicPr>
          <p:nvPr/>
        </p:nvPicPr>
        <p:blipFill>
          <a:blip r:embed="rId2"/>
          <a:stretch>
            <a:fillRect/>
          </a:stretch>
        </p:blipFill>
        <p:spPr>
          <a:xfrm>
            <a:off x="9978614" y="1259445"/>
            <a:ext cx="1399958" cy="1133382"/>
          </a:xfrm>
          <a:prstGeom prst="rect">
            <a:avLst/>
          </a:prstGeom>
        </p:spPr>
      </p:pic>
    </p:spTree>
    <p:extLst>
      <p:ext uri="{BB962C8B-B14F-4D97-AF65-F5344CB8AC3E}">
        <p14:creationId xmlns:p14="http://schemas.microsoft.com/office/powerpoint/2010/main" val="34809320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9a2cc60b-89dd-4105-962a-e09ec6187428">
      <UserInfo>
        <DisplayName>Steinke, Jody</DisplayName>
        <AccountId>39</AccountId>
        <AccountType/>
      </UserInfo>
    </SharedWithUsers>
    <TaxCatchAll xmlns="9a2cc60b-89dd-4105-962a-e09ec6187428" xsi:nil="true"/>
    <lcf76f155ced4ddcb4097134ff3c332f xmlns="9693bd2b-26f7-49b0-a370-341f76daf375">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82B691A91F0F774F86158912237FCEBD" ma:contentTypeVersion="17" ma:contentTypeDescription="Create a new document." ma:contentTypeScope="" ma:versionID="4a5d656ed4fb26b16aa489e4c2f654b5">
  <xsd:schema xmlns:xsd="http://www.w3.org/2001/XMLSchema" xmlns:xs="http://www.w3.org/2001/XMLSchema" xmlns:p="http://schemas.microsoft.com/office/2006/metadata/properties" xmlns:ns2="9693bd2b-26f7-49b0-a370-341f76daf375" xmlns:ns3="9a2cc60b-89dd-4105-962a-e09ec6187428" targetNamespace="http://schemas.microsoft.com/office/2006/metadata/properties" ma:root="true" ma:fieldsID="9aea36d32dc83dabe09f536533d04701" ns2:_="" ns3:_="">
    <xsd:import namespace="9693bd2b-26f7-49b0-a370-341f76daf375"/>
    <xsd:import namespace="9a2cc60b-89dd-4105-962a-e09ec618742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693bd2b-26f7-49b0-a370-341f76daf37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84884c34-ffc2-45f3-b40e-b1353545da4d"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a2cc60b-89dd-4105-962a-e09ec618742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d01a3def-4ed1-4b46-8a5a-163507710c9c}" ma:internalName="TaxCatchAll" ma:showField="CatchAllData" ma:web="9a2cc60b-89dd-4105-962a-e09ec618742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61E4DEB-D9CA-4E3A-8DA1-2E6901A4F104}">
  <ds:schemaRefs>
    <ds:schemaRef ds:uri="9693bd2b-26f7-49b0-a370-341f76daf375"/>
    <ds:schemaRef ds:uri="9a2cc60b-89dd-4105-962a-e09ec6187428"/>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203202DC-6485-4F54-9279-66C61C8C337A}">
  <ds:schemaRefs>
    <ds:schemaRef ds:uri="9693bd2b-26f7-49b0-a370-341f76daf375"/>
    <ds:schemaRef ds:uri="9a2cc60b-89dd-4105-962a-e09ec618742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BF72AF7E-C8DD-4D57-902B-CAD8AF71DEA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1490</Words>
  <Application>Microsoft Office PowerPoint</Application>
  <PresentationFormat>Widescreen</PresentationFormat>
  <Paragraphs>156</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Aptos</vt:lpstr>
      <vt:lpstr>Aptos Display</vt:lpstr>
      <vt:lpstr>Arial</vt:lpstr>
      <vt:lpstr>Calibri</vt:lpstr>
      <vt:lpstr>Congenial</vt:lpstr>
      <vt:lpstr>Office Theme</vt:lpstr>
      <vt:lpstr>PowerPoint Presentation</vt:lpstr>
      <vt:lpstr>School Improvement Planning Process</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QUINCY PUBLIC SCHOOLS  DISTRICT 172</dc:title>
  <dc:creator>Dinkheller, Kimberly</dc:creator>
  <cp:lastModifiedBy>Dinkheller, Kimberly</cp:lastModifiedBy>
  <cp:revision>83</cp:revision>
  <dcterms:created xsi:type="dcterms:W3CDTF">2024-05-07T03:11:30Z</dcterms:created>
  <dcterms:modified xsi:type="dcterms:W3CDTF">2024-07-14T23:24:23Z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0x01010082B691A91F0F774F86158912237FCEBD</vt:lpwstr>
  </property>
  <property fmtid="{D5CDD505-2E9C-101B-9397-08002B2CF9AE}" pid="3" name="ComplianceAssetId">
    <vt:lpwstr/>
  </property>
  <property fmtid="{D5CDD505-2E9C-101B-9397-08002B2CF9AE}" pid="4" name="_activity">
    <vt:lpwstr>{"FileActivityType":"9","FileActivityTimeStamp":"2024-05-08T03:31:11.427Z","FileActivityUsersOnPage":[{"DisplayName":"Dinkheller, Kimberly","Id":"dinkheki@qps.org"},{"DisplayName":"Cramer, Sara","Id":"cramersa@qps.org"}],"FileActivityNavigationId":null}</vt:lpwstr>
  </property>
  <property fmtid="{D5CDD505-2E9C-101B-9397-08002B2CF9AE}" pid="5" name="_ExtendedDescription">
    <vt:lpwstr/>
  </property>
  <property fmtid="{D5CDD505-2E9C-101B-9397-08002B2CF9AE}" pid="6" name="TriggerFlowInfo">
    <vt:lpwstr/>
  </property>
  <property fmtid="{D5CDD505-2E9C-101B-9397-08002B2CF9AE}" pid="7" name="MediaServiceImageTags">
    <vt:lpwstr/>
  </property>
</Properties>
</file>