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21" r:id="rId6"/>
    <p:sldId id="1124" r:id="rId7"/>
    <p:sldId id="1117" r:id="rId8"/>
    <p:sldId id="1108" r:id="rId9"/>
    <p:sldId id="1118" r:id="rId10"/>
    <p:sldId id="1115" r:id="rId11"/>
    <p:sldId id="1119" r:id="rId12"/>
    <p:sldId id="111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258103-4134-48A6-BAC8-B0F7CF1011FE}" v="578" dt="2025-07-03T17:37:47.052"/>
    <p1510:client id="{EFA44F56-B548-1400-710A-B695B676FFDF}" v="127" dt="2025-07-03T17:28:00.8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9E34-3E1D-1428-54E5-DFB5E02D75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68ABC-0A1C-EC92-FD1C-FA92B197E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A3F8B7-320B-B5A8-9FE4-94B532E98D7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E816C1D7-77E1-DC22-FCEA-FE264959B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6A72A-06B9-0761-5C8D-23256427964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777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B0020-D22C-BAAF-C7BD-4A0E9D85F1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FF6908-5D48-F9B1-F93B-FBE4F7731F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22A35-A3B6-D936-1B15-E479B650EF9D}"/>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3725DF02-2A96-88D1-5BBF-937565105B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7C8D9-D6ED-F073-09C3-F83E04A7597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45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798B6E-0F5A-859E-4646-3C664C954E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48FB49-C871-BEA1-657D-7ABD2EC5CD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E6297-6A94-4D72-C907-3BB56C113B5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0FABF5EC-68DA-E452-509F-6653AB1B2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67CED-7733-9149-9562-527E1713693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72477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351B-F81C-23CD-8CD9-04EEC5F1A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D026A-A5F0-495D-DB2E-BD9BA66A3B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B4071-7A93-CEA8-19E9-0B63377A1F3A}"/>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BFF3427-E560-3A05-730F-025640C02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11D83-8699-51EA-4385-4CB9657A0E2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22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EB90-9AEE-8723-91E0-04D2AB5F8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30A9B8-2BB8-F64D-CC67-FD1FD2C16E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93FC6E-3109-4F91-0EF4-D3FC98302671}"/>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DFEBE112-C682-CB68-70EF-7F67E04417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67FAE-4275-0184-2305-A5211E9B0F2B}"/>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4916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5B19-27C3-83EB-A616-3FB9758815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1F8FF4-A8E0-5F6F-401C-A48E600DF6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0DF243-EFA9-6A9C-7226-20DB61DE4A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F59977-9A22-CDD6-2878-7879EBC283F7}"/>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C6969748-0DC2-E105-C10F-FE1E9D7EA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29C3EF-468E-4B2E-6BDC-EE4C506470D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42729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8079-C0DA-6CF9-2C1F-D9B3BAFD3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0155A4-C94C-0196-CBA5-DDD704CDB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B52874-4E47-0D3C-30EE-DEF6F34E2A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588173-5E76-5065-F894-E7B97A74B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0DBC12-B365-29C3-8308-AC1666D1A9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362783-BE7B-6AE8-AFF9-5C500C4BC8FB}"/>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8" name="Footer Placeholder 7">
            <a:extLst>
              <a:ext uri="{FF2B5EF4-FFF2-40B4-BE49-F238E27FC236}">
                <a16:creationId xmlns:a16="http://schemas.microsoft.com/office/drawing/2014/main" id="{56A77467-9417-D91F-8600-0A6958A575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519671-1623-1448-F47F-10A42F884C75}"/>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88313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49D2F-7172-F4D1-DD6E-D146032143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FE21B9-3C7D-D2E6-3462-A0F8F472E91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4" name="Footer Placeholder 3">
            <a:extLst>
              <a:ext uri="{FF2B5EF4-FFF2-40B4-BE49-F238E27FC236}">
                <a16:creationId xmlns:a16="http://schemas.microsoft.com/office/drawing/2014/main" id="{AC245757-4B23-56BA-C024-B7BF17046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75CCC2-F908-4FAF-6D28-1359C85CDCB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98801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02F3FF-0CC6-29F1-9E71-9318092DEA9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3" name="Footer Placeholder 2">
            <a:extLst>
              <a:ext uri="{FF2B5EF4-FFF2-40B4-BE49-F238E27FC236}">
                <a16:creationId xmlns:a16="http://schemas.microsoft.com/office/drawing/2014/main" id="{69457903-B174-C9AB-E973-711A19AA5E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DE308C-96A5-781D-B1C9-216C69B294B3}"/>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23033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F751F-CF1E-73D9-C483-5A3A0C6D4F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C8B9FE-8369-35B0-BCEB-2C32041EAC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EDE86C-72F8-03E8-6709-503849BEC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67912-D538-802C-BE3D-3109032CB13C}"/>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86D86402-4258-2C22-6860-1D185574C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658F6-0987-1C06-2CD7-3F38D8ACFFBD}"/>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1431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5089-487F-981B-F374-3CA291B8D4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D1E266-6E08-5DE6-723B-4A6FCAE804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4B9BF9-6522-5559-EDB8-480456869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D08665-8F42-8F63-9BEC-00BC42A819A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74D8278C-7A1B-F085-FF89-0E6B39AE51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F4F52-4E7C-8ECC-75FC-A2A9FC5B15D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5829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63A54-3CDD-DF78-A99F-F6A6C6BC5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54AB51-E7A6-0606-AE8C-8A0AB95362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8EF25-ED07-56C9-E435-6E2F5CE3B5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E8F0EC8-ACB4-7F81-7DD1-5DD0B90171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31C2FA0-3350-DB96-5CE4-8E8AF91167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BD8AFA-5241-4C58-ADA4-39874C9860F5}" type="slidenum">
              <a:rPr lang="en-US" smtClean="0"/>
              <a:t>‹#›</a:t>
            </a:fld>
            <a:endParaRPr lang="en-US"/>
          </a:p>
        </p:txBody>
      </p:sp>
    </p:spTree>
    <p:extLst>
      <p:ext uri="{BB962C8B-B14F-4D97-AF65-F5344CB8AC3E}">
        <p14:creationId xmlns:p14="http://schemas.microsoft.com/office/powerpoint/2010/main" val="165050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5031-26D7-A514-C760-51E099F069DC}"/>
              </a:ext>
            </a:extLst>
          </p:cNvPr>
          <p:cNvSpPr>
            <a:spLocks noGrp="1"/>
          </p:cNvSpPr>
          <p:nvPr>
            <p:ph type="ctrTitle"/>
          </p:nvPr>
        </p:nvSpPr>
        <p:spPr>
          <a:xfrm>
            <a:off x="413860" y="1460886"/>
            <a:ext cx="5855853" cy="2135692"/>
          </a:xfrm>
        </p:spPr>
        <p:txBody>
          <a:bodyPr>
            <a:normAutofit/>
          </a:bodyPr>
          <a:lstStyle/>
          <a:p>
            <a:r>
              <a:rPr lang="en-US" sz="3200" b="1">
                <a:solidFill>
                  <a:srgbClr val="002060"/>
                </a:solidFill>
                <a:latin typeface="Congenial"/>
              </a:rPr>
              <a:t>Quincy Junior High School IMPROVEMENT PLAN</a:t>
            </a:r>
            <a:endParaRPr lang="en-US" sz="3200">
              <a:solidFill>
                <a:srgbClr val="002060"/>
              </a:solidFill>
              <a:latin typeface="Congenial" panose="02000503040000020004" pitchFamily="2" charset="0"/>
            </a:endParaRPr>
          </a:p>
        </p:txBody>
      </p:sp>
      <p:sp>
        <p:nvSpPr>
          <p:cNvPr id="3" name="Subtitle 2">
            <a:extLst>
              <a:ext uri="{FF2B5EF4-FFF2-40B4-BE49-F238E27FC236}">
                <a16:creationId xmlns:a16="http://schemas.microsoft.com/office/drawing/2014/main" id="{70CA2B4D-E512-2DA3-98FC-A05382843FA4}"/>
              </a:ext>
            </a:extLst>
          </p:cNvPr>
          <p:cNvSpPr>
            <a:spLocks noGrp="1"/>
          </p:cNvSpPr>
          <p:nvPr>
            <p:ph type="subTitle" idx="1"/>
          </p:nvPr>
        </p:nvSpPr>
        <p:spPr>
          <a:xfrm>
            <a:off x="1124888" y="3833038"/>
            <a:ext cx="4599256" cy="1063256"/>
          </a:xfrm>
        </p:spPr>
        <p:txBody>
          <a:bodyPr>
            <a:normAutofit fontScale="92500"/>
          </a:bodyPr>
          <a:lstStyle/>
          <a:p>
            <a:r>
              <a:rPr lang="en-US" sz="1800">
                <a:latin typeface="+mj-lt"/>
              </a:rPr>
              <a:t>School Improvement Plan 2025-2026</a:t>
            </a:r>
          </a:p>
          <a:p>
            <a:r>
              <a:rPr lang="en-US" sz="1800">
                <a:latin typeface="+mj-lt"/>
              </a:rPr>
              <a:t>QPS Board of Education Reviewed and Approved</a:t>
            </a:r>
          </a:p>
          <a:p>
            <a:r>
              <a:rPr lang="en-US" sz="1800">
                <a:latin typeface="+mj-lt"/>
              </a:rPr>
              <a:t>6/25/2025</a:t>
            </a:r>
          </a:p>
        </p:txBody>
      </p:sp>
      <p:pic>
        <p:nvPicPr>
          <p:cNvPr id="4098" name="Picture 2" descr="A logo with a yellow and blue circle&#10;&#10;AI-generated content may be incorrect.">
            <a:extLst>
              <a:ext uri="{FF2B5EF4-FFF2-40B4-BE49-F238E27FC236}">
                <a16:creationId xmlns:a16="http://schemas.microsoft.com/office/drawing/2014/main" id="{CBAAE45B-C5C4-1E5B-E309-0A31552F74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596" y="1769364"/>
            <a:ext cx="3509772" cy="350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11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a:t>Aligned to District Improvement Goals. (</a:t>
            </a:r>
            <a:r>
              <a:rPr lang="en-US" sz="2200" i="1"/>
              <a:t>on-going)</a:t>
            </a:r>
            <a:br>
              <a:rPr lang="en-US" sz="2200" i="1"/>
            </a:br>
            <a:r>
              <a:rPr lang="en-US" sz="2200"/>
              <a:t> </a:t>
            </a:r>
          </a:p>
          <a:p>
            <a:r>
              <a:rPr lang="en-US" sz="2200"/>
              <a:t>Continuous and collaborative process. </a:t>
            </a:r>
            <a:br>
              <a:rPr lang="en-US" sz="2200"/>
            </a:br>
            <a:endParaRPr lang="en-US" sz="2200"/>
          </a:p>
          <a:p>
            <a:r>
              <a:rPr lang="en-US" sz="2200"/>
              <a:t>Reviewed annually, monitored throughout the year- </a:t>
            </a:r>
            <a:r>
              <a:rPr lang="en-US" sz="2200" i="1"/>
              <a:t>QPS uses quarterly check-in cycles.  </a:t>
            </a:r>
            <a:br>
              <a:rPr lang="en-US" sz="2200" i="1"/>
            </a:br>
            <a:endParaRPr lang="en-US" sz="2200" i="1"/>
          </a:p>
          <a:p>
            <a:r>
              <a:rPr lang="en-US" sz="2200"/>
              <a:t>Plan identifies strengths and weaknesses in school level systems. Staff uses the information to making deliberate, positive, cohesive, and observable changes.</a:t>
            </a:r>
            <a:br>
              <a:rPr lang="en-US" sz="2200"/>
            </a:br>
            <a:endParaRPr lang="en-US" sz="2200"/>
          </a:p>
          <a:p>
            <a:r>
              <a:rPr lang="en-US" sz="2200"/>
              <a:t>Unique to each schools needs while staying in line with District Goals/Strategic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blue and white cover with text&#10;&#10;AI-generated content may be incorrect.">
            <a:extLst>
              <a:ext uri="{FF2B5EF4-FFF2-40B4-BE49-F238E27FC236}">
                <a16:creationId xmlns:a16="http://schemas.microsoft.com/office/drawing/2014/main" id="{79F70FE4-C089-DB66-7971-531B274F50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165" y="0"/>
            <a:ext cx="8877670" cy="6858000"/>
          </a:xfrm>
          <a:prstGeom prst="rect">
            <a:avLst/>
          </a:prstGeom>
        </p:spPr>
      </p:pic>
    </p:spTree>
    <p:extLst>
      <p:ext uri="{BB962C8B-B14F-4D97-AF65-F5344CB8AC3E}">
        <p14:creationId xmlns:p14="http://schemas.microsoft.com/office/powerpoint/2010/main" val="171365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2328338670"/>
              </p:ext>
            </p:extLst>
          </p:nvPr>
        </p:nvGraphicFramePr>
        <p:xfrm>
          <a:off x="122296" y="150518"/>
          <a:ext cx="11711949" cy="4980988"/>
        </p:xfrm>
        <a:graphic>
          <a:graphicData uri="http://schemas.openxmlformats.org/drawingml/2006/table">
            <a:tbl>
              <a:tblPr firstRow="1" bandRow="1">
                <a:tableStyleId>{F5AB1C69-6EDB-4FF4-983F-18BD219EF322}</a:tableStyleId>
              </a:tblPr>
              <a:tblGrid>
                <a:gridCol w="3983564">
                  <a:extLst>
                    <a:ext uri="{9D8B030D-6E8A-4147-A177-3AD203B41FA5}">
                      <a16:colId xmlns:a16="http://schemas.microsoft.com/office/drawing/2014/main" val="1574478064"/>
                    </a:ext>
                  </a:extLst>
                </a:gridCol>
                <a:gridCol w="7728385">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the staff needs to achieve Q Commitment Goal 1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010850689"/>
              </p:ext>
            </p:extLst>
          </p:nvPr>
        </p:nvGraphicFramePr>
        <p:xfrm>
          <a:off x="179410" y="96466"/>
          <a:ext cx="11858568" cy="6634078"/>
        </p:xfrm>
        <a:graphic>
          <a:graphicData uri="http://schemas.openxmlformats.org/drawingml/2006/table">
            <a:tbl>
              <a:tblPr firstRow="1" bandRow="1">
                <a:tableStyleId>{073A0DAA-6AF3-43AB-8588-CEC1D06C72B9}</a:tableStyleId>
              </a:tblPr>
              <a:tblGrid>
                <a:gridCol w="1562100">
                  <a:extLst>
                    <a:ext uri="{9D8B030D-6E8A-4147-A177-3AD203B41FA5}">
                      <a16:colId xmlns:a16="http://schemas.microsoft.com/office/drawing/2014/main" val="1776901933"/>
                    </a:ext>
                  </a:extLst>
                </a:gridCol>
                <a:gridCol w="2802290">
                  <a:extLst>
                    <a:ext uri="{9D8B030D-6E8A-4147-A177-3AD203B41FA5}">
                      <a16:colId xmlns:a16="http://schemas.microsoft.com/office/drawing/2014/main" val="441817138"/>
                    </a:ext>
                  </a:extLst>
                </a:gridCol>
                <a:gridCol w="3503928">
                  <a:extLst>
                    <a:ext uri="{9D8B030D-6E8A-4147-A177-3AD203B41FA5}">
                      <a16:colId xmlns:a16="http://schemas.microsoft.com/office/drawing/2014/main" val="2958696576"/>
                    </a:ext>
                  </a:extLst>
                </a:gridCol>
                <a:gridCol w="1365923">
                  <a:extLst>
                    <a:ext uri="{9D8B030D-6E8A-4147-A177-3AD203B41FA5}">
                      <a16:colId xmlns:a16="http://schemas.microsoft.com/office/drawing/2014/main" val="3542588076"/>
                    </a:ext>
                  </a:extLst>
                </a:gridCol>
                <a:gridCol w="2624327">
                  <a:extLst>
                    <a:ext uri="{9D8B030D-6E8A-4147-A177-3AD203B41FA5}">
                      <a16:colId xmlns:a16="http://schemas.microsoft.com/office/drawing/2014/main" val="1874351673"/>
                    </a:ext>
                  </a:extLst>
                </a:gridCol>
              </a:tblGrid>
              <a:tr h="430298">
                <a:tc gridSpan="5">
                  <a:txBody>
                    <a:bodyPr/>
                    <a:lstStyle/>
                    <a:p>
                      <a:pPr algn="ctr"/>
                      <a:r>
                        <a:rPr lang="en-US">
                          <a:solidFill>
                            <a:schemeClr val="bg1"/>
                          </a:solidFill>
                        </a:rPr>
                        <a:t>Quincy Junior High School</a:t>
                      </a:r>
                      <a:r>
                        <a:rPr lang="en-US"/>
                        <a:t>–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0298">
                <a:tc gridSpan="5">
                  <a:txBody>
                    <a:bodyPr/>
                    <a:lstStyle/>
                    <a:p>
                      <a:r>
                        <a:rPr lang="en-US" sz="160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628650">
                <a:tc>
                  <a:txBody>
                    <a:bodyPr/>
                    <a:lstStyle/>
                    <a:p>
                      <a:pPr lvl="0" algn="ctr">
                        <a:buNone/>
                      </a:pPr>
                      <a:r>
                        <a:rPr lang="en-US" sz="1000" b="0" i="0" u="none" strike="noStrike" noProof="0">
                          <a:solidFill>
                            <a:srgbClr val="000000"/>
                          </a:solidFill>
                          <a:latin typeface="Aptos" panose="020B0004020202020204" pitchFamily="34" charset="0"/>
                        </a:rPr>
                        <a:t>LITERACY</a:t>
                      </a:r>
                    </a:p>
                  </a:txBody>
                  <a:tcPr anchor="ctr"/>
                </a:tc>
                <a:tc gridSpan="3">
                  <a:txBody>
                    <a:bodyPr/>
                    <a:lstStyle/>
                    <a:p>
                      <a:endParaRPr lang="en-US" sz="1000" i="1">
                        <a:latin typeface="Aptos" panose="020B0004020202020204" pitchFamily="34" charset="0"/>
                      </a:endParaRPr>
                    </a:p>
                    <a:p>
                      <a:pPr lvl="0" algn="l">
                        <a:lnSpc>
                          <a:spcPct val="100000"/>
                        </a:lnSpc>
                        <a:spcBef>
                          <a:spcPts val="0"/>
                        </a:spcBef>
                        <a:spcAft>
                          <a:spcPts val="0"/>
                        </a:spcAft>
                        <a:buNone/>
                      </a:pPr>
                      <a:r>
                        <a:rPr lang="en-US" sz="1000" b="0" i="0" u="none" strike="noStrike" noProof="0">
                          <a:solidFill>
                            <a:srgbClr val="000000"/>
                          </a:solidFill>
                          <a:latin typeface="Aptos" panose="020B0004020202020204" pitchFamily="34" charset="0"/>
                        </a:rPr>
                        <a:t>By June 1, 2026, students will increase academic growth and/or achievement on NWEA Growth Assessment (Reading) based on Fall 2025 to Spring 2026 data. </a:t>
                      </a:r>
                    </a:p>
                    <a:p>
                      <a:pPr lvl="0">
                        <a:buNone/>
                      </a:pPr>
                      <a:endParaRPr lang="en-US" sz="1000">
                        <a:latin typeface="Aptos" panose="020B0004020202020204" pitchFamily="34" charset="0"/>
                      </a:endParaRPr>
                    </a:p>
                  </a:txBody>
                  <a:tcPr/>
                </a:tc>
                <a:tc hMerge="1">
                  <a:txBody>
                    <a:bodyPr/>
                    <a:lstStyle/>
                    <a:p>
                      <a:endParaRPr lang="en-US"/>
                    </a:p>
                  </a:txBody>
                  <a:tcPr/>
                </a:tc>
                <a:tc hMerge="1">
                  <a:txBody>
                    <a:bodyPr/>
                    <a:lstStyle/>
                    <a:p>
                      <a:endParaRPr lang="en-US"/>
                    </a:p>
                  </a:txBody>
                  <a:tcPr/>
                </a:tc>
                <a:tc rowSpan="2">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93963">
                <a:tc>
                  <a:txBody>
                    <a:bodyPr/>
                    <a:lstStyle/>
                    <a:p>
                      <a:pPr lvl="0" algn="ctr">
                        <a:buNone/>
                      </a:pPr>
                      <a:r>
                        <a:rPr lang="en-US" sz="1000" b="0" i="0" u="none" strike="noStrike" noProof="0">
                          <a:solidFill>
                            <a:srgbClr val="000000"/>
                          </a:solidFill>
                          <a:latin typeface="Aptos" panose="020B0004020202020204" pitchFamily="34" charset="0"/>
                        </a:rPr>
                        <a:t>MATH</a:t>
                      </a:r>
                    </a:p>
                  </a:txBody>
                  <a:tcPr anchor="ctr"/>
                </a:tc>
                <a:tc gridSpan="3">
                  <a:txBody>
                    <a:bodyPr/>
                    <a:lstStyle/>
                    <a:p>
                      <a:pPr lvl="0" algn="l">
                        <a:lnSpc>
                          <a:spcPct val="100000"/>
                        </a:lnSpc>
                        <a:spcBef>
                          <a:spcPts val="0"/>
                        </a:spcBef>
                        <a:spcAft>
                          <a:spcPts val="0"/>
                        </a:spcAft>
                        <a:buNone/>
                      </a:pPr>
                      <a:r>
                        <a:rPr lang="en-US" sz="1000" b="0" i="0" u="none" strike="noStrike" noProof="0">
                          <a:solidFill>
                            <a:srgbClr val="000000"/>
                          </a:solidFill>
                          <a:latin typeface="Aptos" panose="020B0004020202020204" pitchFamily="34" charset="0"/>
                        </a:rPr>
                        <a:t>By June 1, 2026, students will increase academic growth and/or achievement on NWEA Growth Assessment (Math) based on Fall 2025 to Spring 2026 data.</a:t>
                      </a:r>
                    </a:p>
                    <a:p>
                      <a:pPr lvl="0">
                        <a:buNone/>
                      </a:pPr>
                      <a:endParaRPr lang="en-US" sz="1000">
                        <a:latin typeface="Aptos" panose="020B0004020202020204" pitchFamily="34" charset="0"/>
                      </a:endParaRPr>
                    </a:p>
                  </a:txBody>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3825941918"/>
                  </a:ext>
                </a:extLst>
              </a:tr>
              <a:tr h="354996">
                <a:tc gridSpan="5">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441499">
                <a:tc gridSpan="2">
                  <a:txBody>
                    <a:bodyPr/>
                    <a:lstStyle/>
                    <a:p>
                      <a:pPr marL="0" lvl="0" indent="0">
                        <a:buNone/>
                      </a:pPr>
                      <a:r>
                        <a:rPr lang="en-US" sz="1000" b="1" i="0" u="none" strike="noStrike" kern="1200" noProof="0">
                          <a:solidFill>
                            <a:srgbClr val="000000"/>
                          </a:solidFill>
                          <a:effectLst/>
                          <a:latin typeface="Aptos" panose="020B0004020202020204" pitchFamily="34" charset="0"/>
                        </a:rPr>
                        <a:t>NWEA MAP- ELA/MATH</a:t>
                      </a:r>
                      <a:br>
                        <a:rPr lang="en-US" sz="1000" b="1" i="0" u="none" strike="noStrike" kern="1200" noProof="0">
                          <a:solidFill>
                            <a:srgbClr val="000000"/>
                          </a:solidFill>
                          <a:effectLst/>
                          <a:latin typeface="Aptos" panose="020B0004020202020204" pitchFamily="34" charset="0"/>
                        </a:rPr>
                      </a:br>
                      <a:r>
                        <a:rPr lang="en-US" sz="1000" b="1" i="0" u="none" strike="noStrike" kern="1200" noProof="0">
                          <a:solidFill>
                            <a:srgbClr val="000000"/>
                          </a:solidFill>
                          <a:effectLst/>
                          <a:latin typeface="Aptos" panose="020B0004020202020204" pitchFamily="34" charset="0"/>
                        </a:rPr>
                        <a:t>Grade Report- Fall, Winter, Spring </a:t>
                      </a:r>
                      <a:endParaRPr lang="en-US" sz="1000" b="0" i="0" u="none" strike="noStrike" kern="1200" noProof="0">
                        <a:solidFill>
                          <a:srgbClr val="000000"/>
                        </a:solidFill>
                        <a:effectLst/>
                        <a:latin typeface="Aptos" panose="020B0004020202020204" pitchFamily="34" charset="0"/>
                      </a:endParaRPr>
                    </a:p>
                    <a:p>
                      <a:pPr marL="285750" lvl="0" indent="-285750" algn="l">
                        <a:buClr>
                          <a:srgbClr val="000000"/>
                        </a:buClr>
                        <a:buFont typeface="Arial,Sans-Serif" panose="020B0604020202020204" pitchFamily="34" charset="0"/>
                        <a:buChar char="•"/>
                      </a:pPr>
                      <a:r>
                        <a:rPr lang="en-US" sz="800" b="0" i="0" u="none" strike="noStrike" kern="1200" noProof="0">
                          <a:solidFill>
                            <a:srgbClr val="000000"/>
                          </a:solidFill>
                          <a:effectLst/>
                          <a:latin typeface="Aptos" panose="020B0004020202020204" pitchFamily="34" charset="0"/>
                        </a:rPr>
                        <a:t>Hi Avg and Hi &gt;60</a:t>
                      </a:r>
                      <a:r>
                        <a:rPr lang="en-US" sz="800" b="0" i="0" u="none" strike="noStrike" kern="1200" baseline="30000" noProof="0">
                          <a:solidFill>
                            <a:srgbClr val="000000"/>
                          </a:solidFill>
                          <a:effectLst/>
                          <a:latin typeface="Aptos" panose="020B0004020202020204" pitchFamily="34" charset="0"/>
                        </a:rPr>
                        <a:t>th</a:t>
                      </a:r>
                      <a:r>
                        <a:rPr lang="en-US" sz="800" b="0" i="0" u="none" strike="noStrike" kern="1200" noProof="0">
                          <a:solidFill>
                            <a:srgbClr val="000000"/>
                          </a:solidFill>
                          <a:effectLst/>
                          <a:latin typeface="Aptos" panose="020B0004020202020204" pitchFamily="34" charset="0"/>
                        </a:rPr>
                        <a:t> percentile </a:t>
                      </a:r>
                    </a:p>
                    <a:p>
                      <a:pPr marL="285750" lvl="0" indent="-285750" algn="l">
                        <a:buClr>
                          <a:srgbClr val="000000"/>
                        </a:buClr>
                        <a:buFont typeface="Arial" panose="020B0604020202020204" pitchFamily="34" charset="0"/>
                        <a:buChar char="•"/>
                      </a:pPr>
                      <a:r>
                        <a:rPr lang="en-US" sz="800" b="0" i="0" u="none" strike="noStrike" kern="1200" noProof="0">
                          <a:solidFill>
                            <a:srgbClr val="000000"/>
                          </a:solidFill>
                          <a:effectLst/>
                          <a:latin typeface="Aptos" panose="020B0004020202020204" pitchFamily="34" charset="0"/>
                        </a:rPr>
                        <a:t>MAP School Profile Report- Fall, Winter, Spring</a:t>
                      </a:r>
                    </a:p>
                    <a:p>
                      <a:pPr marL="0" lvl="0" indent="0" algn="l">
                        <a:buClr>
                          <a:srgbClr val="000000"/>
                        </a:buClr>
                        <a:buNone/>
                      </a:pPr>
                      <a:r>
                        <a:rPr lang="en-US" sz="1000" b="1" i="0" u="none" strike="noStrike" kern="1200" noProof="0">
                          <a:solidFill>
                            <a:srgbClr val="000000"/>
                          </a:solidFill>
                          <a:effectLst/>
                          <a:latin typeface="Aptos" panose="020B0004020202020204" pitchFamily="34" charset="0"/>
                        </a:rPr>
                        <a:t>COMMON ASSESSMENTS- ELA/MATH/SCI/SS</a:t>
                      </a:r>
                      <a:endParaRPr lang="en-US" sz="1000" b="0" i="0" u="none" strike="noStrike" kern="1200" noProof="0">
                        <a:solidFill>
                          <a:srgbClr val="000000"/>
                        </a:solidFill>
                        <a:effectLst/>
                        <a:latin typeface="Aptos" panose="020B0004020202020204" pitchFamily="34" charset="0"/>
                      </a:endParaRPr>
                    </a:p>
                    <a:p>
                      <a:pPr lvl="0" algn="l">
                        <a:buNone/>
                      </a:pPr>
                      <a:r>
                        <a:rPr lang="en-US" sz="1000" b="0" i="1" u="none" strike="noStrike" kern="1200" noProof="0">
                          <a:solidFill>
                            <a:srgbClr val="000000"/>
                          </a:solidFill>
                          <a:effectLst/>
                          <a:latin typeface="Aptos" panose="020B0004020202020204" pitchFamily="34" charset="0"/>
                        </a:rPr>
                        <a:t>Data analysis protocol</a:t>
                      </a: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marL="0" lvl="0" indent="0" algn="l">
                        <a:buNone/>
                      </a:pPr>
                      <a:r>
                        <a:rPr lang="en-US" sz="800" b="1" i="0" u="none" strike="noStrike" kern="1200" noProof="0">
                          <a:solidFill>
                            <a:srgbClr val="000000"/>
                          </a:solidFill>
                          <a:effectLst/>
                          <a:latin typeface="Aptos" panose="020B0004020202020204" pitchFamily="34" charset="0"/>
                        </a:rPr>
                        <a:t>PLC &amp; RTI TEAM MEETING NOTES &amp; REFLECTIONS</a:t>
                      </a:r>
                      <a:endParaRPr lang="en-US" sz="800" b="0" i="0" u="none" strike="noStrike" kern="1200" noProof="0">
                        <a:solidFill>
                          <a:srgbClr val="000000"/>
                        </a:solidFill>
                        <a:effectLst/>
                        <a:latin typeface="Aptos" panose="020B0004020202020204" pitchFamily="34" charset="0"/>
                      </a:endParaRPr>
                    </a:p>
                    <a:p>
                      <a:pPr marL="0" lvl="0" indent="0" algn="l">
                        <a:buNone/>
                      </a:pPr>
                      <a:r>
                        <a:rPr lang="en-US" sz="800" b="0" i="0" u="none" strike="noStrike" kern="1200" noProof="0">
                          <a:solidFill>
                            <a:srgbClr val="000000"/>
                          </a:solidFill>
                          <a:effectLst/>
                          <a:latin typeface="Aptos" panose="020B0004020202020204" pitchFamily="34" charset="0"/>
                        </a:rPr>
                        <a:t>Data analysis protocol</a:t>
                      </a:r>
                    </a:p>
                    <a:p>
                      <a:pPr marL="0" lvl="0" indent="0" algn="l">
                        <a:buNone/>
                      </a:pPr>
                      <a:endParaRPr lang="en-US" sz="800" b="0" i="0" u="none" strike="noStrike" kern="1200" noProof="0">
                        <a:solidFill>
                          <a:srgbClr val="000000"/>
                        </a:solidFill>
                        <a:effectLst/>
                        <a:latin typeface="Aptos" panose="020B0004020202020204" pitchFamily="34" charset="0"/>
                      </a:endParaRPr>
                    </a:p>
                    <a:p>
                      <a:pPr marL="0" lvl="0" indent="0" algn="l">
                        <a:buNone/>
                      </a:pPr>
                      <a:r>
                        <a:rPr lang="en-US" sz="800" b="1" i="0" u="none" strike="noStrike" kern="1200" noProof="0">
                          <a:solidFill>
                            <a:srgbClr val="000000"/>
                          </a:solidFill>
                          <a:effectLst/>
                          <a:latin typeface="Aptos" panose="020B0004020202020204" pitchFamily="34" charset="0"/>
                        </a:rPr>
                        <a:t>MTSS Leadership Team</a:t>
                      </a:r>
                    </a:p>
                    <a:p>
                      <a:pPr marL="0" lvl="0" indent="0" algn="l">
                        <a:buNone/>
                      </a:pPr>
                      <a:r>
                        <a:rPr lang="en-US" sz="800" b="0" i="1" u="none" strike="noStrike" kern="1200" noProof="0">
                          <a:solidFill>
                            <a:srgbClr val="000000"/>
                          </a:solidFill>
                          <a:effectLst/>
                          <a:latin typeface="Aptos" panose="020B0004020202020204" pitchFamily="34" charset="0"/>
                        </a:rPr>
                        <a:t>Progress tracking, support planning, family involvement</a:t>
                      </a:r>
                    </a:p>
                    <a:p>
                      <a:pPr marL="0" lvl="0" indent="0" algn="l">
                        <a:buNone/>
                      </a:pPr>
                      <a:endParaRPr lang="en-US" sz="800" b="0" i="1" u="none" strike="noStrike" kern="1200" noProof="0">
                        <a:solidFill>
                          <a:srgbClr val="000000"/>
                        </a:solidFill>
                        <a:effectLst/>
                        <a:latin typeface="Aptos" panose="020B0004020202020204" pitchFamily="34" charset="0"/>
                      </a:endParaRPr>
                    </a:p>
                    <a:p>
                      <a:pPr lvl="0" algn="l">
                        <a:buNone/>
                      </a:pPr>
                      <a:r>
                        <a:rPr lang="en-US" sz="800" b="1" i="0" u="none" strike="noStrike" kern="1200" noProof="0">
                          <a:solidFill>
                            <a:srgbClr val="000000"/>
                          </a:solidFill>
                          <a:effectLst/>
                          <a:latin typeface="Aptos" panose="020B0004020202020204" pitchFamily="34" charset="0"/>
                        </a:rPr>
                        <a:t>PANORAMA DATA</a:t>
                      </a:r>
                      <a:endParaRPr lang="en-US" sz="800" b="0" i="0" u="none" strike="noStrike" kern="1200" noProof="0">
                        <a:solidFill>
                          <a:srgbClr val="000000"/>
                        </a:solidFill>
                        <a:effectLst/>
                        <a:latin typeface="Aptos" panose="020B0004020202020204" pitchFamily="34" charset="0"/>
                      </a:endParaRPr>
                    </a:p>
                    <a:p>
                      <a:pPr lvl="0" algn="l">
                        <a:buNone/>
                      </a:pPr>
                      <a:r>
                        <a:rPr lang="en-US" sz="800" b="0" i="1" u="none" strike="noStrike" kern="1200" noProof="0">
                          <a:solidFill>
                            <a:srgbClr val="000000"/>
                          </a:solidFill>
                          <a:effectLst/>
                          <a:latin typeface="Aptos" panose="020B0004020202020204" pitchFamily="34" charset="0"/>
                        </a:rPr>
                        <a:t>Awards ceremony- increase subgroup %</a:t>
                      </a:r>
                    </a:p>
                    <a:p>
                      <a:pPr lvl="0" algn="l">
                        <a:buNone/>
                      </a:pPr>
                      <a:r>
                        <a:rPr lang="en-US" sz="800" b="0" i="1" u="none" strike="noStrike" kern="1200" noProof="0">
                          <a:solidFill>
                            <a:srgbClr val="000000"/>
                          </a:solidFill>
                          <a:effectLst/>
                          <a:latin typeface="Aptos" panose="020B0004020202020204" pitchFamily="34" charset="0"/>
                        </a:rPr>
                        <a:t>Academic , attendance, behavior data</a:t>
                      </a:r>
                    </a:p>
                    <a:p>
                      <a:pPr lvl="0" algn="l">
                        <a:buNone/>
                      </a:pPr>
                      <a:r>
                        <a:rPr lang="en-US" sz="800" b="0" i="1" u="none" strike="noStrike" kern="1200" noProof="0">
                          <a:solidFill>
                            <a:srgbClr val="000000"/>
                          </a:solidFill>
                          <a:effectLst/>
                          <a:latin typeface="Aptos" panose="020B0004020202020204" pitchFamily="34" charset="0"/>
                        </a:rPr>
                        <a:t>Improved student performance on common and benchmark assessments</a:t>
                      </a:r>
                      <a:endParaRPr lang="en-US" sz="800" i="1">
                        <a:latin typeface="Aptos" panose="020B0004020202020204" pitchFamily="34" charset="0"/>
                      </a:endParaRPr>
                    </a:p>
                    <a:p>
                      <a:pPr marL="0" lvl="0" indent="0" algn="l">
                        <a:buNone/>
                      </a:pPr>
                      <a:endParaRPr lang="en-US" sz="1000" b="0" i="1" u="none" strike="noStrike" kern="1200" noProof="0">
                        <a:solidFill>
                          <a:srgbClr val="000000"/>
                        </a:solidFill>
                        <a:effectLst/>
                        <a:latin typeface="Aptos" panose="020B0004020202020204" pitchFamily="34" charset="0"/>
                      </a:endParaRPr>
                    </a:p>
                  </a:txBody>
                  <a:tcPr/>
                </a:tc>
                <a:tc gridSpan="2">
                  <a:txBody>
                    <a:bodyPr/>
                    <a:lstStyle/>
                    <a:p>
                      <a:pPr lvl="0">
                        <a:buNone/>
                      </a:pPr>
                      <a:r>
                        <a:rPr lang="en-US" sz="800" b="1" i="0" u="none" strike="noStrike" kern="1200" noProof="0">
                          <a:solidFill>
                            <a:srgbClr val="000000"/>
                          </a:solidFill>
                          <a:effectLst/>
                          <a:latin typeface="Aptos" panose="020B0004020202020204" pitchFamily="34" charset="0"/>
                        </a:rPr>
                        <a:t>STAFF SURVEY-COLLECTIVE TEACHER BELIEFS </a:t>
                      </a:r>
                      <a:r>
                        <a:rPr lang="en-US" sz="800" b="0" i="0" u="none" strike="noStrike" kern="1200" noProof="0">
                          <a:solidFill>
                            <a:srgbClr val="000000"/>
                          </a:solidFill>
                          <a:effectLst/>
                          <a:latin typeface="Aptos" panose="020B0004020202020204" pitchFamily="34" charset="0"/>
                        </a:rPr>
                        <a:t>Pre/Post </a:t>
                      </a:r>
                    </a:p>
                    <a:p>
                      <a:pPr lvl="0">
                        <a:buNone/>
                      </a:pPr>
                      <a:r>
                        <a:rPr lang="en-US" sz="800" b="1" i="0" u="none" strike="noStrike" kern="1200" noProof="0">
                          <a:solidFill>
                            <a:srgbClr val="000000"/>
                          </a:solidFill>
                          <a:effectLst/>
                          <a:latin typeface="Aptos" panose="020B0004020202020204" pitchFamily="34" charset="0"/>
                        </a:rPr>
                        <a:t>LEARNING WALKS</a:t>
                      </a:r>
                      <a:endParaRPr lang="en-US" sz="800">
                        <a:latin typeface="Aptos" panose="020B0004020202020204" pitchFamily="34" charset="0"/>
                      </a:endParaRPr>
                    </a:p>
                    <a:p>
                      <a:pPr lvl="0">
                        <a:buNone/>
                      </a:pPr>
                      <a:r>
                        <a:rPr lang="en-US" sz="800" b="1" i="0" u="none" strike="noStrike" kern="1200" noProof="0">
                          <a:solidFill>
                            <a:srgbClr val="000000"/>
                          </a:solidFill>
                          <a:effectLst/>
                          <a:latin typeface="Aptos" panose="020B0004020202020204" pitchFamily="34" charset="0"/>
                        </a:rPr>
                        <a:t>I</a:t>
                      </a:r>
                      <a:r>
                        <a:rPr lang="en-US" sz="800" b="0" i="1" u="none" strike="noStrike" kern="1200" noProof="0">
                          <a:solidFill>
                            <a:srgbClr val="000000"/>
                          </a:solidFill>
                          <a:effectLst/>
                          <a:latin typeface="Aptos" panose="020B0004020202020204" pitchFamily="34" charset="0"/>
                        </a:rPr>
                        <a:t>ncreased teacher confidence &amp; craft </a:t>
                      </a:r>
                    </a:p>
                    <a:p>
                      <a:pPr lvl="0">
                        <a:buNone/>
                      </a:pPr>
                      <a:r>
                        <a:rPr lang="en-US" sz="800" b="0" i="1" u="none" strike="noStrike" kern="1200" noProof="0">
                          <a:solidFill>
                            <a:srgbClr val="000000"/>
                          </a:solidFill>
                          <a:effectLst/>
                          <a:latin typeface="Aptos" panose="020B0004020202020204" pitchFamily="34" charset="0"/>
                        </a:rPr>
                        <a:t>Consistent use of high-impact practices schoolwide</a:t>
                      </a:r>
                    </a:p>
                    <a:p>
                      <a:pPr lvl="0">
                        <a:buNone/>
                      </a:pPr>
                      <a:r>
                        <a:rPr lang="en-US" sz="800" b="0" i="1" u="none" strike="noStrike" kern="1200" noProof="0">
                          <a:solidFill>
                            <a:srgbClr val="000000"/>
                          </a:solidFill>
                          <a:effectLst/>
                          <a:latin typeface="Aptos" panose="020B0004020202020204" pitchFamily="34" charset="0"/>
                        </a:rPr>
                        <a:t>Opportunities for ongoing, job-embedded PD </a:t>
                      </a:r>
                      <a:br>
                        <a:rPr lang="en-US" sz="800" b="0" i="1" u="none" strike="noStrike" kern="1200" noProof="0">
                          <a:solidFill>
                            <a:srgbClr val="000000"/>
                          </a:solidFill>
                          <a:effectLst/>
                          <a:latin typeface="Aptos" panose="020B0004020202020204" pitchFamily="34" charset="0"/>
                        </a:rPr>
                      </a:br>
                      <a:endParaRPr lang="en-US" sz="800" b="0" i="1" u="none" strike="noStrike" kern="1200" noProof="0">
                        <a:solidFill>
                          <a:srgbClr val="000000"/>
                        </a:solidFill>
                        <a:effectLst/>
                        <a:latin typeface="Aptos" panose="020B0004020202020204" pitchFamily="34" charset="0"/>
                      </a:endParaRPr>
                    </a:p>
                    <a:p>
                      <a:pPr lvl="0">
                        <a:buNone/>
                      </a:pPr>
                      <a:r>
                        <a:rPr lang="en-US" sz="800" b="1" i="0" u="none" strike="noStrike" kern="1200" noProof="0">
                          <a:solidFill>
                            <a:srgbClr val="000000"/>
                          </a:solidFill>
                          <a:effectLst/>
                          <a:latin typeface="Aptos" panose="020B0004020202020204" pitchFamily="34" charset="0"/>
                        </a:rPr>
                        <a:t>5-ESSENTIALS- Increased stakeholder perception in:</a:t>
                      </a:r>
                    </a:p>
                    <a:p>
                      <a:pPr lvl="0">
                        <a:buNone/>
                      </a:pPr>
                      <a:r>
                        <a:rPr lang="en-US" sz="800" b="0" i="1" u="none" strike="noStrike" kern="1200" noProof="0">
                          <a:solidFill>
                            <a:srgbClr val="000000"/>
                          </a:solidFill>
                          <a:effectLst/>
                          <a:latin typeface="Aptos" panose="020B0004020202020204" pitchFamily="34" charset="0"/>
                        </a:rPr>
                        <a:t>Rigorous Expectations (student)</a:t>
                      </a:r>
                    </a:p>
                    <a:p>
                      <a:pPr lvl="0">
                        <a:buNone/>
                      </a:pPr>
                      <a:r>
                        <a:rPr lang="en-US" sz="800" b="0" i="1" u="none" strike="noStrike" kern="1200" noProof="0">
                          <a:solidFill>
                            <a:srgbClr val="000000"/>
                          </a:solidFill>
                          <a:effectLst/>
                          <a:latin typeface="Aptos" panose="020B0004020202020204" pitchFamily="34" charset="0"/>
                        </a:rPr>
                        <a:t>Teacher-Student Relationships (student)</a:t>
                      </a:r>
                    </a:p>
                    <a:p>
                      <a:pPr lvl="0">
                        <a:buNone/>
                      </a:pPr>
                      <a:r>
                        <a:rPr lang="en-US" sz="800" b="0" i="1" u="none" strike="noStrike" kern="1200" noProof="0">
                          <a:solidFill>
                            <a:srgbClr val="000000"/>
                          </a:solidFill>
                          <a:effectLst/>
                          <a:latin typeface="Aptos" panose="020B0004020202020204" pitchFamily="34" charset="0"/>
                        </a:rPr>
                        <a:t>Sense of Belonging (student)</a:t>
                      </a:r>
                    </a:p>
                    <a:p>
                      <a:pPr lvl="0">
                        <a:buNone/>
                      </a:pPr>
                      <a:r>
                        <a:rPr lang="en-US" sz="800" b="0" i="1" u="none" strike="noStrike" kern="1200" noProof="0">
                          <a:solidFill>
                            <a:srgbClr val="000000"/>
                          </a:solidFill>
                          <a:effectLst/>
                          <a:latin typeface="Aptos" panose="020B0004020202020204" pitchFamily="34" charset="0"/>
                        </a:rPr>
                        <a:t>Professional Learning (teacher)</a:t>
                      </a:r>
                    </a:p>
                    <a:p>
                      <a:pPr lvl="0">
                        <a:buNone/>
                      </a:pPr>
                      <a:r>
                        <a:rPr lang="en-US" sz="800" b="0" i="1" u="none" strike="noStrike" kern="1200" noProof="0">
                          <a:solidFill>
                            <a:srgbClr val="000000"/>
                          </a:solidFill>
                          <a:effectLst/>
                          <a:latin typeface="Aptos" panose="020B0004020202020204" pitchFamily="34" charset="0"/>
                        </a:rPr>
                        <a:t>School Fit (family)</a:t>
                      </a:r>
                    </a:p>
                  </a:txBody>
                  <a:tcPr/>
                </a:tc>
                <a:tc hMerge="1">
                  <a:txBody>
                    <a:bodyPr/>
                    <a:lstStyle/>
                    <a:p>
                      <a:endParaRPr lang="en-US"/>
                    </a:p>
                  </a:txBody>
                  <a:tcPr/>
                </a:tc>
                <a:extLst>
                  <a:ext uri="{0D108BD9-81ED-4DB2-BD59-A6C34878D82A}">
                    <a16:rowId xmlns:a16="http://schemas.microsoft.com/office/drawing/2014/main" val="544834922"/>
                  </a:ext>
                </a:extLst>
              </a:tr>
              <a:tr h="354996">
                <a:tc gridSpan="5">
                  <a:txBody>
                    <a:bodyPr/>
                    <a:lstStyle/>
                    <a:p>
                      <a:r>
                        <a:rPr lang="en-US" sz="140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591660">
                <a:tc>
                  <a:txBody>
                    <a:bodyPr/>
                    <a:lstStyle/>
                    <a:p>
                      <a:pPr lvl="0">
                        <a:buNone/>
                      </a:pPr>
                      <a:r>
                        <a:rPr lang="en-US" sz="1000"/>
                        <a:t>Guaranteed and Viable Curriculum</a:t>
                      </a:r>
                    </a:p>
                  </a:txBody>
                  <a:tcPr/>
                </a:tc>
                <a:tc gridSpan="4">
                  <a:txBody>
                    <a:bodyPr/>
                    <a:lstStyle/>
                    <a:p>
                      <a:pPr lvl="0">
                        <a:buNone/>
                      </a:pPr>
                      <a:r>
                        <a:rPr lang="en-US" sz="1000" b="0" i="0" u="none" strike="noStrike" noProof="0">
                          <a:solidFill>
                            <a:schemeClr val="tx1"/>
                          </a:solidFill>
                        </a:rPr>
                        <a:t>Use PLCs to collaboratively plan instruction, analyze student work, and respond to learning needs</a:t>
                      </a:r>
                      <a:endParaRPr lang="en-US" sz="1000"/>
                    </a:p>
                    <a:p>
                      <a:pPr marL="285750" lvl="0" indent="-285750" algn="l">
                        <a:lnSpc>
                          <a:spcPct val="100000"/>
                        </a:lnSpc>
                        <a:spcBef>
                          <a:spcPts val="0"/>
                        </a:spcBef>
                        <a:spcAft>
                          <a:spcPts val="0"/>
                        </a:spcAft>
                        <a:buFont typeface="Arial"/>
                        <a:buChar char="•"/>
                      </a:pPr>
                      <a:r>
                        <a:rPr lang="en-US" sz="1000" b="0" i="0" u="none" strike="noStrike" noProof="0">
                          <a:solidFill>
                            <a:schemeClr val="tx1"/>
                          </a:solidFill>
                          <a:latin typeface="Aptos"/>
                        </a:rPr>
                        <a:t>Utilize established pacing guides that specify the timeframe for each unit and standard, with opportunities to allow for reteaching and differentiation. Include essential vocabulary, assessments, and suggested instructional strategies.</a:t>
                      </a:r>
                      <a:endParaRPr lang="en-US" sz="1000"/>
                    </a:p>
                    <a:p>
                      <a:pPr marL="285750" lvl="0" indent="-285750" algn="l">
                        <a:lnSpc>
                          <a:spcPct val="100000"/>
                        </a:lnSpc>
                        <a:spcBef>
                          <a:spcPts val="0"/>
                        </a:spcBef>
                        <a:spcAft>
                          <a:spcPts val="0"/>
                        </a:spcAft>
                        <a:buFont typeface="Arial"/>
                        <a:buChar char="•"/>
                      </a:pPr>
                      <a:r>
                        <a:rPr lang="en-US" sz="1000" b="0" i="0" u="none" strike="noStrike" noProof="0">
                          <a:solidFill>
                            <a:schemeClr val="tx1"/>
                          </a:solidFill>
                          <a:latin typeface="Aptos"/>
                        </a:rPr>
                        <a:t>Embed common formative assessments for each unit and use data to identify mastery levels and gaps</a:t>
                      </a:r>
                      <a:endParaRPr lang="en-US" sz="10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857250">
                <a:tc>
                  <a:txBody>
                    <a:bodyPr/>
                    <a:lstStyle/>
                    <a:p>
                      <a:pPr lvl="0">
                        <a:buNone/>
                      </a:pPr>
                      <a:r>
                        <a:rPr lang="en-US" sz="1000"/>
                        <a:t>MTSS</a:t>
                      </a:r>
                    </a:p>
                    <a:p>
                      <a:pPr lvl="0">
                        <a:buNone/>
                      </a:pPr>
                      <a:r>
                        <a:rPr lang="en-US" sz="1000"/>
                        <a:t>Pathways</a:t>
                      </a:r>
                    </a:p>
                    <a:p>
                      <a:pPr lvl="0">
                        <a:buNone/>
                      </a:pPr>
                      <a:endParaRPr lang="en-US" sz="1000"/>
                    </a:p>
                    <a:p>
                      <a:pPr lvl="0">
                        <a:buNone/>
                      </a:pPr>
                      <a:endParaRPr lang="en-US" sz="1000"/>
                    </a:p>
                  </a:txBody>
                  <a:tcPr/>
                </a:tc>
                <a:tc gridSpan="4">
                  <a:txBody>
                    <a:bodyPr/>
                    <a:lstStyle/>
                    <a:p>
                      <a:pPr lvl="0">
                        <a:buNone/>
                      </a:pPr>
                      <a:r>
                        <a:rPr lang="en-US" sz="1000" b="0" i="0" u="none" strike="noStrike" noProof="0">
                          <a:solidFill>
                            <a:srgbClr val="000000"/>
                          </a:solidFill>
                          <a:latin typeface="Aptos"/>
                        </a:rPr>
                        <a:t>School staff members will i</a:t>
                      </a:r>
                      <a:r>
                        <a:rPr lang="en-US" sz="1000" b="0" i="0" u="none" strike="noStrike" noProof="0">
                          <a:solidFill>
                            <a:srgbClr val="000000"/>
                          </a:solidFill>
                        </a:rPr>
                        <a:t>mplement our schoolwide MTSS framework integrating </a:t>
                      </a:r>
                      <a:r>
                        <a:rPr lang="en-US" sz="1000" b="1" i="0" u="none" strike="noStrike" noProof="0">
                          <a:solidFill>
                            <a:srgbClr val="000000"/>
                          </a:solidFill>
                        </a:rPr>
                        <a:t>academic</a:t>
                      </a:r>
                      <a:r>
                        <a:rPr lang="en-US" sz="1000" b="0" i="0" u="none" strike="noStrike" noProof="0">
                          <a:solidFill>
                            <a:srgbClr val="000000"/>
                          </a:solidFill>
                        </a:rPr>
                        <a:t>, </a:t>
                      </a:r>
                      <a:r>
                        <a:rPr lang="en-US" sz="1000" b="1" i="0" u="none" strike="noStrike" noProof="0">
                          <a:solidFill>
                            <a:srgbClr val="000000"/>
                          </a:solidFill>
                        </a:rPr>
                        <a:t>behavioral</a:t>
                      </a:r>
                      <a:r>
                        <a:rPr lang="en-US" sz="1000" b="0" i="0" u="none" strike="noStrike" noProof="0">
                          <a:solidFill>
                            <a:srgbClr val="000000"/>
                          </a:solidFill>
                        </a:rPr>
                        <a:t>, and </a:t>
                      </a:r>
                      <a:r>
                        <a:rPr lang="en-US" sz="1000" b="1" i="0" u="none" strike="noStrike" noProof="0">
                          <a:solidFill>
                            <a:srgbClr val="000000"/>
                          </a:solidFill>
                        </a:rPr>
                        <a:t>social-emotional</a:t>
                      </a:r>
                      <a:r>
                        <a:rPr lang="en-US" sz="1000" b="0" i="0" u="none" strike="noStrike" noProof="0">
                          <a:solidFill>
                            <a:srgbClr val="000000"/>
                          </a:solidFill>
                        </a:rPr>
                        <a:t> supports utilizing data teams &amp; training to identify students, implement plans and monitor progress towards goals.</a:t>
                      </a:r>
                      <a:endParaRPr lang="en-US" sz="1000"/>
                    </a:p>
                    <a:p>
                      <a:pPr lvl="0">
                        <a:buNone/>
                      </a:pPr>
                      <a:r>
                        <a:rPr lang="en-US" sz="1000" b="0" i="0" u="none" strike="noStrike" noProof="0">
                          <a:solidFill>
                            <a:srgbClr val="000000"/>
                          </a:solidFill>
                        </a:rPr>
                        <a:t>Provide high-quality core instruction that is differentiated, standards-aligned and culturally responsive. </a:t>
                      </a:r>
                      <a:endParaRPr lang="en-US" sz="10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9319255"/>
                  </a:ext>
                </a:extLst>
              </a:tr>
              <a:tr h="591660">
                <a:tc>
                  <a:txBody>
                    <a:bodyPr/>
                    <a:lstStyle/>
                    <a:p>
                      <a:pPr lvl="0">
                        <a:buNone/>
                      </a:pPr>
                      <a:r>
                        <a:rPr lang="en-US" sz="1000"/>
                        <a:t>Professional Development</a:t>
                      </a:r>
                    </a:p>
                  </a:txBody>
                  <a:tcPr/>
                </a:tc>
                <a:tc gridSpan="4">
                  <a:txBody>
                    <a:bodyPr/>
                    <a:lstStyle/>
                    <a:p>
                      <a:pPr marL="0" lvl="0" indent="0" algn="l">
                        <a:buNone/>
                      </a:pPr>
                      <a:r>
                        <a:rPr lang="en-US" sz="1000" b="0" i="0" u="none" strike="noStrike" noProof="0">
                          <a:solidFill>
                            <a:schemeClr val="tx1"/>
                          </a:solidFill>
                          <a:latin typeface="Aptos"/>
                        </a:rPr>
                        <a:t>Classroom teachers will engage in targeted, ongoing, and equity-focused professional development within PLC/departments through a tiered plan based on staff need. Focus areas: Guaranteed viable curriculum, &amp; assessment, c</a:t>
                      </a:r>
                      <a:r>
                        <a:rPr lang="en-US" sz="1000" b="0" i="0" u="none" strike="noStrike" noProof="0">
                          <a:solidFill>
                            <a:schemeClr val="tx1"/>
                          </a:solidFill>
                        </a:rPr>
                        <a:t>ulturally responsive teaching, differentiated instruction, high-level instructional practices, and student engagement. </a:t>
                      </a:r>
                      <a:r>
                        <a:rPr lang="en-US" sz="1000" b="0" i="0" u="none" strike="noStrike" noProof="0">
                          <a:solidFill>
                            <a:srgbClr val="000000"/>
                          </a:solidFill>
                          <a:latin typeface="Aptos"/>
                        </a:rPr>
                        <a:t>Build staff capacity to deliver effective Tier 1 and 2 supports (differentiation, scaffolding, behavior de-escalation, restorative practices, data analysis for progress monitoring.</a:t>
                      </a:r>
                    </a:p>
                    <a:p>
                      <a:pPr lvl="0">
                        <a:buNone/>
                      </a:pPr>
                      <a:r>
                        <a:rPr lang="en-US" sz="1000" b="0" i="0" u="none" strike="noStrike" noProof="0">
                          <a:solidFill>
                            <a:schemeClr val="tx1"/>
                          </a:solidFill>
                          <a:latin typeface="Aptos"/>
                        </a:rPr>
                        <a:t>Learning walks with new teachers, teacher residents, ACLs </a:t>
                      </a:r>
                      <a:endParaRPr lang="en-US" sz="10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1747759"/>
                  </a:ext>
                </a:extLst>
              </a:tr>
            </a:tbl>
          </a:graphicData>
        </a:graphic>
      </p:graphicFrame>
      <p:pic>
        <p:nvPicPr>
          <p:cNvPr id="3074" name="Picture 2" descr="A logo with a yellow and blue circle&#10;&#10;AI-generated content may be incorrect.">
            <a:extLst>
              <a:ext uri="{FF2B5EF4-FFF2-40B4-BE49-F238E27FC236}">
                <a16:creationId xmlns:a16="http://schemas.microsoft.com/office/drawing/2014/main" id="{6539BE2C-7974-C606-8C18-D0564E7800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1636" y="1010412"/>
            <a:ext cx="1168908" cy="1168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5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2042229447"/>
              </p:ext>
            </p:extLst>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182255" y="4989706"/>
            <a:ext cx="10289309"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the needs of our staff to achieve Q Commitment Goal 2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3849204098"/>
              </p:ext>
            </p:extLst>
          </p:nvPr>
        </p:nvGraphicFramePr>
        <p:xfrm>
          <a:off x="210312" y="201168"/>
          <a:ext cx="11837655" cy="6446520"/>
        </p:xfrm>
        <a:graphic>
          <a:graphicData uri="http://schemas.openxmlformats.org/drawingml/2006/table">
            <a:tbl>
              <a:tblPr firstRow="1" bandRow="1">
                <a:tableStyleId>{073A0DAA-6AF3-43AB-8588-CEC1D06C72B9}</a:tableStyleId>
              </a:tblPr>
              <a:tblGrid>
                <a:gridCol w="1335024">
                  <a:extLst>
                    <a:ext uri="{9D8B030D-6E8A-4147-A177-3AD203B41FA5}">
                      <a16:colId xmlns:a16="http://schemas.microsoft.com/office/drawing/2014/main" val="1776901933"/>
                    </a:ext>
                  </a:extLst>
                </a:gridCol>
                <a:gridCol w="603504">
                  <a:extLst>
                    <a:ext uri="{9D8B030D-6E8A-4147-A177-3AD203B41FA5}">
                      <a16:colId xmlns:a16="http://schemas.microsoft.com/office/drawing/2014/main" val="2682902582"/>
                    </a:ext>
                  </a:extLst>
                </a:gridCol>
                <a:gridCol w="1021833">
                  <a:extLst>
                    <a:ext uri="{9D8B030D-6E8A-4147-A177-3AD203B41FA5}">
                      <a16:colId xmlns:a16="http://schemas.microsoft.com/office/drawing/2014/main" val="1881140685"/>
                    </a:ext>
                  </a:extLst>
                </a:gridCol>
                <a:gridCol w="2956556">
                  <a:extLst>
                    <a:ext uri="{9D8B030D-6E8A-4147-A177-3AD203B41FA5}">
                      <a16:colId xmlns:a16="http://schemas.microsoft.com/office/drawing/2014/main" val="4261823089"/>
                    </a:ext>
                  </a:extLst>
                </a:gridCol>
                <a:gridCol w="2960369">
                  <a:extLst>
                    <a:ext uri="{9D8B030D-6E8A-4147-A177-3AD203B41FA5}">
                      <a16:colId xmlns:a16="http://schemas.microsoft.com/office/drawing/2014/main" val="408502633"/>
                    </a:ext>
                  </a:extLst>
                </a:gridCol>
                <a:gridCol w="336042">
                  <a:extLst>
                    <a:ext uri="{9D8B030D-6E8A-4147-A177-3AD203B41FA5}">
                      <a16:colId xmlns:a16="http://schemas.microsoft.com/office/drawing/2014/main" val="3428704252"/>
                    </a:ext>
                  </a:extLst>
                </a:gridCol>
                <a:gridCol w="2624327">
                  <a:extLst>
                    <a:ext uri="{9D8B030D-6E8A-4147-A177-3AD203B41FA5}">
                      <a16:colId xmlns:a16="http://schemas.microsoft.com/office/drawing/2014/main" val="1874351673"/>
                    </a:ext>
                  </a:extLst>
                </a:gridCol>
              </a:tblGrid>
              <a:tr h="438335">
                <a:tc gridSpan="7">
                  <a:txBody>
                    <a:bodyPr/>
                    <a:lstStyle/>
                    <a:p>
                      <a:pPr algn="ctr"/>
                      <a:r>
                        <a:rPr lang="en-US"/>
                        <a:t>QJHS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89631">
                <a:tc gridSpan="6">
                  <a:txBody>
                    <a:bodyPr/>
                    <a:lstStyle/>
                    <a:p>
                      <a:r>
                        <a:rPr lang="en-US" sz="1600">
                          <a:solidFill>
                            <a:schemeClr val="bg1">
                              <a:lumMod val="95000"/>
                            </a:schemeClr>
                          </a:solidFill>
                        </a:rPr>
                        <a:t>Q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a:solidFill>
                            <a:schemeClr val="bg1">
                              <a:lumMod val="95000"/>
                            </a:schemeClr>
                          </a:solidFill>
                        </a:rPr>
                        <a:t>District Q Goal 2</a:t>
                      </a:r>
                    </a:p>
                  </a:txBody>
                  <a:tcPr>
                    <a:solidFill>
                      <a:schemeClr val="tx2">
                        <a:lumMod val="75000"/>
                        <a:lumOff val="25000"/>
                      </a:schemeClr>
                    </a:solidFill>
                  </a:tcPr>
                </a:tc>
                <a:extLst>
                  <a:ext uri="{0D108BD9-81ED-4DB2-BD59-A6C34878D82A}">
                    <a16:rowId xmlns:a16="http://schemas.microsoft.com/office/drawing/2014/main" val="1906123596"/>
                  </a:ext>
                </a:extLst>
              </a:tr>
              <a:tr h="1539041">
                <a:tc gridSpan="2">
                  <a:txBody>
                    <a:bodyPr/>
                    <a:lstStyle/>
                    <a:p>
                      <a:endParaRPr lang="en-US" sz="1100"/>
                    </a:p>
                    <a:p>
                      <a:r>
                        <a:rPr lang="en-US" sz="1100"/>
                        <a:t>STUDENT DISCIPLINE</a:t>
                      </a:r>
                    </a:p>
                    <a:p>
                      <a:endParaRPr lang="en-US" sz="1100"/>
                    </a:p>
                  </a:txBody>
                  <a:tcPr anchor="ctr"/>
                </a:tc>
                <a:tc hMerge="1">
                  <a:txBody>
                    <a:bodyPr/>
                    <a:lstStyle/>
                    <a:p>
                      <a:endParaRPr lang="en-US" sz="1200"/>
                    </a:p>
                  </a:txBody>
                  <a:tcPr anchor="ctr"/>
                </a:tc>
                <a:tc gridSpan="4">
                  <a:txBody>
                    <a:bodyPr/>
                    <a:lstStyle/>
                    <a:p>
                      <a:pPr rtl="0" fontAlgn="base"/>
                      <a:r>
                        <a:rPr lang="en-US" sz="1100" b="1" i="1" kern="1200">
                          <a:solidFill>
                            <a:schemeClr val="dk1"/>
                          </a:solidFill>
                          <a:effectLst/>
                          <a:latin typeface="+mn-lt"/>
                          <a:ea typeface="+mn-ea"/>
                          <a:cs typeface="+mn-cs"/>
                        </a:rPr>
                        <a:t>By June 1, 2026, 75% of QJHS students will be on track in behavior. </a:t>
                      </a:r>
                      <a:r>
                        <a:rPr lang="en-US" sz="1100" b="1" i="0" kern="1200">
                          <a:solidFill>
                            <a:schemeClr val="dk1"/>
                          </a:solidFill>
                          <a:effectLst/>
                          <a:latin typeface="+mn-lt"/>
                          <a:ea typeface="+mn-ea"/>
                          <a:cs typeface="+mn-cs"/>
                        </a:rPr>
                        <a:t>(2024-2025 students on track behavior =68%)</a:t>
                      </a:r>
                      <a:r>
                        <a:rPr lang="en-US" sz="1100" b="1" i="1" kern="1200">
                          <a:solidFill>
                            <a:schemeClr val="dk1"/>
                          </a:solidFill>
                          <a:effectLst/>
                          <a:latin typeface="+mn-lt"/>
                          <a:ea typeface="+mn-ea"/>
                          <a:cs typeface="+mn-cs"/>
                        </a:rPr>
                        <a:t> </a:t>
                      </a:r>
                      <a:r>
                        <a:rPr lang="en-US" sz="1100" b="0" i="0" kern="1200">
                          <a:solidFill>
                            <a:schemeClr val="dk1"/>
                          </a:solidFill>
                          <a:effectLst/>
                          <a:latin typeface="+mn-lt"/>
                          <a:ea typeface="+mn-ea"/>
                          <a:cs typeface="+mn-cs"/>
                        </a:rPr>
                        <a:t>​</a:t>
                      </a:r>
                      <a:br>
                        <a:rPr lang="en-US" sz="1100" b="0" i="0" kern="1200">
                          <a:solidFill>
                            <a:schemeClr val="dk1"/>
                          </a:solidFill>
                          <a:effectLst/>
                          <a:latin typeface="+mn-lt"/>
                          <a:ea typeface="+mn-ea"/>
                          <a:cs typeface="+mn-cs"/>
                        </a:rPr>
                      </a:br>
                      <a:r>
                        <a:rPr lang="en-US" sz="1100" b="0" i="0" kern="1200">
                          <a:solidFill>
                            <a:schemeClr val="dk1"/>
                          </a:solidFill>
                          <a:effectLst/>
                          <a:latin typeface="+mn-lt"/>
                          <a:ea typeface="+mn-ea"/>
                          <a:cs typeface="+mn-cs"/>
                        </a:rPr>
                        <a:t>​</a:t>
                      </a:r>
                    </a:p>
                    <a:p>
                      <a:pPr rtl="0" fontAlgn="base"/>
                      <a:r>
                        <a:rPr lang="en-US" sz="1100" b="0" i="0" kern="1200">
                          <a:solidFill>
                            <a:schemeClr val="dk1"/>
                          </a:solidFill>
                          <a:effectLst/>
                          <a:latin typeface="+mn-lt"/>
                          <a:ea typeface="+mn-ea"/>
                          <a:cs typeface="+mn-cs"/>
                        </a:rPr>
                        <a:t>​</a:t>
                      </a:r>
                    </a:p>
                    <a:p>
                      <a:pPr rtl="0" fontAlgn="base"/>
                      <a:r>
                        <a:rPr lang="en-US" sz="1100" b="0" i="1" kern="1200">
                          <a:solidFill>
                            <a:schemeClr val="dk1"/>
                          </a:solidFill>
                          <a:effectLst/>
                          <a:latin typeface="+mn-lt"/>
                          <a:ea typeface="+mn-ea"/>
                          <a:cs typeface="+mn-cs"/>
                        </a:rPr>
                        <a:t>*On Track = behavior incidents on 2% or less of school days attended</a:t>
                      </a:r>
                      <a:r>
                        <a:rPr lang="en-US" sz="1100" b="0" i="0" kern="1200">
                          <a:solidFill>
                            <a:schemeClr val="dk1"/>
                          </a:solidFill>
                          <a:effectLst/>
                          <a:latin typeface="+mn-lt"/>
                          <a:ea typeface="+mn-ea"/>
                          <a:cs typeface="+mn-cs"/>
                        </a:rPr>
                        <a:t>​</a:t>
                      </a:r>
                    </a:p>
                    <a:p>
                      <a:pPr rtl="0" fontAlgn="base"/>
                      <a:r>
                        <a:rPr lang="en-US" sz="1100" b="0" i="1" kern="1200">
                          <a:solidFill>
                            <a:schemeClr val="dk1"/>
                          </a:solidFill>
                          <a:effectLst/>
                          <a:latin typeface="+mn-lt"/>
                          <a:ea typeface="+mn-ea"/>
                          <a:cs typeface="+mn-cs"/>
                        </a:rPr>
                        <a:t>*District Goal: By June 1, 2026, 85% of QPS students will be on track </a:t>
                      </a:r>
                      <a:endParaRPr lang="en-US" sz="1100" b="0" i="0" kern="1200">
                        <a:solidFill>
                          <a:schemeClr val="dk1"/>
                        </a:solidFill>
                        <a:effectLst/>
                        <a:latin typeface="+mn-lt"/>
                        <a:ea typeface="+mn-ea"/>
                        <a:cs typeface="+mn-cs"/>
                      </a:endParaRPr>
                    </a:p>
                    <a:p>
                      <a:endParaRPr lang="en-US" sz="110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24692">
                <a:tc gridSpan="7">
                  <a:txBody>
                    <a:bodyPr/>
                    <a:lstStyle/>
                    <a:p>
                      <a:r>
                        <a:rPr lang="en-US" sz="1400">
                          <a:solidFill>
                            <a:schemeClr val="bg1">
                              <a:lumMod val="95000"/>
                            </a:schemeClr>
                          </a:solidFill>
                        </a:rPr>
                        <a:t>Q GOAL 2 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136423">
                <a:tc gridSpan="3">
                  <a:txBody>
                    <a:bodyPr/>
                    <a:lstStyle/>
                    <a:p>
                      <a:pPr marL="0" indent="0" rtl="0" fontAlgn="base">
                        <a:buFont typeface="Arial" panose="020B0604020202020204" pitchFamily="34" charset="0"/>
                        <a:buNone/>
                      </a:pPr>
                      <a:r>
                        <a:rPr lang="en-US" sz="800" b="1" i="0" kern="1200">
                          <a:solidFill>
                            <a:schemeClr val="dk1"/>
                          </a:solidFill>
                          <a:effectLst/>
                          <a:latin typeface="Aptos" panose="020B0004020202020204" pitchFamily="34" charset="0"/>
                          <a:ea typeface="+mn-ea"/>
                          <a:cs typeface="+mn-cs"/>
                        </a:rPr>
                        <a:t>SKYWARD DISCIPLINE DATA</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Referrals by incident</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Total number ODRs</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OSS/ISS Days</a:t>
                      </a:r>
                      <a:endParaRPr lang="en-US" sz="800" b="0" i="0"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tc hMerge="1">
                  <a:txBody>
                    <a:bodyPr/>
                    <a:lstStyle/>
                    <a:p>
                      <a:pPr marL="0" lvl="0" indent="0">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800" b="1" i="0" kern="1200">
                          <a:solidFill>
                            <a:schemeClr val="dk1"/>
                          </a:solidFill>
                          <a:effectLst/>
                          <a:latin typeface="Aptos" panose="020B0004020202020204" pitchFamily="34" charset="0"/>
                          <a:ea typeface="+mn-ea"/>
                          <a:cs typeface="+mn-cs"/>
                        </a:rPr>
                        <a:t>PANORAMA BEHAVIOR DATA</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Critical and At-Risk Behavior Data- Monthly</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Intervention Data</a:t>
                      </a:r>
                    </a:p>
                  </a:txBody>
                  <a:tcPr/>
                </a:tc>
                <a:tc>
                  <a:txBody>
                    <a:bodyPr/>
                    <a:lstStyle/>
                    <a:p>
                      <a:pPr marL="0" indent="0" rtl="0" fontAlgn="base">
                        <a:buFont typeface="Arial" panose="020B0604020202020204" pitchFamily="34" charset="0"/>
                        <a:buNone/>
                      </a:pPr>
                      <a:r>
                        <a:rPr lang="en-US" sz="800" b="1" i="0" kern="1200">
                          <a:solidFill>
                            <a:schemeClr val="dk1"/>
                          </a:solidFill>
                          <a:effectLst/>
                          <a:latin typeface="Aptos" panose="020B0004020202020204" pitchFamily="34" charset="0"/>
                          <a:ea typeface="+mn-ea"/>
                          <a:cs typeface="+mn-cs"/>
                        </a:rPr>
                        <a:t>SEL INTERVENTION DATA</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Monthly, Quarterly</a:t>
                      </a:r>
                    </a:p>
                  </a:txBody>
                  <a:tcPr/>
                </a:tc>
                <a:tc gridSpan="2">
                  <a:txBody>
                    <a:bodyPr/>
                    <a:lstStyle/>
                    <a:p>
                      <a:pPr marL="0" indent="0" rtl="0" fontAlgn="base">
                        <a:buFont typeface="Arial" panose="020B0604020202020204" pitchFamily="34" charset="0"/>
                        <a:buNone/>
                      </a:pPr>
                      <a:r>
                        <a:rPr lang="en-US" sz="800" b="1" i="0" kern="1200">
                          <a:solidFill>
                            <a:schemeClr val="dk1"/>
                          </a:solidFill>
                          <a:effectLst/>
                          <a:latin typeface="Aptos" panose="020B0004020202020204" pitchFamily="34" charset="0"/>
                          <a:ea typeface="+mn-ea"/>
                          <a:cs typeface="+mn-cs"/>
                        </a:rPr>
                        <a:t>STAFF DISCIPLINE SURVEY</a:t>
                      </a:r>
                    </a:p>
                    <a:p>
                      <a:pPr marL="0" lvl="0" indent="0">
                        <a:buFont typeface="Arial" panose="020B0604020202020204" pitchFamily="34" charset="0"/>
                        <a:buNone/>
                      </a:pPr>
                      <a:r>
                        <a:rPr lang="en-US" sz="800" b="0" i="1" kern="1200">
                          <a:solidFill>
                            <a:schemeClr val="dk1"/>
                          </a:solidFill>
                          <a:effectLst/>
                          <a:latin typeface="Aptos" panose="020B0004020202020204" pitchFamily="34" charset="0"/>
                          <a:ea typeface="+mn-ea"/>
                          <a:cs typeface="+mn-cs"/>
                        </a:rPr>
                        <a:t>Fall- Winter- Spring</a:t>
                      </a:r>
                    </a:p>
                    <a:p>
                      <a:pPr lvl="0" algn="l">
                        <a:lnSpc>
                          <a:spcPct val="100000"/>
                        </a:lnSpc>
                        <a:spcBef>
                          <a:spcPts val="0"/>
                        </a:spcBef>
                        <a:spcAft>
                          <a:spcPts val="0"/>
                        </a:spcAft>
                        <a:buNone/>
                      </a:pPr>
                      <a:r>
                        <a:rPr lang="en-US" sz="800" b="1" i="0" u="none" strike="noStrike" kern="1200" noProof="0">
                          <a:solidFill>
                            <a:srgbClr val="000000"/>
                          </a:solidFill>
                          <a:effectLst/>
                          <a:latin typeface="Aptos" panose="020B0004020202020204" pitchFamily="34" charset="0"/>
                        </a:rPr>
                        <a:t>5-ESSENTIALS- Increased stakeholder perception in:</a:t>
                      </a:r>
                      <a:endParaRPr lang="en-US" sz="800" b="0" i="0" u="none" strike="noStrike" kern="1200" noProof="0">
                        <a:solidFill>
                          <a:srgbClr val="000000"/>
                        </a:solidFill>
                        <a:effectLst/>
                        <a:latin typeface="Aptos" panose="020B0004020202020204" pitchFamily="34" charset="0"/>
                      </a:endParaRPr>
                    </a:p>
                    <a:p>
                      <a:pPr lvl="0" algn="l">
                        <a:lnSpc>
                          <a:spcPct val="100000"/>
                        </a:lnSpc>
                        <a:spcBef>
                          <a:spcPts val="0"/>
                        </a:spcBef>
                        <a:spcAft>
                          <a:spcPts val="0"/>
                        </a:spcAft>
                        <a:buNone/>
                      </a:pPr>
                      <a:r>
                        <a:rPr lang="en-US" sz="800" b="0" i="1" u="none" strike="noStrike" kern="1200" noProof="0">
                          <a:solidFill>
                            <a:srgbClr val="000000"/>
                          </a:solidFill>
                          <a:effectLst/>
                          <a:latin typeface="Aptos" panose="020B0004020202020204" pitchFamily="34" charset="0"/>
                        </a:rPr>
                        <a:t>Staff -Leadership relationships (teacher)</a:t>
                      </a:r>
                    </a:p>
                    <a:p>
                      <a:pPr lvl="0" algn="l">
                        <a:lnSpc>
                          <a:spcPct val="100000"/>
                        </a:lnSpc>
                        <a:spcBef>
                          <a:spcPts val="0"/>
                        </a:spcBef>
                        <a:spcAft>
                          <a:spcPts val="0"/>
                        </a:spcAft>
                        <a:buNone/>
                      </a:pPr>
                      <a:r>
                        <a:rPr lang="en-US" sz="800" b="0" i="1" u="none" strike="noStrike" kern="1200" noProof="0">
                          <a:solidFill>
                            <a:srgbClr val="000000"/>
                          </a:solidFill>
                          <a:effectLst/>
                          <a:latin typeface="Aptos" panose="020B0004020202020204" pitchFamily="34" charset="0"/>
                        </a:rPr>
                        <a:t>Belonging (teacher)</a:t>
                      </a:r>
                    </a:p>
                    <a:p>
                      <a:pPr lvl="0" algn="l">
                        <a:lnSpc>
                          <a:spcPct val="100000"/>
                        </a:lnSpc>
                        <a:spcBef>
                          <a:spcPts val="0"/>
                        </a:spcBef>
                        <a:spcAft>
                          <a:spcPts val="0"/>
                        </a:spcAft>
                        <a:buNone/>
                      </a:pPr>
                      <a:r>
                        <a:rPr lang="en-US" sz="800" b="0" i="1" u="none" strike="noStrike" kern="1200" noProof="0">
                          <a:solidFill>
                            <a:srgbClr val="000000"/>
                          </a:solidFill>
                          <a:effectLst/>
                          <a:latin typeface="Aptos" panose="020B0004020202020204" pitchFamily="34" charset="0"/>
                        </a:rPr>
                        <a:t>Climate (teacher)</a:t>
                      </a:r>
                    </a:p>
                    <a:p>
                      <a:pPr lvl="0" algn="l">
                        <a:lnSpc>
                          <a:spcPct val="100000"/>
                        </a:lnSpc>
                        <a:spcBef>
                          <a:spcPts val="0"/>
                        </a:spcBef>
                        <a:spcAft>
                          <a:spcPts val="0"/>
                        </a:spcAft>
                        <a:buNone/>
                      </a:pPr>
                      <a:r>
                        <a:rPr lang="en-US" sz="800" b="0" i="1" u="none" strike="noStrike" kern="1200" noProof="0">
                          <a:solidFill>
                            <a:srgbClr val="000000"/>
                          </a:solidFill>
                          <a:effectLst/>
                          <a:latin typeface="Aptos" panose="020B0004020202020204" pitchFamily="34" charset="0"/>
                        </a:rPr>
                        <a:t>School safety (student)</a:t>
                      </a:r>
                    </a:p>
                    <a:p>
                      <a:pPr marL="0" lvl="0" indent="0">
                        <a:buFont typeface="Arial" panose="020B0604020202020204" pitchFamily="34" charset="0"/>
                        <a:buNone/>
                      </a:pPr>
                      <a:endParaRPr lang="en-US" sz="800" b="0" i="1" kern="1200">
                        <a:solidFill>
                          <a:schemeClr val="dk1"/>
                        </a:solidFill>
                        <a:effectLst/>
                        <a:latin typeface="Aptos" panose="020B0004020202020204" pitchFamily="34" charset="0"/>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24692">
                <a:tc gridSpan="7">
                  <a:txBody>
                    <a:bodyPr/>
                    <a:lstStyle/>
                    <a:p>
                      <a:r>
                        <a:rPr lang="en-US" sz="1400">
                          <a:solidFill>
                            <a:schemeClr val="bg1">
                              <a:lumMod val="95000"/>
                            </a:schemeClr>
                          </a:solidFill>
                        </a:rPr>
                        <a:t>Q GOAL 2 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22100">
                <a:tc>
                  <a:txBody>
                    <a:bodyPr/>
                    <a:lstStyle/>
                    <a:p>
                      <a:pPr lvl="0">
                        <a:buNone/>
                      </a:pPr>
                      <a:r>
                        <a:rPr lang="en-US" sz="1000">
                          <a:latin typeface="Aptos" panose="020B0004020202020204" pitchFamily="34" charset="0"/>
                        </a:rPr>
                        <a:t>INSTRUCTIONAL PRACTICE/MTSS</a:t>
                      </a:r>
                    </a:p>
                  </a:txBody>
                  <a:tcPr/>
                </a:tc>
                <a:tc gridSpan="6">
                  <a:txBody>
                    <a:bodyPr/>
                    <a:lstStyle/>
                    <a:p>
                      <a:r>
                        <a:rPr lang="en-US" sz="1000">
                          <a:latin typeface="Aptos" panose="020B0004020202020204" pitchFamily="34" charset="0"/>
                        </a:rPr>
                        <a:t>PBIS Systems, including boosters targeting “adult” behaviors</a:t>
                      </a:r>
                    </a:p>
                    <a:p>
                      <a:pPr lvl="0">
                        <a:buNone/>
                      </a:pPr>
                      <a:r>
                        <a:rPr lang="en-US" sz="1000">
                          <a:latin typeface="Aptos" panose="020B0004020202020204" pitchFamily="34" charset="0"/>
                        </a:rPr>
                        <a:t>Monthly grade/team level celebrations, recognition opportunities</a:t>
                      </a:r>
                    </a:p>
                  </a:txBody>
                  <a:tcPr/>
                </a:tc>
                <a:tc hMerge="1">
                  <a:txBody>
                    <a:bodyPr/>
                    <a:lstStyle/>
                    <a:p>
                      <a:r>
                        <a:rPr lang="en-US" sz="1200"/>
                        <a:t>PBIS Systems, including boosters targeting “adult” behaviors</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13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latin typeface="Aptos" panose="020B0004020202020204" pitchFamily="34" charset="0"/>
                        </a:rPr>
                        <a:t>INSTRUCTIONAL PRACTICE/MTSS</a:t>
                      </a:r>
                    </a:p>
                  </a:txBody>
                  <a:tcPr/>
                </a:tc>
                <a:tc gridSpan="6">
                  <a:txBody>
                    <a:bodyPr/>
                    <a:lstStyle/>
                    <a:p>
                      <a:r>
                        <a:rPr lang="en-US" sz="1000">
                          <a:latin typeface="Aptos" panose="020B0004020202020204" pitchFamily="34" charset="0"/>
                        </a:rPr>
                        <a:t>Analyze data at the Tier 2 level for placement into appropriate intervention(s) and progress monitor for success; create new plan if not successful </a:t>
                      </a:r>
                    </a:p>
                  </a:txBody>
                  <a:tcPr/>
                </a:tc>
                <a:tc hMerge="1">
                  <a:txBody>
                    <a:bodyPr/>
                    <a:lstStyle/>
                    <a:p>
                      <a:r>
                        <a:rPr lang="en-US" sz="1200"/>
                        <a:t>Analyze data at the Tier 2 level for placement into appropriate intervention(s) and progress monitor for success; create new plan if not successful </a:t>
                      </a: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4452879"/>
                  </a:ext>
                </a:extLst>
              </a:tr>
              <a:tr h="513703">
                <a:tc>
                  <a:txBody>
                    <a:bodyPr/>
                    <a:lstStyle/>
                    <a:p>
                      <a:pPr lvl="0">
                        <a:buNone/>
                      </a:pPr>
                      <a:r>
                        <a:rPr lang="en-US" sz="1000">
                          <a:latin typeface="Aptos" panose="020B0004020202020204" pitchFamily="34" charset="0"/>
                        </a:rPr>
                        <a:t>INSTRUCTIONAL PRACTICE</a:t>
                      </a:r>
                    </a:p>
                  </a:txBody>
                  <a:tcPr/>
                </a:tc>
                <a:tc gridSpan="6">
                  <a:txBody>
                    <a:bodyPr/>
                    <a:lstStyle/>
                    <a:p>
                      <a:r>
                        <a:rPr lang="en-US" sz="1000">
                          <a:latin typeface="Aptos" panose="020B0004020202020204" pitchFamily="34" charset="0"/>
                        </a:rPr>
                        <a:t>Develop opportunities for student belonging through school based, teacher-led clubs/groups, Comet Hour, Comet Connections (extended day &amp; summer learning). Establish Student Focus groups to promote inclusive decision making.</a:t>
                      </a:r>
                    </a:p>
                  </a:txBody>
                  <a:tcPr/>
                </a:tc>
                <a:tc hMerge="1">
                  <a:txBody>
                    <a:bodyPr/>
                    <a:lstStyle/>
                    <a:p>
                      <a:r>
                        <a:rPr lang="en-US" sz="1200"/>
                        <a:t>Develop opportunities for student belonging through school based, teacher-led clubs</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6816069"/>
                  </a:ext>
                </a:extLst>
              </a:tr>
              <a:tr h="422100">
                <a:tc>
                  <a:txBody>
                    <a:bodyPr/>
                    <a:lstStyle/>
                    <a:p>
                      <a:pPr lvl="0">
                        <a:buNone/>
                      </a:pPr>
                      <a:r>
                        <a:rPr lang="en-US" sz="1000">
                          <a:latin typeface="Aptos" panose="020B0004020202020204" pitchFamily="34" charset="0"/>
                        </a:rPr>
                        <a:t>PROFESSIONAL DEVELOPMENT</a:t>
                      </a:r>
                    </a:p>
                  </a:txBody>
                  <a:tcPr/>
                </a:tc>
                <a:tc gridSpan="6">
                  <a:txBody>
                    <a:bodyPr/>
                    <a:lstStyle/>
                    <a:p>
                      <a:r>
                        <a:rPr lang="en-US" sz="1000">
                          <a:latin typeface="Aptos" panose="020B0004020202020204" pitchFamily="34" charset="0"/>
                        </a:rPr>
                        <a:t>Classroom teachers, support staff and paraeducators will expand upon restorative practices in classrooms and schools.</a:t>
                      </a:r>
                    </a:p>
                    <a:p>
                      <a:pPr lvl="0">
                        <a:buNone/>
                      </a:pPr>
                      <a:r>
                        <a:rPr lang="en-US" sz="1000" b="0" i="0" u="none" strike="noStrike" noProof="0">
                          <a:latin typeface="Aptos" panose="020B0004020202020204" pitchFamily="34" charset="0"/>
                        </a:rPr>
                        <a:t>Improve teacher retention by fostering a culture of care and well-being through a dedicated Wellness Team. (Comet Companions, staff shoutouts, morale boosters)</a:t>
                      </a:r>
                      <a:endParaRPr lang="en-US" sz="1000">
                        <a:latin typeface="Aptos" panose="020B0004020202020204" pitchFamily="34" charset="0"/>
                      </a:endParaRPr>
                    </a:p>
                  </a:txBody>
                  <a:tcPr/>
                </a:tc>
                <a:tc hMerge="1">
                  <a:txBody>
                    <a:bodyPr/>
                    <a:lstStyle/>
                    <a:p>
                      <a:r>
                        <a:rPr lang="en-US" sz="1200"/>
                        <a:t>Classroom teachers, support staff and paraeducators will engage in five professional development sessions to build capacity around restorative practices in classrooms and schools. </a:t>
                      </a:r>
                      <a:r>
                        <a:rPr lang="en-US" sz="1200" b="0" i="0" kern="1200">
                          <a:solidFill>
                            <a:schemeClr val="dk1"/>
                          </a:solidFill>
                          <a:effectLst/>
                          <a:latin typeface="+mn-lt"/>
                          <a:ea typeface="+mn-ea"/>
                          <a:cs typeface="+mn-cs"/>
                        </a:rPr>
                        <a:t>Introduction to RP, Proactive Community Building with Circles, The Social Discipline Window, Affective and Non-Judgmental Language, Restorative Chats and Mediation</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105083"/>
                  </a:ext>
                </a:extLst>
              </a:tr>
              <a:tr h="422100">
                <a:tc>
                  <a:txBody>
                    <a:bodyPr/>
                    <a:lstStyle/>
                    <a:p>
                      <a:pPr lvl="0">
                        <a:buNone/>
                      </a:pPr>
                      <a:r>
                        <a:rPr lang="en-US" sz="1000">
                          <a:latin typeface="Aptos" panose="020B0004020202020204" pitchFamily="34" charset="0"/>
                        </a:rPr>
                        <a:t>PROFESSIONAL DEVELOPMENT</a:t>
                      </a:r>
                    </a:p>
                  </a:txBody>
                  <a:tcPr/>
                </a:tc>
                <a:tc gridSpan="6">
                  <a:txBody>
                    <a:bodyPr/>
                    <a:lstStyle/>
                    <a:p>
                      <a:r>
                        <a:rPr lang="en-US" sz="1000">
                          <a:latin typeface="Aptos" panose="020B0004020202020204" pitchFamily="34" charset="0"/>
                        </a:rPr>
                        <a:t>School staff will continue building capacity around trauma informed practices in the classroom, specifically connected to classroom management strategies and engage in SEL cycles by the Instructional SEL coach as needed</a:t>
                      </a:r>
                    </a:p>
                  </a:txBody>
                  <a:tcPr/>
                </a:tc>
                <a:tc hMerge="1">
                  <a:txBody>
                    <a:bodyPr/>
                    <a:lstStyle/>
                    <a:p>
                      <a:r>
                        <a:rPr lang="en-US" sz="1200"/>
                        <a:t>School staff will continue building capacity around trauma informed practices in the classroom, specifically connected to classroom management strategies and engage in SEL cycles by the Instructional SEL coach as needed</a:t>
                      </a:r>
                      <a:endParaRPr lang="en-US"/>
                    </a:p>
                  </a:txBody>
                  <a:tcPr/>
                </a:tc>
                <a:tc hMerge="1">
                  <a:txBody>
                    <a:bodyPr/>
                    <a:lstStyle/>
                    <a:p>
                      <a:endParaRPr lang="en-US"/>
                    </a:p>
                  </a:txBody>
                  <a:tcPr/>
                </a:tc>
                <a:tc hMerge="1">
                  <a:txBody>
                    <a:bodyPr/>
                    <a:lstStyle/>
                    <a:p>
                      <a:pPr lvl="0">
                        <a:buNone/>
                      </a:pPr>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1363284"/>
                  </a:ext>
                </a:extLst>
              </a:tr>
            </a:tbl>
          </a:graphicData>
        </a:graphic>
      </p:graphicFrame>
      <p:pic>
        <p:nvPicPr>
          <p:cNvPr id="2050" name="Picture 2" descr="A logo with a yellow and blue circle&#10;&#10;AI-generated content may be incorrect.">
            <a:extLst>
              <a:ext uri="{FF2B5EF4-FFF2-40B4-BE49-F238E27FC236}">
                <a16:creationId xmlns:a16="http://schemas.microsoft.com/office/drawing/2014/main" id="{622E96D6-CC64-A9F4-944B-F28B2DF3E9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1364" y="1339596"/>
            <a:ext cx="1059180" cy="1059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529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2405086943"/>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127520" y="5267936"/>
            <a:ext cx="10128750"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the needs of our staff to achieve Q Commitment Goal 3 success? (Consider: PD, systems alignment, staff alignment, etc.)</a:t>
            </a:r>
          </a:p>
          <a:p>
            <a:pPr algn="ct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97060477"/>
              </p:ext>
            </p:extLst>
          </p:nvPr>
        </p:nvGraphicFramePr>
        <p:xfrm>
          <a:off x="177166" y="320040"/>
          <a:ext cx="11847193" cy="6419087"/>
        </p:xfrm>
        <a:graphic>
          <a:graphicData uri="http://schemas.openxmlformats.org/drawingml/2006/table">
            <a:tbl>
              <a:tblPr firstRow="1" bandRow="1">
                <a:tableStyleId>{073A0DAA-6AF3-43AB-8588-CEC1D06C72B9}</a:tableStyleId>
              </a:tblPr>
              <a:tblGrid>
                <a:gridCol w="2072737">
                  <a:extLst>
                    <a:ext uri="{9D8B030D-6E8A-4147-A177-3AD203B41FA5}">
                      <a16:colId xmlns:a16="http://schemas.microsoft.com/office/drawing/2014/main" val="1776901933"/>
                    </a:ext>
                  </a:extLst>
                </a:gridCol>
                <a:gridCol w="890016">
                  <a:extLst>
                    <a:ext uri="{9D8B030D-6E8A-4147-A177-3AD203B41FA5}">
                      <a16:colId xmlns:a16="http://schemas.microsoft.com/office/drawing/2014/main" val="3628722170"/>
                    </a:ext>
                  </a:extLst>
                </a:gridCol>
                <a:gridCol w="2958937">
                  <a:extLst>
                    <a:ext uri="{9D8B030D-6E8A-4147-A177-3AD203B41FA5}">
                      <a16:colId xmlns:a16="http://schemas.microsoft.com/office/drawing/2014/main" val="1659622259"/>
                    </a:ext>
                  </a:extLst>
                </a:gridCol>
                <a:gridCol w="2962752">
                  <a:extLst>
                    <a:ext uri="{9D8B030D-6E8A-4147-A177-3AD203B41FA5}">
                      <a16:colId xmlns:a16="http://schemas.microsoft.com/office/drawing/2014/main" val="4146857887"/>
                    </a:ext>
                  </a:extLst>
                </a:gridCol>
                <a:gridCol w="336312">
                  <a:extLst>
                    <a:ext uri="{9D8B030D-6E8A-4147-A177-3AD203B41FA5}">
                      <a16:colId xmlns:a16="http://schemas.microsoft.com/office/drawing/2014/main" val="2178132941"/>
                    </a:ext>
                  </a:extLst>
                </a:gridCol>
                <a:gridCol w="2626439">
                  <a:extLst>
                    <a:ext uri="{9D8B030D-6E8A-4147-A177-3AD203B41FA5}">
                      <a16:colId xmlns:a16="http://schemas.microsoft.com/office/drawing/2014/main" val="1874351673"/>
                    </a:ext>
                  </a:extLst>
                </a:gridCol>
              </a:tblGrid>
              <a:tr h="432208">
                <a:tc gridSpan="6">
                  <a:txBody>
                    <a:bodyPr/>
                    <a:lstStyle/>
                    <a:p>
                      <a:pPr algn="ctr"/>
                      <a:r>
                        <a:rPr lang="en-US"/>
                        <a:t>QJHS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84185">
                <a:tc gridSpan="5">
                  <a:txBody>
                    <a:bodyPr/>
                    <a:lstStyle/>
                    <a:p>
                      <a:r>
                        <a:rPr lang="en-US" sz="1600">
                          <a:solidFill>
                            <a:schemeClr val="bg1">
                              <a:lumMod val="95000"/>
                            </a:schemeClr>
                          </a:solidFill>
                        </a:rPr>
                        <a:t>Q GOAL 3: ENGAGING AND COLLABORATIVE PARTNERSHIPS</a:t>
                      </a:r>
                    </a:p>
                  </a:txBody>
                  <a:tcPr>
                    <a:solidFill>
                      <a:schemeClr val="tx2">
                        <a:lumMod val="75000"/>
                        <a:lumOff val="2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a:solidFill>
                            <a:schemeClr val="bg1">
                              <a:lumMod val="95000"/>
                            </a:schemeClr>
                          </a:solidFill>
                        </a:rPr>
                        <a:t>District Q Goal 3</a:t>
                      </a:r>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517530">
                <a:tc>
                  <a:txBody>
                    <a:bodyPr/>
                    <a:lstStyle/>
                    <a:p>
                      <a:pPr lvl="0">
                        <a:buNone/>
                      </a:pPr>
                      <a:r>
                        <a:rPr lang="en-US" sz="1100"/>
                        <a:t>STUDENT ATTENDANCE</a:t>
                      </a:r>
                    </a:p>
                  </a:txBody>
                  <a:tcPr anchor="ctr"/>
                </a:tc>
                <a:tc gridSpan="4">
                  <a:txBody>
                    <a:bodyPr/>
                    <a:lstStyle/>
                    <a:p>
                      <a:pPr rtl="0" fontAlgn="base"/>
                      <a:r>
                        <a:rPr lang="en-US" sz="1100" b="1" i="1" kern="1200">
                          <a:solidFill>
                            <a:schemeClr val="dk1"/>
                          </a:solidFill>
                          <a:effectLst/>
                          <a:latin typeface="+mn-lt"/>
                          <a:ea typeface="+mn-ea"/>
                          <a:cs typeface="+mn-cs"/>
                        </a:rPr>
                        <a:t>By June 1, 2026, the YTD number of QJHS students “on track” or better in attendance will increase to:  </a:t>
                      </a:r>
                    </a:p>
                    <a:p>
                      <a:pPr rtl="0" fontAlgn="base"/>
                      <a:r>
                        <a:rPr lang="en-US" sz="1100" b="0" i="1" kern="1200">
                          <a:solidFill>
                            <a:schemeClr val="dk1"/>
                          </a:solidFill>
                          <a:effectLst/>
                          <a:latin typeface="+mn-lt"/>
                          <a:ea typeface="+mn-ea"/>
                          <a:cs typeface="+mn-cs"/>
                        </a:rPr>
                        <a:t>-7</a:t>
                      </a:r>
                      <a:r>
                        <a:rPr lang="en-US" sz="1100" b="0" i="1" kern="1200" baseline="30000">
                          <a:solidFill>
                            <a:schemeClr val="dk1"/>
                          </a:solidFill>
                          <a:effectLst/>
                          <a:latin typeface="+mn-lt"/>
                          <a:ea typeface="+mn-ea"/>
                          <a:cs typeface="+mn-cs"/>
                        </a:rPr>
                        <a:t>th</a:t>
                      </a:r>
                      <a:r>
                        <a:rPr lang="en-US" sz="1100" b="0" i="1" kern="1200">
                          <a:solidFill>
                            <a:schemeClr val="dk1"/>
                          </a:solidFill>
                          <a:effectLst/>
                          <a:latin typeface="+mn-lt"/>
                          <a:ea typeface="+mn-ea"/>
                          <a:cs typeface="+mn-cs"/>
                        </a:rPr>
                        <a:t> grade: 320 students</a:t>
                      </a:r>
                    </a:p>
                    <a:p>
                      <a:pPr rtl="0" fontAlgn="base"/>
                      <a:r>
                        <a:rPr lang="en-US" sz="1100" b="0" i="1" kern="1200">
                          <a:solidFill>
                            <a:schemeClr val="dk1"/>
                          </a:solidFill>
                          <a:effectLst/>
                          <a:latin typeface="+mn-lt"/>
                          <a:ea typeface="+mn-ea"/>
                          <a:cs typeface="+mn-cs"/>
                        </a:rPr>
                        <a:t>-School-wide: 1000 students</a:t>
                      </a:r>
                      <a:endParaRPr lang="en-US" sz="1100" b="0" i="0" kern="1200">
                        <a:solidFill>
                          <a:schemeClr val="dk1"/>
                        </a:solidFill>
                        <a:effectLst/>
                        <a:latin typeface="+mn-lt"/>
                        <a:ea typeface="+mn-ea"/>
                        <a:cs typeface="+mn-cs"/>
                      </a:endParaRPr>
                    </a:p>
                    <a:p>
                      <a:pPr rtl="0" fontAlgn="base"/>
                      <a:r>
                        <a:rPr lang="en-US" sz="1100" b="0" i="0" kern="1200">
                          <a:solidFill>
                            <a:schemeClr val="dk1"/>
                          </a:solidFill>
                          <a:effectLst/>
                          <a:latin typeface="+mn-lt"/>
                          <a:ea typeface="+mn-ea"/>
                          <a:cs typeface="+mn-cs"/>
                        </a:rPr>
                        <a:t>​</a:t>
                      </a:r>
                    </a:p>
                    <a:p>
                      <a:pPr rtl="0" fontAlgn="base"/>
                      <a:r>
                        <a:rPr lang="en-US" sz="1100" b="0" i="0" kern="1200">
                          <a:solidFill>
                            <a:schemeClr val="dk1"/>
                          </a:solidFill>
                          <a:effectLst/>
                          <a:latin typeface="+mn-lt"/>
                          <a:ea typeface="+mn-ea"/>
                          <a:cs typeface="+mn-cs"/>
                        </a:rPr>
                        <a:t>​​</a:t>
                      </a:r>
                    </a:p>
                    <a:p>
                      <a:pPr rtl="0" fontAlgn="base"/>
                      <a:r>
                        <a:rPr lang="en-US" sz="1100" b="0" i="1" kern="1200">
                          <a:solidFill>
                            <a:schemeClr val="dk1"/>
                          </a:solidFill>
                          <a:effectLst/>
                          <a:latin typeface="+mn-lt"/>
                          <a:ea typeface="+mn-ea"/>
                          <a:cs typeface="+mn-cs"/>
                        </a:rPr>
                        <a:t>*On track = attending school 90% of the time or more.</a:t>
                      </a:r>
                      <a:r>
                        <a:rPr lang="en-US" sz="1100" b="0" i="0" kern="1200">
                          <a:solidFill>
                            <a:schemeClr val="dk1"/>
                          </a:solidFill>
                          <a:effectLst/>
                          <a:latin typeface="+mn-lt"/>
                          <a:ea typeface="+mn-ea"/>
                          <a:cs typeface="+mn-cs"/>
                        </a:rPr>
                        <a:t>​</a:t>
                      </a:r>
                    </a:p>
                    <a:p>
                      <a:pPr rtl="0" fontAlgn="base"/>
                      <a:r>
                        <a:rPr lang="en-US" sz="1100" b="0" i="1" kern="1200">
                          <a:solidFill>
                            <a:schemeClr val="dk1"/>
                          </a:solidFill>
                          <a:effectLst/>
                          <a:latin typeface="+mn-lt"/>
                          <a:ea typeface="+mn-ea"/>
                          <a:cs typeface="+mn-cs"/>
                        </a:rPr>
                        <a:t>*QPS District Goal: By June 1, 2026, 80% of QPS students will be on track with student attendance</a:t>
                      </a:r>
                      <a:endParaRPr lang="en-US" sz="1100" b="0" i="0" kern="1200">
                        <a:solidFill>
                          <a:schemeClr val="dk1"/>
                        </a:solidFill>
                        <a:effectLst/>
                        <a:latin typeface="+mn-lt"/>
                        <a:ea typeface="+mn-ea"/>
                        <a:cs typeface="+mn-cs"/>
                      </a:endParaRPr>
                    </a:p>
                    <a:p>
                      <a:pPr lvl="0">
                        <a:buNone/>
                      </a:pPr>
                      <a:endParaRPr lang="en-US" sz="1100" i="1"/>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20154">
                <a:tc gridSpan="6">
                  <a:txBody>
                    <a:bodyPr/>
                    <a:lstStyle/>
                    <a:p>
                      <a:r>
                        <a:rPr lang="en-US" sz="1400">
                          <a:solidFill>
                            <a:schemeClr val="bg1">
                              <a:lumMod val="95000"/>
                            </a:schemeClr>
                          </a:solidFill>
                        </a:rPr>
                        <a:t>Q GOAL 3 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tx2">
                        <a:lumMod val="75000"/>
                        <a:lumOff val="2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902834">
                <a:tc gridSpan="2">
                  <a:txBody>
                    <a:bodyPr/>
                    <a:lstStyle/>
                    <a:p>
                      <a:pPr marL="0" indent="0" rtl="0" fontAlgn="base">
                        <a:buFont typeface="Arial" panose="020B0604020202020204" pitchFamily="34" charset="0"/>
                        <a:buNone/>
                      </a:pPr>
                      <a:r>
                        <a:rPr lang="en-US" sz="800" b="1" i="0" kern="1200">
                          <a:solidFill>
                            <a:schemeClr val="dk1"/>
                          </a:solidFill>
                          <a:effectLst/>
                          <a:latin typeface="+mn-lt"/>
                          <a:ea typeface="+mn-ea"/>
                          <a:cs typeface="+mn-cs"/>
                        </a:rPr>
                        <a:t>SKYWARD ATTENDANCE DATA</a:t>
                      </a:r>
                    </a:p>
                    <a:p>
                      <a:pPr marL="0" indent="0" rtl="0" fontAlgn="base">
                        <a:buFont typeface="Arial" panose="020B0604020202020204" pitchFamily="34" charset="0"/>
                        <a:buNone/>
                      </a:pPr>
                      <a:r>
                        <a:rPr lang="en-US" sz="800" b="0" i="1" kern="1200">
                          <a:solidFill>
                            <a:schemeClr val="dk1"/>
                          </a:solidFill>
                          <a:effectLst/>
                          <a:latin typeface="+mn-lt"/>
                          <a:ea typeface="+mn-ea"/>
                          <a:cs typeface="+mn-cs"/>
                        </a:rPr>
                        <a:t>Students at 90% or above</a:t>
                      </a:r>
                    </a:p>
                    <a:p>
                      <a:pPr marL="0" lvl="0" indent="0">
                        <a:buFont typeface="Arial" panose="020B0604020202020204" pitchFamily="34" charset="0"/>
                        <a:buNone/>
                      </a:pPr>
                      <a:r>
                        <a:rPr lang="en-US" sz="800" b="0" i="1" kern="1200">
                          <a:solidFill>
                            <a:schemeClr val="dk1"/>
                          </a:solidFill>
                          <a:effectLst/>
                          <a:latin typeface="+mn-lt"/>
                          <a:ea typeface="+mn-ea"/>
                          <a:cs typeface="+mn-cs"/>
                        </a:rPr>
                        <a:t>Students below 90% attendance</a:t>
                      </a:r>
                    </a:p>
                    <a:p>
                      <a:pPr marL="0" indent="0" rtl="0" fontAlgn="base">
                        <a:buFont typeface="Arial" panose="020B0604020202020204" pitchFamily="34" charset="0"/>
                        <a:buNone/>
                      </a:pPr>
                      <a:r>
                        <a:rPr lang="en-US" sz="800" b="0" i="1" kern="1200">
                          <a:solidFill>
                            <a:schemeClr val="dk1"/>
                          </a:solidFill>
                          <a:effectLst/>
                          <a:latin typeface="+mn-lt"/>
                          <a:ea typeface="+mn-ea"/>
                          <a:cs typeface="+mn-cs"/>
                        </a:rPr>
                        <a:t>9 or more absences</a:t>
                      </a:r>
                    </a:p>
                  </a:txBody>
                  <a:tcPr/>
                </a:tc>
                <a:tc hMerge="1">
                  <a:txBody>
                    <a:bodyPr/>
                    <a:lstStyle/>
                    <a:p>
                      <a:pPr marL="0" indent="0" rtl="0" fontAlgn="base">
                        <a:buFont typeface="Arial" panose="020B0604020202020204" pitchFamily="34" charset="0"/>
                        <a:buNone/>
                      </a:pPr>
                      <a:endParaRPr lang="en-US" sz="12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800" b="1" i="0" kern="1200">
                          <a:solidFill>
                            <a:schemeClr val="dk1"/>
                          </a:solidFill>
                          <a:effectLst/>
                          <a:latin typeface="+mn-lt"/>
                          <a:ea typeface="+mn-ea"/>
                          <a:cs typeface="+mn-cs"/>
                        </a:rPr>
                        <a:t>PARENT EVENT ATTENDANCE DATA</a:t>
                      </a:r>
                    </a:p>
                    <a:p>
                      <a:pPr marL="0" lvl="0" indent="0">
                        <a:buFont typeface="Arial" panose="020B0604020202020204" pitchFamily="34" charset="0"/>
                        <a:buNone/>
                      </a:pPr>
                      <a:r>
                        <a:rPr lang="en-US" sz="800" b="0" i="1" kern="1200">
                          <a:solidFill>
                            <a:schemeClr val="dk1"/>
                          </a:solidFill>
                          <a:effectLst/>
                          <a:latin typeface="+mn-lt"/>
                          <a:ea typeface="+mn-ea"/>
                          <a:cs typeface="+mn-cs"/>
                        </a:rPr>
                        <a:t>Number of parents/families per event</a:t>
                      </a:r>
                      <a:endParaRPr lang="en-US" sz="800" b="0" i="0" kern="1200">
                        <a:solidFill>
                          <a:schemeClr val="dk1"/>
                        </a:solidFill>
                        <a:effectLst/>
                        <a:latin typeface="+mn-lt"/>
                        <a:ea typeface="+mn-ea"/>
                        <a:cs typeface="+mn-cs"/>
                      </a:endParaRPr>
                    </a:p>
                  </a:txBody>
                  <a:tcPr/>
                </a:tc>
                <a:tc>
                  <a:txBody>
                    <a:bodyPr/>
                    <a:lstStyle/>
                    <a:p>
                      <a:pPr marL="0" indent="0" rtl="0" fontAlgn="base">
                        <a:buFont typeface="Arial" panose="020B0604020202020204" pitchFamily="34" charset="0"/>
                        <a:buNone/>
                      </a:pPr>
                      <a:r>
                        <a:rPr lang="en-US" sz="800" b="1" i="0" kern="1200">
                          <a:solidFill>
                            <a:schemeClr val="dk1"/>
                          </a:solidFill>
                          <a:effectLst/>
                          <a:latin typeface="+mn-lt"/>
                          <a:ea typeface="+mn-ea"/>
                          <a:cs typeface="+mn-cs"/>
                        </a:rPr>
                        <a:t>5ESSENTIALS PARENT SURVEY DATA</a:t>
                      </a:r>
                    </a:p>
                    <a:p>
                      <a:pPr marL="0" indent="0" rtl="0" fontAlgn="base">
                        <a:buFont typeface="Arial" panose="020B0604020202020204" pitchFamily="34" charset="0"/>
                        <a:buNone/>
                      </a:pPr>
                      <a:r>
                        <a:rPr lang="en-US" sz="800" b="0" i="1" kern="1200">
                          <a:solidFill>
                            <a:schemeClr val="dk1"/>
                          </a:solidFill>
                          <a:effectLst/>
                          <a:latin typeface="+mn-lt"/>
                          <a:ea typeface="+mn-ea"/>
                          <a:cs typeface="+mn-cs"/>
                        </a:rPr>
                        <a:t>School Fit</a:t>
                      </a:r>
                    </a:p>
                    <a:p>
                      <a:pPr marL="0" lvl="0" indent="0">
                        <a:buFont typeface="Arial" panose="020B0604020202020204" pitchFamily="34" charset="0"/>
                        <a:buNone/>
                      </a:pPr>
                      <a:r>
                        <a:rPr lang="en-US" sz="800" b="0" i="1" kern="1200">
                          <a:solidFill>
                            <a:schemeClr val="dk1"/>
                          </a:solidFill>
                          <a:effectLst/>
                          <a:latin typeface="+mn-lt"/>
                          <a:ea typeface="+mn-ea"/>
                          <a:cs typeface="+mn-cs"/>
                        </a:rPr>
                        <a:t>Family Engagement</a:t>
                      </a:r>
                    </a:p>
                    <a:p>
                      <a:pPr marL="0" lvl="0" indent="0">
                        <a:buFont typeface="Arial" panose="020B0604020202020204" pitchFamily="34" charset="0"/>
                        <a:buNone/>
                      </a:pPr>
                      <a:r>
                        <a:rPr lang="en-US" sz="800" b="0" i="1" kern="1200">
                          <a:solidFill>
                            <a:schemeClr val="dk1"/>
                          </a:solidFill>
                          <a:effectLst/>
                          <a:latin typeface="+mn-lt"/>
                          <a:ea typeface="+mn-ea"/>
                          <a:cs typeface="+mn-cs"/>
                        </a:rPr>
                        <a:t>Barriers to Engagement</a:t>
                      </a:r>
                    </a:p>
                    <a:p>
                      <a:pPr marL="0" lvl="0" indent="0">
                        <a:buFont typeface="Arial" panose="020B0604020202020204" pitchFamily="34" charset="0"/>
                        <a:buNone/>
                      </a:pPr>
                      <a:endParaRPr lang="en-US" sz="800" b="0" i="1" kern="1200">
                        <a:solidFill>
                          <a:schemeClr val="dk1"/>
                        </a:solidFill>
                        <a:effectLst/>
                        <a:latin typeface="+mn-lt"/>
                        <a:ea typeface="+mn-ea"/>
                        <a:cs typeface="+mn-cs"/>
                      </a:endParaRPr>
                    </a:p>
                  </a:txBody>
                  <a:tcPr/>
                </a:tc>
                <a:tc gridSpan="2">
                  <a:txBody>
                    <a:bodyPr/>
                    <a:lstStyle/>
                    <a:p>
                      <a:pPr marL="0" indent="0" rtl="0" fontAlgn="base">
                        <a:buFont typeface="Arial" panose="020B0604020202020204" pitchFamily="34" charset="0"/>
                        <a:buNone/>
                      </a:pPr>
                      <a:r>
                        <a:rPr lang="en-US" sz="800" b="1" i="0" kern="1200">
                          <a:solidFill>
                            <a:schemeClr val="dk1"/>
                          </a:solidFill>
                          <a:effectLst/>
                          <a:latin typeface="+mn-lt"/>
                          <a:ea typeface="+mn-ea"/>
                          <a:cs typeface="+mn-cs"/>
                        </a:rPr>
                        <a:t>COMMUNITY ENGAGEMENTS</a:t>
                      </a:r>
                    </a:p>
                    <a:p>
                      <a:pPr marL="0" lvl="0" indent="0">
                        <a:buFont typeface="Arial" panose="020B0604020202020204" pitchFamily="34" charset="0"/>
                        <a:buNone/>
                      </a:pPr>
                      <a:r>
                        <a:rPr lang="en-US" sz="800" b="0" i="1" kern="1200">
                          <a:solidFill>
                            <a:schemeClr val="dk1"/>
                          </a:solidFill>
                          <a:effectLst/>
                          <a:latin typeface="+mn-lt"/>
                          <a:ea typeface="+mn-ea"/>
                          <a:cs typeface="+mn-cs"/>
                        </a:rPr>
                        <a:t>Total number of opportunities per month/quarter/semester</a:t>
                      </a:r>
                    </a:p>
                    <a:p>
                      <a:pPr marL="0" lvl="0" indent="0">
                        <a:buNone/>
                      </a:pPr>
                      <a:endParaRPr lang="en-US" sz="800" b="1" i="0" u="none" strike="noStrike" kern="1200" noProof="0">
                        <a:solidFill>
                          <a:srgbClr val="000000"/>
                        </a:solidFill>
                        <a:effectLst/>
                        <a:latin typeface="Aptos"/>
                      </a:endParaRPr>
                    </a:p>
                  </a:txBody>
                  <a:tcPr/>
                </a:tc>
                <a:tc hMerge="1">
                  <a:txBody>
                    <a:bodyPr/>
                    <a:lstStyle/>
                    <a:p>
                      <a:endParaRPr lang="en-US"/>
                    </a:p>
                  </a:txBody>
                  <a:tcPr/>
                </a:tc>
                <a:extLst>
                  <a:ext uri="{0D108BD9-81ED-4DB2-BD59-A6C34878D82A}">
                    <a16:rowId xmlns:a16="http://schemas.microsoft.com/office/drawing/2014/main" val="544834922"/>
                  </a:ext>
                </a:extLst>
              </a:tr>
              <a:tr h="320154">
                <a:tc gridSpan="6">
                  <a:txBody>
                    <a:bodyPr/>
                    <a:lstStyle/>
                    <a:p>
                      <a:r>
                        <a:rPr lang="en-US" sz="1400">
                          <a:solidFill>
                            <a:schemeClr val="bg1">
                              <a:lumMod val="95000"/>
                            </a:schemeClr>
                          </a:solidFill>
                        </a:rPr>
                        <a:t>Q GOAL 3 SCHOOL LEVEL STRATEGIES  (Actions/Tasks)</a:t>
                      </a:r>
                    </a:p>
                  </a:txBody>
                  <a:tcPr>
                    <a:solidFill>
                      <a:schemeClr val="tx2">
                        <a:lumMod val="75000"/>
                        <a:lumOff val="2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800385">
                <a:tc>
                  <a:txBody>
                    <a:bodyPr/>
                    <a:lstStyle/>
                    <a:p>
                      <a:pPr lvl="0" algn="l">
                        <a:buNone/>
                      </a:pPr>
                      <a:r>
                        <a:rPr lang="en-US" sz="1100">
                          <a:latin typeface="Aptos" panose="020B0004020202020204" pitchFamily="34" charset="0"/>
                        </a:rPr>
                        <a:t>FAMILY/COMMUNITY           ENGAGEMENT</a:t>
                      </a:r>
                    </a:p>
                    <a:p>
                      <a:pPr lvl="0" algn="l">
                        <a:buNone/>
                      </a:pPr>
                      <a:endParaRPr lang="en-US" sz="1100">
                        <a:latin typeface="Aptos" panose="020B0004020202020204" pitchFamily="34" charset="0"/>
                      </a:endParaRPr>
                    </a:p>
                  </a:txBody>
                  <a:tcPr/>
                </a:tc>
                <a:tc gridSpan="5">
                  <a:txBody>
                    <a:bodyPr/>
                    <a:lstStyle/>
                    <a:p>
                      <a:pPr marL="171450" indent="-171450">
                        <a:buFont typeface="Arial" panose="020B0604020202020204" pitchFamily="34" charset="0"/>
                        <a:buChar char="•"/>
                      </a:pPr>
                      <a:r>
                        <a:rPr lang="en-US" sz="1100">
                          <a:latin typeface="Aptos" panose="020B0004020202020204" pitchFamily="34" charset="0"/>
                        </a:rPr>
                        <a:t>Host Parent Academies to keep parents informed about current issues with middle schoolers</a:t>
                      </a:r>
                    </a:p>
                    <a:p>
                      <a:pPr marL="171450" indent="-171450">
                        <a:buFont typeface="Arial" panose="020B0604020202020204" pitchFamily="34" charset="0"/>
                        <a:buChar char="•"/>
                      </a:pPr>
                      <a:r>
                        <a:rPr lang="en-US" sz="1100">
                          <a:latin typeface="Aptos" panose="020B0004020202020204" pitchFamily="34" charset="0"/>
                        </a:rPr>
                        <a:t>Increase parent volunteer opportunities (special event supervision, classroom helpers, labs/presentations, etc.)​ or community speakers</a:t>
                      </a:r>
                    </a:p>
                    <a:p>
                      <a:pPr marL="171450" indent="-171450">
                        <a:buFont typeface="Arial" panose="020B0604020202020204" pitchFamily="34" charset="0"/>
                        <a:buChar char="•"/>
                      </a:pPr>
                      <a:r>
                        <a:rPr lang="en-US" sz="1100">
                          <a:latin typeface="Aptos" panose="020B0004020202020204" pitchFamily="34" charset="0"/>
                        </a:rPr>
                        <a:t>Continued partnerships with colleges/universities, mentors, </a:t>
                      </a:r>
                      <a:r>
                        <a:rPr lang="en-US" sz="1100" err="1">
                          <a:latin typeface="Aptos" panose="020B0004020202020204" pitchFamily="34" charset="0"/>
                        </a:rPr>
                        <a:t>YoungLife</a:t>
                      </a:r>
                      <a:r>
                        <a:rPr lang="en-US" sz="1100">
                          <a:latin typeface="Aptos" panose="020B0004020202020204" pitchFamily="34" charset="0"/>
                        </a:rPr>
                        <a:t>, Thriving Minds, PTO, Art Center, etc.</a:t>
                      </a:r>
                    </a:p>
                    <a:p>
                      <a:pPr marL="171450" indent="-171450">
                        <a:buFont typeface="Arial" panose="020B0604020202020204" pitchFamily="34" charset="0"/>
                        <a:buChar char="•"/>
                      </a:pPr>
                      <a:r>
                        <a:rPr lang="en-US" sz="1100">
                          <a:latin typeface="Aptos" panose="020B0004020202020204" pitchFamily="34" charset="0"/>
                        </a:rPr>
                        <a:t>Establish Family &amp; Community Advisory groups to foster inclusive decision making and build connection</a:t>
                      </a:r>
                    </a:p>
                  </a:txBody>
                  <a:tcPr/>
                </a:tc>
                <a:tc hMerge="1">
                  <a:txBody>
                    <a:bodyPr/>
                    <a:lstStyle/>
                    <a:p>
                      <a:endParaRPr lang="en-US"/>
                    </a:p>
                  </a:txBody>
                  <a:tcPr/>
                </a:tc>
                <a:tc hMerge="1">
                  <a:txBody>
                    <a:bodyPr/>
                    <a:lstStyle/>
                    <a:p>
                      <a:pPr lvl="0">
                        <a:buNone/>
                      </a:pPr>
                      <a:r>
                        <a:rPr lang="en-US"/>
                        <a:t>Enhance current parent engagement activities</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89083">
                <a:tc>
                  <a:txBody>
                    <a:bodyPr/>
                    <a:lstStyle/>
                    <a:p>
                      <a:pPr lvl="0" algn="l">
                        <a:buNone/>
                      </a:pPr>
                      <a:r>
                        <a:rPr lang="en-US" sz="1100">
                          <a:latin typeface="Aptos" panose="020B0004020202020204" pitchFamily="34" charset="0"/>
                        </a:rPr>
                        <a:t>MTSS- INTERVENTION/SUPPORTS</a:t>
                      </a:r>
                    </a:p>
                  </a:txBody>
                  <a:tcPr/>
                </a:tc>
                <a:tc gridSpan="5">
                  <a:txBody>
                    <a:bodyPr/>
                    <a:lstStyle/>
                    <a:p>
                      <a:pPr marL="171450" indent="-171450">
                        <a:buFont typeface="Arial" panose="020B0604020202020204" pitchFamily="34" charset="0"/>
                        <a:buChar char="•"/>
                      </a:pPr>
                      <a:r>
                        <a:rPr lang="en-US" sz="1100">
                          <a:latin typeface="Aptos" panose="020B0004020202020204" pitchFamily="34" charset="0"/>
                        </a:rPr>
                        <a:t>Schedule attendance action planning meetings for students who are not attending school regularly. </a:t>
                      </a:r>
                    </a:p>
                    <a:p>
                      <a:pPr marL="171450" indent="-171450">
                        <a:buFont typeface="Arial" panose="020B0604020202020204" pitchFamily="34" charset="0"/>
                        <a:buChar char="•"/>
                      </a:pPr>
                      <a:r>
                        <a:rPr lang="en-US" sz="1100">
                          <a:latin typeface="Aptos" panose="020B0004020202020204" pitchFamily="34" charset="0"/>
                        </a:rPr>
                        <a:t>Partner with ROE and/or other community organizations to enhance support for action planning with families.</a:t>
                      </a:r>
                    </a:p>
                  </a:txBody>
                  <a:tcPr/>
                </a:tc>
                <a:tc hMerge="1">
                  <a:txBody>
                    <a:bodyPr/>
                    <a:lstStyle/>
                    <a:p>
                      <a:endParaRPr lang="en-US"/>
                    </a:p>
                  </a:txBody>
                  <a:tcPr/>
                </a:tc>
                <a:tc hMerge="1">
                  <a:txBody>
                    <a:bodyPr/>
                    <a:lstStyle/>
                    <a:p>
                      <a:pPr lvl="0">
                        <a:buNone/>
                      </a:pPr>
                      <a:r>
                        <a:rPr lang="en-US"/>
                        <a:t>Opportunities for parents to engage in their child’s academic at school and at home.</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8009566"/>
                  </a:ext>
                </a:extLst>
              </a:tr>
              <a:tr h="624300">
                <a:tc>
                  <a:txBody>
                    <a:bodyPr/>
                    <a:lstStyle/>
                    <a:p>
                      <a:pPr lvl="0" algn="l">
                        <a:buNone/>
                      </a:pPr>
                      <a:r>
                        <a:rPr lang="en-US" sz="1100">
                          <a:latin typeface="Aptos" panose="020B0004020202020204" pitchFamily="34" charset="0"/>
                        </a:rPr>
                        <a:t>PARENT COMMUNICATION</a:t>
                      </a:r>
                    </a:p>
                  </a:txBody>
                  <a:tcPr/>
                </a:tc>
                <a:tc gridSpan="5">
                  <a:txBody>
                    <a:bodyPr/>
                    <a:lstStyle/>
                    <a:p>
                      <a:pPr marL="171450" lvl="0" indent="-171450">
                        <a:buFont typeface="Arial" panose="020B0604020202020204" pitchFamily="34" charset="0"/>
                        <a:buChar char="•"/>
                      </a:pPr>
                      <a:r>
                        <a:rPr lang="en-US" sz="1100">
                          <a:latin typeface="Aptos" panose="020B0004020202020204" pitchFamily="34" charset="0"/>
                        </a:rPr>
                        <a:t>Parent outreach communication (via school social media sites, Skyward, etc.) outlining the importance of school attendance using current research.</a:t>
                      </a:r>
                    </a:p>
                    <a:p>
                      <a:pPr marL="171450" lvl="0" indent="-171450">
                        <a:buFont typeface="Arial" panose="020B0604020202020204" pitchFamily="34" charset="0"/>
                        <a:buChar char="•"/>
                      </a:pPr>
                      <a:r>
                        <a:rPr lang="en-US" sz="1100">
                          <a:latin typeface="Aptos" panose="020B0004020202020204" pitchFamily="34" charset="0"/>
                        </a:rPr>
                        <a:t>Weekly parent communication sent to parents regarding curriculum and upcoming events by  teams, clubs, and/or program coordinators</a:t>
                      </a:r>
                    </a:p>
                    <a:p>
                      <a:pPr marL="171450" lvl="0" indent="-171450">
                        <a:buFont typeface="Arial" panose="020B0604020202020204" pitchFamily="34" charset="0"/>
                        <a:buChar char="•"/>
                      </a:pPr>
                      <a:r>
                        <a:rPr lang="en-US" sz="1100">
                          <a:latin typeface="Aptos" panose="020B0004020202020204" pitchFamily="34" charset="0"/>
                        </a:rPr>
                        <a:t>Quarterly school newsletters that highlight student success, progress, and opportunities for growth.</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08978846"/>
                  </a:ext>
                </a:extLst>
              </a:tr>
              <a:tr h="528254">
                <a:tc>
                  <a:txBody>
                    <a:bodyPr/>
                    <a:lstStyle/>
                    <a:p>
                      <a:pPr lvl="0" algn="l">
                        <a:buNone/>
                      </a:pPr>
                      <a:r>
                        <a:rPr lang="en-US" sz="1100">
                          <a:latin typeface="Aptos" panose="020B0004020202020204" pitchFamily="34" charset="0"/>
                        </a:rPr>
                        <a:t>INSTRUCTIONAL PRACTICE</a:t>
                      </a:r>
                    </a:p>
                  </a:txBody>
                  <a:tcPr/>
                </a:tc>
                <a:tc gridSpan="5">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100">
                          <a:latin typeface="Aptos" panose="020B0004020202020204" pitchFamily="34" charset="0"/>
                        </a:rPr>
                        <a:t>Develop opportunities for student belonging through community organizations &amp; partnerships</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100" b="0" i="0" u="none" strike="noStrike" noProof="0">
                          <a:solidFill>
                            <a:srgbClr val="000000"/>
                          </a:solidFill>
                          <a:latin typeface="Aptos" panose="020B0004020202020204" pitchFamily="34" charset="0"/>
                        </a:rPr>
                        <a:t>Y</a:t>
                      </a:r>
                      <a:r>
                        <a:rPr lang="en-US" sz="1100" b="0" i="0" u="none" strike="noStrike" noProof="0">
                          <a:solidFill>
                            <a:schemeClr val="tx1"/>
                          </a:solidFill>
                          <a:latin typeface="Aptos" panose="020B0004020202020204" pitchFamily="34" charset="0"/>
                        </a:rPr>
                        <a:t>oung Men Initiative (YMI), YWI, PLCs, teaming , Comet Connections, Professional Learning, Student Council, Student Ambassadors, Comet Hour, etc.</a:t>
                      </a:r>
                      <a:endParaRPr lang="en-US" sz="1100">
                        <a:latin typeface="Aptos" panose="020B0004020202020204" pitchFamily="34"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0208305"/>
                  </a:ext>
                </a:extLst>
              </a:tr>
            </a:tbl>
          </a:graphicData>
        </a:graphic>
      </p:graphicFrame>
      <p:pic>
        <p:nvPicPr>
          <p:cNvPr id="1026" name="Picture 2" descr="A logo with a yellow and blue circle&#10;&#10;AI-generated content may be incorrect.">
            <a:extLst>
              <a:ext uri="{FF2B5EF4-FFF2-40B4-BE49-F238E27FC236}">
                <a16:creationId xmlns:a16="http://schemas.microsoft.com/office/drawing/2014/main" id="{EF953ACE-6803-514B-E976-7AEA5F3B04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2492" y="1284732"/>
            <a:ext cx="1202436" cy="1202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324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8" ma:contentTypeDescription="Create a new document." ma:contentTypeScope="" ma:versionID="e119369a3234959f6a1c795552154542">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f88bd8d82cc9e72a84bf9e1a53d38ffe"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a2cc60b-89dd-4105-962a-e09ec6187428" xsi:nil="true"/>
    <lcf76f155ced4ddcb4097134ff3c332f xmlns="9693bd2b-26f7-49b0-a370-341f76daf375">
      <Terms xmlns="http://schemas.microsoft.com/office/infopath/2007/PartnerControls"/>
    </lcf76f155ced4ddcb4097134ff3c332f>
    <SharedWithUsers xmlns="9a2cc60b-89dd-4105-962a-e09ec6187428">
      <UserInfo>
        <DisplayName/>
        <AccountId xsi:nil="true"/>
        <AccountType/>
      </UserInfo>
    </SharedWithUsers>
  </documentManagement>
</p:properties>
</file>

<file path=customXml/itemProps1.xml><?xml version="1.0" encoding="utf-8"?>
<ds:datastoreItem xmlns:ds="http://schemas.openxmlformats.org/officeDocument/2006/customXml" ds:itemID="{30E7F35C-C77E-4BF1-B6A6-4660D7E21BA2}">
  <ds:schemaRefs>
    <ds:schemaRef ds:uri="http://schemas.microsoft.com/sharepoint/v3/contenttype/forms"/>
  </ds:schemaRefs>
</ds:datastoreItem>
</file>

<file path=customXml/itemProps2.xml><?xml version="1.0" encoding="utf-8"?>
<ds:datastoreItem xmlns:ds="http://schemas.openxmlformats.org/officeDocument/2006/customXml" ds:itemID="{842CD5EE-1938-4E83-9AB0-76DB9672952D}">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5D2F849-D9A9-4264-B8C7-174DF6EA5EAD}">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Quincy Junior High School IMPROVEMENT PLAN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Dinkheller, Kimberly</dc:creator>
  <cp:revision>2</cp:revision>
  <dcterms:created xsi:type="dcterms:W3CDTF">2025-03-07T19:29:14Z</dcterms:created>
  <dcterms:modified xsi:type="dcterms:W3CDTF">2025-07-28T15:46:15Z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Order">
    <vt:r8>3911000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y fmtid="{D5CDD505-2E9C-101B-9397-08002B2CF9AE}" pid="7" name="MediaServiceImageTags">
    <vt:lpwstr/>
  </property>
</Properties>
</file>