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6" r:id="rId2"/>
    <p:sldId id="331" r:id="rId3"/>
    <p:sldId id="296" r:id="rId4"/>
    <p:sldId id="29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03679-5FA0-4B8C-9149-D3A810F576E7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E5F11-187D-4B65-8522-64BF38483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294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64C79-4BBE-2F9A-A0E3-06EE356DCE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50656C-81E1-161C-40FA-83F7945D27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6F91F-4385-CE05-C54D-035F11EB9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8E9DE-8AC0-4BF9-9D02-C84528CCA005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716A2-D626-EB37-B86B-1AF3D6E12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38850-56C1-DFC9-76DD-5F9C9991C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E80D9-2DDC-48A9-9137-627024FDE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5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36F11-C9EA-5BEE-D3F2-6E86C40BA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BF827B-AF6D-1BF0-F397-C39BDD3DA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DAAA8-EAB6-9537-983A-CA0E70FFC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8E9DE-8AC0-4BF9-9D02-C84528CCA005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3655A-FF66-63D0-A114-A734CBDD5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AA04B-6A71-F5E2-7C31-1EEFEB593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E80D9-2DDC-48A9-9137-627024FDE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1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38EDF3-4C36-DEED-FB05-FB5B6C4C1B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185844-CF67-F58B-776B-A46F1ED70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AF2A0-3B94-7774-B8F5-4239B8EBB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8E9DE-8AC0-4BF9-9D02-C84528CCA005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E5063-7929-DEFE-7AE2-2A2D77635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EE93D-9B00-A088-378A-7BAF14DA3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E80D9-2DDC-48A9-9137-627024FDE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53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7E7EE-73C5-999D-086F-B9689D09B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C9B8B-3087-70EE-3879-DFD72A31E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8CF5A-EDA1-530B-2748-5B1D67D06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8E9DE-8AC0-4BF9-9D02-C84528CCA005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7F2824-05EE-58BC-6CAA-C17025825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93245-0317-B280-98A7-F3937CC4B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E80D9-2DDC-48A9-9137-627024FDE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27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C53E2-6449-C3F2-D1A6-EAC2A978A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12F0BC-3206-A63D-6227-C3110DD60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6C412-B332-346E-903A-E64EE658D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8E9DE-8AC0-4BF9-9D02-C84528CCA005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A0D09-4E64-0B6D-7E03-3C8C72156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F3C3B-1BF9-5684-4B70-8FFD9F9EF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E80D9-2DDC-48A9-9137-627024FDE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80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BC0F-EA7C-CA93-6F2D-DA89EE96D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573EA-D230-DEA2-6185-340EC653A3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B38984-E806-558C-609B-8CF526B1FA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A8D93-D143-F7E6-04DE-B0D108966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8E9DE-8AC0-4BF9-9D02-C84528CCA005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D00364-F924-6892-9DCE-9844DB846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416808-36EE-CE5C-C35E-B1277F9B3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E80D9-2DDC-48A9-9137-627024FDE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5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12FBA-71EF-C033-566E-A658DF4CA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47AD96-528B-8C9E-79A4-432BEDC69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755877-0C38-AA87-51B3-040876EA27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1BFE8E-DEE7-0127-95E4-495A4C5DED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856FED-F162-A70A-AF55-A940080CB7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A42115-33F5-A6DD-141D-704661CD9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8E9DE-8AC0-4BF9-9D02-C84528CCA005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472516-18F0-C499-0D61-FE12EB7B6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272DDD-7C6C-F170-E2EE-A77D73A0E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E80D9-2DDC-48A9-9137-627024FDE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932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B479E-9D0D-99A9-E181-CD297C4C5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288B38-0730-7C9A-0CBC-2CBB79F83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8E9DE-8AC0-4BF9-9D02-C84528CCA005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3EEBEE-31D7-2D3D-D0A1-716578CA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3B1F5-558F-D0CE-CFEA-16874DD2A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E80D9-2DDC-48A9-9137-627024FDE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84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710876-7E16-1B47-5AA0-380B5402D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8E9DE-8AC0-4BF9-9D02-C84528CCA005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1DC2CF-C462-4567-47BA-04C04EB8E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ED41A5-AF99-87D1-FB69-CF0014372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E80D9-2DDC-48A9-9137-627024FDE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60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346C6-A7D2-2953-B4D3-344AE91B3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DC442-4593-08C4-6220-FCD06A033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D7868D-6818-EB7D-C805-8AB60AB24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423C2A-997B-4031-7569-C964FDC23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8E9DE-8AC0-4BF9-9D02-C84528CCA005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8D6104-0AF4-1DF5-0B6B-BD6F807B0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5E7AB8-8327-CB05-1828-428D52CEE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E80D9-2DDC-48A9-9137-627024FDE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623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3F317-B0E6-D0FE-2771-656FFA76B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F055D4-98C6-2DE4-F916-5E235AE46A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232453-371C-0E75-B23A-9C972317B6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81005-2BD1-B139-74E1-B895A6F21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8E9DE-8AC0-4BF9-9D02-C84528CCA005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C8F9F-CDF8-EE6A-7260-6A464558E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29866-568E-1FE7-F2AF-C829088ED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E80D9-2DDC-48A9-9137-627024FDE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1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9B295D-494A-282E-94E1-3E506C45A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C5F3DA-83CE-D4FB-B530-B6C78082A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4FE0C-10AB-CC27-4EA5-9CC2B0A67A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8E9DE-8AC0-4BF9-9D02-C84528CCA005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40793-EB84-8ADC-0B99-F9632A262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E84AA-0660-2D52-AB44-5DFD1B218D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E80D9-2DDC-48A9-9137-627024FDE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052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39519F5-0F0B-F036-337D-CE6BCA67CA64}"/>
              </a:ext>
            </a:extLst>
          </p:cNvPr>
          <p:cNvGraphicFramePr>
            <a:graphicFrameLocks noGrp="1"/>
          </p:cNvGraphicFramePr>
          <p:nvPr/>
        </p:nvGraphicFramePr>
        <p:xfrm>
          <a:off x="288235" y="198783"/>
          <a:ext cx="11608904" cy="6576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2477">
                  <a:extLst>
                    <a:ext uri="{9D8B030D-6E8A-4147-A177-3AD203B41FA5}">
                      <a16:colId xmlns:a16="http://schemas.microsoft.com/office/drawing/2014/main" val="2928308777"/>
                    </a:ext>
                  </a:extLst>
                </a:gridCol>
                <a:gridCol w="5736088">
                  <a:extLst>
                    <a:ext uri="{9D8B030D-6E8A-4147-A177-3AD203B41FA5}">
                      <a16:colId xmlns:a16="http://schemas.microsoft.com/office/drawing/2014/main" val="3863339056"/>
                    </a:ext>
                  </a:extLst>
                </a:gridCol>
                <a:gridCol w="3210339">
                  <a:extLst>
                    <a:ext uri="{9D8B030D-6E8A-4147-A177-3AD203B41FA5}">
                      <a16:colId xmlns:a16="http://schemas.microsoft.com/office/drawing/2014/main" val="63710758"/>
                    </a:ext>
                  </a:extLst>
                </a:gridCol>
              </a:tblGrid>
              <a:tr h="368894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QUINCY JUNIOR HIGH SCHOOL IMPROVEMENT PLAN 2023-2024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428213"/>
                  </a:ext>
                </a:extLst>
              </a:tr>
              <a:tr h="370260">
                <a:tc gridSpan="2"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Q GOAL 1: STUDENT SUCCESS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District Q Goal 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991734"/>
                  </a:ext>
                </a:extLst>
              </a:tr>
              <a:tr h="1189039">
                <a:tc gridSpan="2">
                  <a:txBody>
                    <a:bodyPr/>
                    <a:lstStyle/>
                    <a:p>
                      <a:r>
                        <a:rPr lang="en-US" sz="1200" i="0" dirty="0"/>
                        <a:t>Quincy Junior High School will increase student achievement in </a:t>
                      </a:r>
                      <a:r>
                        <a:rPr lang="en-US" sz="1200" b="1" i="0" dirty="0"/>
                        <a:t>Reading </a:t>
                      </a:r>
                      <a:r>
                        <a:rPr lang="en-US" sz="1200" i="0" dirty="0"/>
                        <a:t>as measured by the NWEA Measures of Academic Progress Assessment from Fall 2023 to Spring of 2024.</a:t>
                      </a:r>
                    </a:p>
                    <a:p>
                      <a:endParaRPr lang="en-US" sz="1200" i="0" dirty="0"/>
                    </a:p>
                    <a:p>
                      <a:r>
                        <a:rPr lang="en-US" sz="1200" i="0" dirty="0"/>
                        <a:t>Quincy Junior High School will increase student achievement in </a:t>
                      </a:r>
                      <a:r>
                        <a:rPr lang="en-US" sz="1200" b="1" i="0" dirty="0"/>
                        <a:t>Math </a:t>
                      </a:r>
                      <a:r>
                        <a:rPr lang="en-US" sz="1200" i="0" dirty="0"/>
                        <a:t>as measured by the NWEA Measures of Academic Progress Assessment from Fall to 2023 to Spring of 2024.</a:t>
                      </a:r>
                    </a:p>
                    <a:p>
                      <a:endParaRPr lang="en-US" sz="12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br>
                        <a:rPr lang="en-US" i="1">
                          <a:latin typeface="Abadi"/>
                        </a:rPr>
                      </a:br>
                      <a:r>
                        <a:rPr lang="en-US" i="1">
                          <a:latin typeface="Abadi"/>
                        </a:rPr>
                        <a:t>Maximize achievement and growth for all.</a:t>
                      </a:r>
                      <a:endParaRPr lang="en-US" i="1" dirty="0">
                        <a:latin typeface="Abad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753920"/>
                  </a:ext>
                </a:extLst>
              </a:tr>
              <a:tr h="365858">
                <a:tc gridSpan="2"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chemeClr val="bg1"/>
                          </a:solidFill>
                        </a:rPr>
                        <a:t>Performance Measures (Data/Progress Monitoring)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829545"/>
                  </a:ext>
                </a:extLst>
              </a:tr>
              <a:tr h="926641">
                <a:tc gridSpan="2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0" dirty="0"/>
                        <a:t>NWEA MAP School Profile Report (Achievement Percentile Measures) – student achieving 60</a:t>
                      </a:r>
                      <a:r>
                        <a:rPr lang="en-US" sz="1200" i="0" baseline="30000" dirty="0"/>
                        <a:t>th</a:t>
                      </a:r>
                      <a:r>
                        <a:rPr lang="en-US" sz="1200" i="0" dirty="0"/>
                        <a:t> percentile or above (green/blue)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0" dirty="0"/>
                        <a:t>PLC Team meeting notes and reflections (Data Analysis Protocol)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0" dirty="0"/>
                        <a:t>Wednesday </a:t>
                      </a:r>
                      <a:r>
                        <a:rPr lang="en-US" sz="1200" i="0" dirty="0" err="1"/>
                        <a:t>RtI</a:t>
                      </a:r>
                      <a:r>
                        <a:rPr lang="en-US" sz="1200" i="0" dirty="0"/>
                        <a:t> </a:t>
                      </a:r>
                      <a:r>
                        <a:rPr lang="en-US" sz="1000" i="0" dirty="0"/>
                        <a:t>(Response to Intervention) </a:t>
                      </a:r>
                      <a:r>
                        <a:rPr lang="en-US" sz="1200" i="0" dirty="0"/>
                        <a:t>Team Professional Development (The New Classroom Instruction That Works) Key Take Aways &amp; Reflections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i="1">
                        <a:latin typeface="Abadi" panose="020B06040201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682165"/>
                  </a:ext>
                </a:extLst>
              </a:tr>
              <a:tr h="365858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bg1"/>
                          </a:solidFill>
                        </a:rPr>
                        <a:t>ACTION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bg1"/>
                          </a:solidFill>
                        </a:rPr>
                        <a:t>SCHOOL LEVEL TASKS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220479"/>
                  </a:ext>
                </a:extLst>
              </a:tr>
              <a:tr h="1371969">
                <a:tc>
                  <a:txBody>
                    <a:bodyPr/>
                    <a:lstStyle/>
                    <a:p>
                      <a:r>
                        <a:rPr lang="en-US" sz="1200" dirty="0"/>
                        <a:t>Focus on groups of students who are below in NWEA MAP reading and math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Implementation of Math 180</a:t>
                      </a:r>
                      <a:r>
                        <a:rPr lang="en-US" sz="1000" i="1"/>
                        <a:t> (ME-Math Enrichment) </a:t>
                      </a:r>
                      <a:r>
                        <a:rPr lang="en-US" sz="1200"/>
                        <a:t>with data checks three times a year including professional development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Implementation of writing intervention </a:t>
                      </a:r>
                      <a:r>
                        <a:rPr lang="en-US" sz="1000" i="1"/>
                        <a:t>(CER- Claim, Evidence, &amp; Reasoning)</a:t>
                      </a:r>
                      <a:r>
                        <a:rPr lang="en-US" sz="1200"/>
                        <a:t> within the FELA </a:t>
                      </a:r>
                      <a:r>
                        <a:rPr lang="en-US" sz="1000" i="1"/>
                        <a:t>(Focused ELA) </a:t>
                      </a:r>
                      <a:r>
                        <a:rPr lang="en-US" sz="1200"/>
                        <a:t>class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Continued implementation of Young Men Initiative (YMI)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Implementation of SAIG Groups during WIN time.</a:t>
                      </a:r>
                      <a:endParaRPr lang="en-US" sz="1200" i="1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067725"/>
                  </a:ext>
                </a:extLst>
              </a:tr>
              <a:tr h="1539165">
                <a:tc>
                  <a:txBody>
                    <a:bodyPr/>
                    <a:lstStyle/>
                    <a:p>
                      <a:r>
                        <a:rPr lang="en-US" sz="1200" dirty="0"/>
                        <a:t>Focus on celebrating academic success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Provide goal setting opportunities for students &amp; share data with them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Provide PD to new staff regarding NWEA MAP reports and data to use for instructional purposes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Provide opportunities to celebrate achievements via assemblies and social media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697523"/>
                  </a:ext>
                </a:extLst>
              </a:tr>
            </a:tbl>
          </a:graphicData>
        </a:graphic>
      </p:graphicFrame>
      <p:pic>
        <p:nvPicPr>
          <p:cNvPr id="5" name="Picture 4" descr="Logo, icon, company name&#10;&#10;Description automatically generated">
            <a:extLst>
              <a:ext uri="{FF2B5EF4-FFF2-40B4-BE49-F238E27FC236}">
                <a16:creationId xmlns:a16="http://schemas.microsoft.com/office/drawing/2014/main" id="{34C3E879-BA67-E262-679F-FF88E55D5A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6255" y="2139398"/>
            <a:ext cx="1376363" cy="111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927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39519F5-0F0B-F036-337D-CE6BCA67CA64}"/>
              </a:ext>
            </a:extLst>
          </p:cNvPr>
          <p:cNvGraphicFramePr>
            <a:graphicFrameLocks noGrp="1"/>
          </p:cNvGraphicFramePr>
          <p:nvPr/>
        </p:nvGraphicFramePr>
        <p:xfrm>
          <a:off x="288235" y="198783"/>
          <a:ext cx="11669986" cy="6206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486">
                  <a:extLst>
                    <a:ext uri="{9D8B030D-6E8A-4147-A177-3AD203B41FA5}">
                      <a16:colId xmlns:a16="http://schemas.microsoft.com/office/drawing/2014/main" val="2928308777"/>
                    </a:ext>
                  </a:extLst>
                </a:gridCol>
                <a:gridCol w="5766269">
                  <a:extLst>
                    <a:ext uri="{9D8B030D-6E8A-4147-A177-3AD203B41FA5}">
                      <a16:colId xmlns:a16="http://schemas.microsoft.com/office/drawing/2014/main" val="3863339056"/>
                    </a:ext>
                  </a:extLst>
                </a:gridCol>
                <a:gridCol w="3227231">
                  <a:extLst>
                    <a:ext uri="{9D8B030D-6E8A-4147-A177-3AD203B41FA5}">
                      <a16:colId xmlns:a16="http://schemas.microsoft.com/office/drawing/2014/main" val="63710758"/>
                    </a:ext>
                  </a:extLst>
                </a:gridCol>
              </a:tblGrid>
              <a:tr h="448706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QUINCY JUNIOR HIGH SCHOOL IMPROVEMENT PLAN 2023-2024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428213"/>
                  </a:ext>
                </a:extLst>
              </a:tr>
              <a:tr h="445013">
                <a:tc gridSpan="2"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Q GOAL 2: EFFECTIVE INSTRUCTION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District Q Goal 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991734"/>
                  </a:ext>
                </a:extLst>
              </a:tr>
              <a:tr h="1054854">
                <a:tc gridSpan="2">
                  <a:txBody>
                    <a:bodyPr/>
                    <a:lstStyle/>
                    <a:p>
                      <a:r>
                        <a:rPr lang="en-US" sz="1200" i="0" dirty="0"/>
                        <a:t>Quincy Junior High School will increase teacher efficacy.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br>
                        <a:rPr lang="en-US" i="1" dirty="0">
                          <a:latin typeface="Abadi" panose="020B0604020104020204" pitchFamily="34" charset="0"/>
                        </a:rPr>
                      </a:br>
                      <a:r>
                        <a:rPr lang="en-US" sz="1600" i="1" dirty="0">
                          <a:latin typeface="Abadi" panose="020B0604020104020204" pitchFamily="34" charset="0"/>
                        </a:rPr>
                        <a:t>Engage in critical thinking and problem solving for all.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753920"/>
                  </a:ext>
                </a:extLst>
              </a:tr>
              <a:tr h="445013">
                <a:tc gridSpan="2">
                  <a:txBody>
                    <a:bodyPr/>
                    <a:lstStyle/>
                    <a:p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Performance Measures (Data/Progress Monitoring)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829545"/>
                  </a:ext>
                </a:extLst>
              </a:tr>
              <a:tr h="1136252">
                <a:tc gridSpan="2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i="0" dirty="0"/>
                        <a:t>Panorama Staff Survey on “Teaching Efficacy” and “Teacher Self-Reflection”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i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i="1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i="1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i="1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i="1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i="1">
                        <a:latin typeface="Abadi" panose="020B06040201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682165"/>
                  </a:ext>
                </a:extLst>
              </a:tr>
              <a:tr h="445013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ACTION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SCHOOL LEVEL TASKS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220479"/>
                  </a:ext>
                </a:extLst>
              </a:tr>
              <a:tr h="1033600">
                <a:tc>
                  <a:txBody>
                    <a:bodyPr/>
                    <a:lstStyle/>
                    <a:p>
                      <a:r>
                        <a:rPr lang="en-US" sz="1200" dirty="0"/>
                        <a:t>Focus on PLC+ and Collective Efficacy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ACL leaders will provide professional learning and guidance around the PLC+ framework to respective departments.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ACL leaders will model and support respective departments through Collective Efficacy Cycles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Grade-level PLC teams will use a data analysis protocol to identify grade-level needs and the needs of specific student groups.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067725"/>
                  </a:ext>
                </a:extLst>
              </a:tr>
              <a:tr h="962857">
                <a:tc>
                  <a:txBody>
                    <a:bodyPr/>
                    <a:lstStyle/>
                    <a:p>
                      <a:r>
                        <a:rPr lang="en-US" sz="1200" dirty="0"/>
                        <a:t>Focus on decreasing student apathy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0" dirty="0"/>
                        <a:t>Create engaging lessons/tasks that promote student voice (project-based, application to “real world”, collaborative tasks, etc.)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697523"/>
                  </a:ext>
                </a:extLst>
              </a:tr>
            </a:tbl>
          </a:graphicData>
        </a:graphic>
      </p:graphicFrame>
      <p:pic>
        <p:nvPicPr>
          <p:cNvPr id="5" name="Picture 4" descr="Logo, icon, company name&#10;&#10;Description automatically generated">
            <a:extLst>
              <a:ext uri="{FF2B5EF4-FFF2-40B4-BE49-F238E27FC236}">
                <a16:creationId xmlns:a16="http://schemas.microsoft.com/office/drawing/2014/main" id="{34C3E879-BA67-E262-679F-FF88E55D5A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6255" y="2139398"/>
            <a:ext cx="1376363" cy="111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473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39519F5-0F0B-F036-337D-CE6BCA67CA64}"/>
              </a:ext>
            </a:extLst>
          </p:cNvPr>
          <p:cNvGraphicFramePr>
            <a:graphicFrameLocks noGrp="1"/>
          </p:cNvGraphicFramePr>
          <p:nvPr/>
        </p:nvGraphicFramePr>
        <p:xfrm>
          <a:off x="288235" y="198782"/>
          <a:ext cx="11794273" cy="6530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4991">
                  <a:extLst>
                    <a:ext uri="{9D8B030D-6E8A-4147-A177-3AD203B41FA5}">
                      <a16:colId xmlns:a16="http://schemas.microsoft.com/office/drawing/2014/main" val="2928308777"/>
                    </a:ext>
                  </a:extLst>
                </a:gridCol>
                <a:gridCol w="5827681">
                  <a:extLst>
                    <a:ext uri="{9D8B030D-6E8A-4147-A177-3AD203B41FA5}">
                      <a16:colId xmlns:a16="http://schemas.microsoft.com/office/drawing/2014/main" val="3863339056"/>
                    </a:ext>
                  </a:extLst>
                </a:gridCol>
                <a:gridCol w="3261601">
                  <a:extLst>
                    <a:ext uri="{9D8B030D-6E8A-4147-A177-3AD203B41FA5}">
                      <a16:colId xmlns:a16="http://schemas.microsoft.com/office/drawing/2014/main" val="63710758"/>
                    </a:ext>
                  </a:extLst>
                </a:gridCol>
              </a:tblGrid>
              <a:tr h="441294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QUINCY JUNIOR HIGH SCHOOL IMPROVEMENT PLAN 2023-2024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428213"/>
                  </a:ext>
                </a:extLst>
              </a:tr>
              <a:tr h="437662">
                <a:tc gridSpan="2"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Q GOAL 3: LEARNING ENVIRONMENT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District Q Goal 3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991734"/>
                  </a:ext>
                </a:extLst>
              </a:tr>
              <a:tr h="1037429">
                <a:tc gridSpan="2">
                  <a:txBody>
                    <a:bodyPr/>
                    <a:lstStyle/>
                    <a:p>
                      <a:r>
                        <a:rPr lang="en-US" sz="1200" i="0" dirty="0"/>
                        <a:t>QJHS will use its MTSS </a:t>
                      </a:r>
                      <a:r>
                        <a:rPr lang="en-US" sz="1200" i="1" dirty="0"/>
                        <a:t>(Multi-tiered System of Support) </a:t>
                      </a:r>
                      <a:r>
                        <a:rPr lang="en-US" sz="1200" i="0" dirty="0"/>
                        <a:t>process with fidelity.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br>
                        <a:rPr lang="en-US" i="1" dirty="0">
                          <a:latin typeface="Abadi" panose="020B0604020104020204" pitchFamily="34" charset="0"/>
                        </a:rPr>
                      </a:br>
                      <a:r>
                        <a:rPr lang="en-US" sz="1600" i="1" dirty="0">
                          <a:latin typeface="Abadi" panose="020B0604020104020204" pitchFamily="34" charset="0"/>
                        </a:rPr>
                        <a:t>Maintain secure, healthy, and adaptive schools for all.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753920"/>
                  </a:ext>
                </a:extLst>
              </a:tr>
              <a:tr h="437662">
                <a:tc gridSpan="2">
                  <a:txBody>
                    <a:bodyPr/>
                    <a:lstStyle/>
                    <a:p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Performance Measures (Data/Progress Monitoring)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829545"/>
                  </a:ext>
                </a:extLst>
              </a:tr>
              <a:tr h="1203571">
                <a:tc gridSpan="2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Skyward Data Review for data decision rules regarding behavior (Referrals, ISS, OSS)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Skyward Data Review for data decision rules regarding </a:t>
                      </a:r>
                      <a:r>
                        <a:rPr lang="en-US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academics (504s, SAIG-</a:t>
                      </a:r>
                      <a:r>
                        <a:rPr lang="en-US" sz="10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Social Academic Intervention Groups</a:t>
                      </a:r>
                      <a:r>
                        <a:rPr lang="en-US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, HOPS- </a:t>
                      </a:r>
                      <a:r>
                        <a:rPr lang="en-US" sz="10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(Homework, Organization, and Planning Skills</a:t>
                      </a:r>
                      <a:r>
                        <a:rPr lang="en-US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Tier 2 and Tier 3 data review meetings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Data accountability meetings with deans &amp; SSFLs as well as counselors &amp; social worker</a:t>
                      </a:r>
                      <a:endParaRPr lang="en-US" sz="1200" i="0" dirty="0">
                        <a:latin typeface="+mn-lt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i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i="1">
                        <a:latin typeface="Abadi" panose="020B06040201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682165"/>
                  </a:ext>
                </a:extLst>
              </a:tr>
              <a:tr h="437662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ACTION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SCHOOL LEVEL TASKS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220479"/>
                  </a:ext>
                </a:extLst>
              </a:tr>
              <a:tr h="1203571">
                <a:tc>
                  <a:txBody>
                    <a:bodyPr/>
                    <a:lstStyle/>
                    <a:p>
                      <a:r>
                        <a:rPr lang="en-US" sz="1200" dirty="0"/>
                        <a:t>Focus on decreasing student apathy</a:t>
                      </a:r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Strengthen Tier 1 supports within the classroom </a:t>
                      </a:r>
                      <a:r>
                        <a:rPr lang="en-US" sz="1200" i="1" dirty="0"/>
                        <a:t>(The New Classroom Instruction That Works)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0" dirty="0"/>
                        <a:t>Create engaging lessons/tasks that promote student voice (project-based, application to “real world”, collaborative tasks, etc.)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0" dirty="0"/>
                        <a:t>Create an environment of respect and rapport in classrooms by cultivating positive patterns of interaction with and amongst students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0" dirty="0"/>
                        <a:t>Teach social skills of academic interaction during WIN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0" dirty="0"/>
                        <a:t>Trauma-informed classrooms professional development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067725"/>
                  </a:ext>
                </a:extLst>
              </a:tr>
              <a:tr h="1331641">
                <a:tc>
                  <a:txBody>
                    <a:bodyPr/>
                    <a:lstStyle/>
                    <a:p>
                      <a:r>
                        <a:rPr lang="en-US" sz="1200" dirty="0"/>
                        <a:t>Focus on addressing student needs utilizing data decision rules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Strengthen </a:t>
                      </a:r>
                      <a:r>
                        <a:rPr lang="en-US" sz="1200" dirty="0" err="1"/>
                        <a:t>RtI</a:t>
                      </a:r>
                      <a:r>
                        <a:rPr lang="en-US" sz="1200" dirty="0"/>
                        <a:t> Tier 2 Team Process (Teams, counselors, deans, etc.) to evaluate student data for placement into appropriate intervention and progress monitor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Actively monitor Panorama &amp; Skyward data (deans and counselors) and make decisions based on this data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Review academic data at Tier 3 for early identification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Share out data with stakeholders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697523"/>
                  </a:ext>
                </a:extLst>
              </a:tr>
            </a:tbl>
          </a:graphicData>
        </a:graphic>
      </p:graphicFrame>
      <p:pic>
        <p:nvPicPr>
          <p:cNvPr id="5" name="Picture 4" descr="Logo, icon, company name&#10;&#10;Description automatically generated">
            <a:extLst>
              <a:ext uri="{FF2B5EF4-FFF2-40B4-BE49-F238E27FC236}">
                <a16:creationId xmlns:a16="http://schemas.microsoft.com/office/drawing/2014/main" id="{34C3E879-BA67-E262-679F-FF88E55D5A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2686" y="2130520"/>
            <a:ext cx="1376363" cy="111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136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39519F5-0F0B-F036-337D-CE6BCA67CA64}"/>
              </a:ext>
            </a:extLst>
          </p:cNvPr>
          <p:cNvGraphicFramePr>
            <a:graphicFrameLocks noGrp="1"/>
          </p:cNvGraphicFramePr>
          <p:nvPr/>
        </p:nvGraphicFramePr>
        <p:xfrm>
          <a:off x="156838" y="77775"/>
          <a:ext cx="11878323" cy="6702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4267">
                  <a:extLst>
                    <a:ext uri="{9D8B030D-6E8A-4147-A177-3AD203B41FA5}">
                      <a16:colId xmlns:a16="http://schemas.microsoft.com/office/drawing/2014/main" val="2928308777"/>
                    </a:ext>
                  </a:extLst>
                </a:gridCol>
                <a:gridCol w="5869211">
                  <a:extLst>
                    <a:ext uri="{9D8B030D-6E8A-4147-A177-3AD203B41FA5}">
                      <a16:colId xmlns:a16="http://schemas.microsoft.com/office/drawing/2014/main" val="3863339056"/>
                    </a:ext>
                  </a:extLst>
                </a:gridCol>
                <a:gridCol w="3284845">
                  <a:extLst>
                    <a:ext uri="{9D8B030D-6E8A-4147-A177-3AD203B41FA5}">
                      <a16:colId xmlns:a16="http://schemas.microsoft.com/office/drawing/2014/main" val="63710758"/>
                    </a:ext>
                  </a:extLst>
                </a:gridCol>
              </a:tblGrid>
              <a:tr h="36809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QUINCY JUNIOR HIGH SCHOOL IMPROVEMENT PLAN 2023-2024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428213"/>
                  </a:ext>
                </a:extLst>
              </a:tr>
              <a:tr h="368092">
                <a:tc gridSpan="2"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bg1"/>
                          </a:solidFill>
                        </a:rPr>
                        <a:t>Q GOAL 4: PARTNERSHIPS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District Q Goal 4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991734"/>
                  </a:ext>
                </a:extLst>
              </a:tr>
              <a:tr h="1012717">
                <a:tc gridSpan="2">
                  <a:txBody>
                    <a:bodyPr/>
                    <a:lstStyle/>
                    <a:p>
                      <a:pPr lvl="0"/>
                      <a:r>
                        <a:rPr lang="en-US" sz="1200" i="0" dirty="0"/>
                        <a:t>Quincy Junior High School will continue partnerships with community stakeholders to enhance the student learning experience.</a:t>
                      </a:r>
                    </a:p>
                    <a:p>
                      <a:pPr lvl="0"/>
                      <a:endParaRPr lang="en-US" sz="1200" i="0" dirty="0"/>
                    </a:p>
                    <a:p>
                      <a:pPr lvl="0"/>
                      <a:r>
                        <a:rPr lang="en-US" sz="1200" i="0" dirty="0"/>
                        <a:t>Quincy Junior High School will increase student attendance as measured by the Skyward Attendance Data Report from Fall 2023 to Spring 2024.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br>
                        <a:rPr lang="en-US" i="1" dirty="0">
                          <a:latin typeface="Abadi" panose="020B0604020104020204" pitchFamily="34" charset="0"/>
                        </a:rPr>
                      </a:br>
                      <a:r>
                        <a:rPr lang="en-US" sz="1400" i="1" dirty="0">
                          <a:latin typeface="Abadi" panose="020B0604020104020204" pitchFamily="34" charset="0"/>
                        </a:rPr>
                        <a:t>Cultivate partnerships with parents, families, and the Quincy community to create successful pathways for all.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753920"/>
                  </a:ext>
                </a:extLst>
              </a:tr>
              <a:tr h="368092">
                <a:tc gridSpan="2">
                  <a:txBody>
                    <a:bodyPr/>
                    <a:lstStyle/>
                    <a:p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Performance Measures (Data/Progress Monitoring)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829545"/>
                  </a:ext>
                </a:extLst>
              </a:tr>
              <a:tr h="828207">
                <a:tc grid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i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0" dirty="0"/>
                        <a:t>Student rosters of those attending and/or being serviced through various community partnerships.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0" dirty="0"/>
                        <a:t>Quarterly Skyward Attendance Reports.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i="1">
                        <a:latin typeface="Abadi" panose="020B06040201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682165"/>
                  </a:ext>
                </a:extLst>
              </a:tr>
              <a:tr h="368092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ACTION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SCHOOL LEVEL TASKS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220479"/>
                  </a:ext>
                </a:extLst>
              </a:tr>
              <a:tr h="2093209">
                <a:tc>
                  <a:txBody>
                    <a:bodyPr/>
                    <a:lstStyle/>
                    <a:p>
                      <a:r>
                        <a:rPr lang="en-US" sz="1200" dirty="0"/>
                        <a:t>Create a home – school – community partnership</a:t>
                      </a:r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Weekly communication to parents regarding curriculum and upcoming events by </a:t>
                      </a:r>
                      <a:r>
                        <a:rPr lang="en-US" sz="1100" dirty="0" err="1"/>
                        <a:t>RtI</a:t>
                      </a:r>
                      <a:r>
                        <a:rPr lang="en-US" sz="1100" dirty="0"/>
                        <a:t> teams and/or singleton teachers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Continued use of social media by Administration (classroom, events, important school information)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Increase opportunities for parents to visit classrooms (labs, celebrations, presentations, etc.)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Provide Parent Academies to inform parents on relevant, adolescent topics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Continued partnerships with: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/>
                        <a:t>Colleges/Universities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/>
                        <a:t>Mentors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/>
                        <a:t>Young Life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/>
                        <a:t>Thriving Minds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/>
                        <a:t>PTO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/>
                        <a:t>Art Center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Creating opportunities for more community speakers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Creating more opportunities for assemblies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067725"/>
                  </a:ext>
                </a:extLst>
              </a:tr>
              <a:tr h="1295948">
                <a:tc>
                  <a:txBody>
                    <a:bodyPr/>
                    <a:lstStyle/>
                    <a:p>
                      <a:r>
                        <a:rPr lang="en-US" sz="1200" dirty="0"/>
                        <a:t>Create a home – school – community partnership to ensure education is a priority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Weekly attendance reports with early intervention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SSFL home visits for chronic absentees and chronic truants (9 days)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Truancy conferences with students and parents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dirty="0"/>
                        <a:t>Continue work with Lori Teal and TAOEP grant when students are chronic truants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Continue work with Bella Ease as attendance center for at-risk students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Use of Learning Lab for students with attendance issues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Share out data with stakeholders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697523"/>
                  </a:ext>
                </a:extLst>
              </a:tr>
            </a:tbl>
          </a:graphicData>
        </a:graphic>
      </p:graphicFrame>
      <p:pic>
        <p:nvPicPr>
          <p:cNvPr id="5" name="Picture 4" descr="Logo, icon, company name&#10;&#10;Description automatically generated">
            <a:extLst>
              <a:ext uri="{FF2B5EF4-FFF2-40B4-BE49-F238E27FC236}">
                <a16:creationId xmlns:a16="http://schemas.microsoft.com/office/drawing/2014/main" id="{34C3E879-BA67-E262-679F-FF88E55D5A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2109" y="1758230"/>
            <a:ext cx="1376363" cy="111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233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950</Words>
  <Application>Microsoft Office PowerPoint</Application>
  <PresentationFormat>Widescreen</PresentationFormat>
  <Paragraphs>99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Abadi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Dinkheller, Kimberly</dc:creator>
  <cp:lastModifiedBy>Dinkheller, Kimberly</cp:lastModifiedBy>
  <cp:revision>7</cp:revision>
  <dcterms:created xsi:type="dcterms:W3CDTF">2023-09-11T19:42:42Z</dcterms:created>
  <dcterms:modified xsi:type="dcterms:W3CDTF">2023-09-11T19:55:43Z</dcterms:modified>
</cp:coreProperties>
</file>