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6" r:id="rId2"/>
    <p:sldId id="307" r:id="rId3"/>
    <p:sldId id="308" r:id="rId4"/>
    <p:sldId id="30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53078-268F-352C-9D79-C8F51946B5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DB7312-45A2-B5CD-F2C0-7EE4C9577C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3CAF4AB-F2DE-59F6-1C59-53C8737D42AC}"/>
              </a:ext>
            </a:extLst>
          </p:cNvPr>
          <p:cNvSpPr>
            <a:spLocks noGrp="1"/>
          </p:cNvSpPr>
          <p:nvPr>
            <p:ph type="dt" sz="half" idx="10"/>
          </p:nvPr>
        </p:nvSpPr>
        <p:spPr/>
        <p:txBody>
          <a:bodyPr/>
          <a:lstStyle/>
          <a:p>
            <a:fld id="{C23BAAD6-34FB-474A-A9B3-7085DF24CC0E}" type="datetimeFigureOut">
              <a:rPr lang="en-US" smtClean="0"/>
              <a:t>9/11/2023</a:t>
            </a:fld>
            <a:endParaRPr lang="en-US"/>
          </a:p>
        </p:txBody>
      </p:sp>
      <p:sp>
        <p:nvSpPr>
          <p:cNvPr id="5" name="Footer Placeholder 4">
            <a:extLst>
              <a:ext uri="{FF2B5EF4-FFF2-40B4-BE49-F238E27FC236}">
                <a16:creationId xmlns:a16="http://schemas.microsoft.com/office/drawing/2014/main" id="{FE0CD3F7-6195-B6E8-E8CF-B41F88E16F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8CFB2A-1152-5419-AD78-85F3C226B36F}"/>
              </a:ext>
            </a:extLst>
          </p:cNvPr>
          <p:cNvSpPr>
            <a:spLocks noGrp="1"/>
          </p:cNvSpPr>
          <p:nvPr>
            <p:ph type="sldNum" sz="quarter" idx="12"/>
          </p:nvPr>
        </p:nvSpPr>
        <p:spPr/>
        <p:txBody>
          <a:bodyPr/>
          <a:lstStyle/>
          <a:p>
            <a:fld id="{64D24F1B-081F-4E9E-A015-90037FE9680E}" type="slidenum">
              <a:rPr lang="en-US" smtClean="0"/>
              <a:t>‹#›</a:t>
            </a:fld>
            <a:endParaRPr lang="en-US"/>
          </a:p>
        </p:txBody>
      </p:sp>
    </p:spTree>
    <p:extLst>
      <p:ext uri="{BB962C8B-B14F-4D97-AF65-F5344CB8AC3E}">
        <p14:creationId xmlns:p14="http://schemas.microsoft.com/office/powerpoint/2010/main" val="95680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B97CD-56BD-E562-E479-55A63D03C2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098EF3A-EE70-C2D8-522D-3A7D2A81CE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4A8D1D-E4E9-11DC-E651-A345B0BA7011}"/>
              </a:ext>
            </a:extLst>
          </p:cNvPr>
          <p:cNvSpPr>
            <a:spLocks noGrp="1"/>
          </p:cNvSpPr>
          <p:nvPr>
            <p:ph type="dt" sz="half" idx="10"/>
          </p:nvPr>
        </p:nvSpPr>
        <p:spPr/>
        <p:txBody>
          <a:bodyPr/>
          <a:lstStyle/>
          <a:p>
            <a:fld id="{C23BAAD6-34FB-474A-A9B3-7085DF24CC0E}" type="datetimeFigureOut">
              <a:rPr lang="en-US" smtClean="0"/>
              <a:t>9/11/2023</a:t>
            </a:fld>
            <a:endParaRPr lang="en-US"/>
          </a:p>
        </p:txBody>
      </p:sp>
      <p:sp>
        <p:nvSpPr>
          <p:cNvPr id="5" name="Footer Placeholder 4">
            <a:extLst>
              <a:ext uri="{FF2B5EF4-FFF2-40B4-BE49-F238E27FC236}">
                <a16:creationId xmlns:a16="http://schemas.microsoft.com/office/drawing/2014/main" id="{FD680788-9AC6-E570-BDA2-90FDE2216A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784C79-0F4D-B38C-CA6A-279EBF72263E}"/>
              </a:ext>
            </a:extLst>
          </p:cNvPr>
          <p:cNvSpPr>
            <a:spLocks noGrp="1"/>
          </p:cNvSpPr>
          <p:nvPr>
            <p:ph type="sldNum" sz="quarter" idx="12"/>
          </p:nvPr>
        </p:nvSpPr>
        <p:spPr/>
        <p:txBody>
          <a:bodyPr/>
          <a:lstStyle/>
          <a:p>
            <a:fld id="{64D24F1B-081F-4E9E-A015-90037FE9680E}" type="slidenum">
              <a:rPr lang="en-US" smtClean="0"/>
              <a:t>‹#›</a:t>
            </a:fld>
            <a:endParaRPr lang="en-US"/>
          </a:p>
        </p:txBody>
      </p:sp>
    </p:spTree>
    <p:extLst>
      <p:ext uri="{BB962C8B-B14F-4D97-AF65-F5344CB8AC3E}">
        <p14:creationId xmlns:p14="http://schemas.microsoft.com/office/powerpoint/2010/main" val="4273956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5A95CE-4D18-22CA-D5F2-44F43C1B185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76FE4FC-02C7-76CF-E3A3-702541C457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8FF56-0409-5483-F580-A7439FFD9F61}"/>
              </a:ext>
            </a:extLst>
          </p:cNvPr>
          <p:cNvSpPr>
            <a:spLocks noGrp="1"/>
          </p:cNvSpPr>
          <p:nvPr>
            <p:ph type="dt" sz="half" idx="10"/>
          </p:nvPr>
        </p:nvSpPr>
        <p:spPr/>
        <p:txBody>
          <a:bodyPr/>
          <a:lstStyle/>
          <a:p>
            <a:fld id="{C23BAAD6-34FB-474A-A9B3-7085DF24CC0E}" type="datetimeFigureOut">
              <a:rPr lang="en-US" smtClean="0"/>
              <a:t>9/11/2023</a:t>
            </a:fld>
            <a:endParaRPr lang="en-US"/>
          </a:p>
        </p:txBody>
      </p:sp>
      <p:sp>
        <p:nvSpPr>
          <p:cNvPr id="5" name="Footer Placeholder 4">
            <a:extLst>
              <a:ext uri="{FF2B5EF4-FFF2-40B4-BE49-F238E27FC236}">
                <a16:creationId xmlns:a16="http://schemas.microsoft.com/office/drawing/2014/main" id="{88EC7E72-5DAF-D2E5-543A-F3BC6D3FA0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D15774-C303-870C-D679-D8DFB28CB8A7}"/>
              </a:ext>
            </a:extLst>
          </p:cNvPr>
          <p:cNvSpPr>
            <a:spLocks noGrp="1"/>
          </p:cNvSpPr>
          <p:nvPr>
            <p:ph type="sldNum" sz="quarter" idx="12"/>
          </p:nvPr>
        </p:nvSpPr>
        <p:spPr/>
        <p:txBody>
          <a:bodyPr/>
          <a:lstStyle/>
          <a:p>
            <a:fld id="{64D24F1B-081F-4E9E-A015-90037FE9680E}" type="slidenum">
              <a:rPr lang="en-US" smtClean="0"/>
              <a:t>‹#›</a:t>
            </a:fld>
            <a:endParaRPr lang="en-US"/>
          </a:p>
        </p:txBody>
      </p:sp>
    </p:spTree>
    <p:extLst>
      <p:ext uri="{BB962C8B-B14F-4D97-AF65-F5344CB8AC3E}">
        <p14:creationId xmlns:p14="http://schemas.microsoft.com/office/powerpoint/2010/main" val="3114296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298A3-B4D9-8772-B82E-ACF1A8A135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31B1F1-402B-17DF-B05F-4D88211F45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671FE6-EF6D-25EA-8212-0FF0A2167268}"/>
              </a:ext>
            </a:extLst>
          </p:cNvPr>
          <p:cNvSpPr>
            <a:spLocks noGrp="1"/>
          </p:cNvSpPr>
          <p:nvPr>
            <p:ph type="dt" sz="half" idx="10"/>
          </p:nvPr>
        </p:nvSpPr>
        <p:spPr/>
        <p:txBody>
          <a:bodyPr/>
          <a:lstStyle/>
          <a:p>
            <a:fld id="{C23BAAD6-34FB-474A-A9B3-7085DF24CC0E}" type="datetimeFigureOut">
              <a:rPr lang="en-US" smtClean="0"/>
              <a:t>9/11/2023</a:t>
            </a:fld>
            <a:endParaRPr lang="en-US"/>
          </a:p>
        </p:txBody>
      </p:sp>
      <p:sp>
        <p:nvSpPr>
          <p:cNvPr id="5" name="Footer Placeholder 4">
            <a:extLst>
              <a:ext uri="{FF2B5EF4-FFF2-40B4-BE49-F238E27FC236}">
                <a16:creationId xmlns:a16="http://schemas.microsoft.com/office/drawing/2014/main" id="{A506E929-B02C-8C72-6CDB-98F4F408B0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2114D8-02A6-E702-F794-58730136984B}"/>
              </a:ext>
            </a:extLst>
          </p:cNvPr>
          <p:cNvSpPr>
            <a:spLocks noGrp="1"/>
          </p:cNvSpPr>
          <p:nvPr>
            <p:ph type="sldNum" sz="quarter" idx="12"/>
          </p:nvPr>
        </p:nvSpPr>
        <p:spPr/>
        <p:txBody>
          <a:bodyPr/>
          <a:lstStyle/>
          <a:p>
            <a:fld id="{64D24F1B-081F-4E9E-A015-90037FE9680E}" type="slidenum">
              <a:rPr lang="en-US" smtClean="0"/>
              <a:t>‹#›</a:t>
            </a:fld>
            <a:endParaRPr lang="en-US"/>
          </a:p>
        </p:txBody>
      </p:sp>
    </p:spTree>
    <p:extLst>
      <p:ext uri="{BB962C8B-B14F-4D97-AF65-F5344CB8AC3E}">
        <p14:creationId xmlns:p14="http://schemas.microsoft.com/office/powerpoint/2010/main" val="896072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04E19-FE92-AB38-C145-F8E399D80C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ADA46C8-E3C7-E2C2-99CA-C287D616A3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882CE0-7C79-A653-DD3C-B1317B47F0E8}"/>
              </a:ext>
            </a:extLst>
          </p:cNvPr>
          <p:cNvSpPr>
            <a:spLocks noGrp="1"/>
          </p:cNvSpPr>
          <p:nvPr>
            <p:ph type="dt" sz="half" idx="10"/>
          </p:nvPr>
        </p:nvSpPr>
        <p:spPr/>
        <p:txBody>
          <a:bodyPr/>
          <a:lstStyle/>
          <a:p>
            <a:fld id="{C23BAAD6-34FB-474A-A9B3-7085DF24CC0E}" type="datetimeFigureOut">
              <a:rPr lang="en-US" smtClean="0"/>
              <a:t>9/11/2023</a:t>
            </a:fld>
            <a:endParaRPr lang="en-US"/>
          </a:p>
        </p:txBody>
      </p:sp>
      <p:sp>
        <p:nvSpPr>
          <p:cNvPr id="5" name="Footer Placeholder 4">
            <a:extLst>
              <a:ext uri="{FF2B5EF4-FFF2-40B4-BE49-F238E27FC236}">
                <a16:creationId xmlns:a16="http://schemas.microsoft.com/office/drawing/2014/main" id="{B0805AD9-4CCF-5EE8-35C6-B64B2B3661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34EACB-11D6-3D13-A7DE-FBB5148B3434}"/>
              </a:ext>
            </a:extLst>
          </p:cNvPr>
          <p:cNvSpPr>
            <a:spLocks noGrp="1"/>
          </p:cNvSpPr>
          <p:nvPr>
            <p:ph type="sldNum" sz="quarter" idx="12"/>
          </p:nvPr>
        </p:nvSpPr>
        <p:spPr/>
        <p:txBody>
          <a:bodyPr/>
          <a:lstStyle/>
          <a:p>
            <a:fld id="{64D24F1B-081F-4E9E-A015-90037FE9680E}" type="slidenum">
              <a:rPr lang="en-US" smtClean="0"/>
              <a:t>‹#›</a:t>
            </a:fld>
            <a:endParaRPr lang="en-US"/>
          </a:p>
        </p:txBody>
      </p:sp>
    </p:spTree>
    <p:extLst>
      <p:ext uri="{BB962C8B-B14F-4D97-AF65-F5344CB8AC3E}">
        <p14:creationId xmlns:p14="http://schemas.microsoft.com/office/powerpoint/2010/main" val="1186030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049F9-D7DA-4679-61C0-284BB94A96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0AE92A-3669-CBC6-128B-C84C9D2CA1C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78926E2-4A00-5B5B-9ED4-3E7457BF48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057E67A-374E-91ED-0146-CD1FA772B24F}"/>
              </a:ext>
            </a:extLst>
          </p:cNvPr>
          <p:cNvSpPr>
            <a:spLocks noGrp="1"/>
          </p:cNvSpPr>
          <p:nvPr>
            <p:ph type="dt" sz="half" idx="10"/>
          </p:nvPr>
        </p:nvSpPr>
        <p:spPr/>
        <p:txBody>
          <a:bodyPr/>
          <a:lstStyle/>
          <a:p>
            <a:fld id="{C23BAAD6-34FB-474A-A9B3-7085DF24CC0E}" type="datetimeFigureOut">
              <a:rPr lang="en-US" smtClean="0"/>
              <a:t>9/11/2023</a:t>
            </a:fld>
            <a:endParaRPr lang="en-US"/>
          </a:p>
        </p:txBody>
      </p:sp>
      <p:sp>
        <p:nvSpPr>
          <p:cNvPr id="6" name="Footer Placeholder 5">
            <a:extLst>
              <a:ext uri="{FF2B5EF4-FFF2-40B4-BE49-F238E27FC236}">
                <a16:creationId xmlns:a16="http://schemas.microsoft.com/office/drawing/2014/main" id="{C9855406-FC8B-DBF7-4E24-4001B9ED2A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24178E-8618-E695-B348-66D1739A265C}"/>
              </a:ext>
            </a:extLst>
          </p:cNvPr>
          <p:cNvSpPr>
            <a:spLocks noGrp="1"/>
          </p:cNvSpPr>
          <p:nvPr>
            <p:ph type="sldNum" sz="quarter" idx="12"/>
          </p:nvPr>
        </p:nvSpPr>
        <p:spPr/>
        <p:txBody>
          <a:bodyPr/>
          <a:lstStyle/>
          <a:p>
            <a:fld id="{64D24F1B-081F-4E9E-A015-90037FE9680E}" type="slidenum">
              <a:rPr lang="en-US" smtClean="0"/>
              <a:t>‹#›</a:t>
            </a:fld>
            <a:endParaRPr lang="en-US"/>
          </a:p>
        </p:txBody>
      </p:sp>
    </p:spTree>
    <p:extLst>
      <p:ext uri="{BB962C8B-B14F-4D97-AF65-F5344CB8AC3E}">
        <p14:creationId xmlns:p14="http://schemas.microsoft.com/office/powerpoint/2010/main" val="562327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1CFBC-3405-15A9-D06C-D7C7E2FECE4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512447-6271-9A90-7B3B-EB0403BFD5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74111E6-3325-BED4-DF3A-1F9B806AC85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4943FB-D612-2CDE-067B-6D72C01874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2995A1-B25A-9BFF-FE74-81EED5105E3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FE0D3B-D5E3-B7F2-D777-74F694386FBE}"/>
              </a:ext>
            </a:extLst>
          </p:cNvPr>
          <p:cNvSpPr>
            <a:spLocks noGrp="1"/>
          </p:cNvSpPr>
          <p:nvPr>
            <p:ph type="dt" sz="half" idx="10"/>
          </p:nvPr>
        </p:nvSpPr>
        <p:spPr/>
        <p:txBody>
          <a:bodyPr/>
          <a:lstStyle/>
          <a:p>
            <a:fld id="{C23BAAD6-34FB-474A-A9B3-7085DF24CC0E}" type="datetimeFigureOut">
              <a:rPr lang="en-US" smtClean="0"/>
              <a:t>9/11/2023</a:t>
            </a:fld>
            <a:endParaRPr lang="en-US"/>
          </a:p>
        </p:txBody>
      </p:sp>
      <p:sp>
        <p:nvSpPr>
          <p:cNvPr id="8" name="Footer Placeholder 7">
            <a:extLst>
              <a:ext uri="{FF2B5EF4-FFF2-40B4-BE49-F238E27FC236}">
                <a16:creationId xmlns:a16="http://schemas.microsoft.com/office/drawing/2014/main" id="{5627A5BA-E87A-5757-EDA2-3DBCBC07A0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102393-C713-20C6-FD4C-DF9492E2B106}"/>
              </a:ext>
            </a:extLst>
          </p:cNvPr>
          <p:cNvSpPr>
            <a:spLocks noGrp="1"/>
          </p:cNvSpPr>
          <p:nvPr>
            <p:ph type="sldNum" sz="quarter" idx="12"/>
          </p:nvPr>
        </p:nvSpPr>
        <p:spPr/>
        <p:txBody>
          <a:bodyPr/>
          <a:lstStyle/>
          <a:p>
            <a:fld id="{64D24F1B-081F-4E9E-A015-90037FE9680E}" type="slidenum">
              <a:rPr lang="en-US" smtClean="0"/>
              <a:t>‹#›</a:t>
            </a:fld>
            <a:endParaRPr lang="en-US"/>
          </a:p>
        </p:txBody>
      </p:sp>
    </p:spTree>
    <p:extLst>
      <p:ext uri="{BB962C8B-B14F-4D97-AF65-F5344CB8AC3E}">
        <p14:creationId xmlns:p14="http://schemas.microsoft.com/office/powerpoint/2010/main" val="3564117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661F9-F4CF-ACBB-7C89-9A29B5D73B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5BAE6D9-F540-DD1E-68F5-0BEA3DC0EA0B}"/>
              </a:ext>
            </a:extLst>
          </p:cNvPr>
          <p:cNvSpPr>
            <a:spLocks noGrp="1"/>
          </p:cNvSpPr>
          <p:nvPr>
            <p:ph type="dt" sz="half" idx="10"/>
          </p:nvPr>
        </p:nvSpPr>
        <p:spPr/>
        <p:txBody>
          <a:bodyPr/>
          <a:lstStyle/>
          <a:p>
            <a:fld id="{C23BAAD6-34FB-474A-A9B3-7085DF24CC0E}" type="datetimeFigureOut">
              <a:rPr lang="en-US" smtClean="0"/>
              <a:t>9/11/2023</a:t>
            </a:fld>
            <a:endParaRPr lang="en-US"/>
          </a:p>
        </p:txBody>
      </p:sp>
      <p:sp>
        <p:nvSpPr>
          <p:cNvPr id="4" name="Footer Placeholder 3">
            <a:extLst>
              <a:ext uri="{FF2B5EF4-FFF2-40B4-BE49-F238E27FC236}">
                <a16:creationId xmlns:a16="http://schemas.microsoft.com/office/drawing/2014/main" id="{C8A0E837-6EEF-FAA7-F661-D27914F1D7D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42E5AEA-1AA4-E7EE-09F9-B0ADD663957C}"/>
              </a:ext>
            </a:extLst>
          </p:cNvPr>
          <p:cNvSpPr>
            <a:spLocks noGrp="1"/>
          </p:cNvSpPr>
          <p:nvPr>
            <p:ph type="sldNum" sz="quarter" idx="12"/>
          </p:nvPr>
        </p:nvSpPr>
        <p:spPr/>
        <p:txBody>
          <a:bodyPr/>
          <a:lstStyle/>
          <a:p>
            <a:fld id="{64D24F1B-081F-4E9E-A015-90037FE9680E}" type="slidenum">
              <a:rPr lang="en-US" smtClean="0"/>
              <a:t>‹#›</a:t>
            </a:fld>
            <a:endParaRPr lang="en-US"/>
          </a:p>
        </p:txBody>
      </p:sp>
    </p:spTree>
    <p:extLst>
      <p:ext uri="{BB962C8B-B14F-4D97-AF65-F5344CB8AC3E}">
        <p14:creationId xmlns:p14="http://schemas.microsoft.com/office/powerpoint/2010/main" val="3424036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413E6E-B847-5F63-020A-78CD82639ECB}"/>
              </a:ext>
            </a:extLst>
          </p:cNvPr>
          <p:cNvSpPr>
            <a:spLocks noGrp="1"/>
          </p:cNvSpPr>
          <p:nvPr>
            <p:ph type="dt" sz="half" idx="10"/>
          </p:nvPr>
        </p:nvSpPr>
        <p:spPr/>
        <p:txBody>
          <a:bodyPr/>
          <a:lstStyle/>
          <a:p>
            <a:fld id="{C23BAAD6-34FB-474A-A9B3-7085DF24CC0E}" type="datetimeFigureOut">
              <a:rPr lang="en-US" smtClean="0"/>
              <a:t>9/11/2023</a:t>
            </a:fld>
            <a:endParaRPr lang="en-US"/>
          </a:p>
        </p:txBody>
      </p:sp>
      <p:sp>
        <p:nvSpPr>
          <p:cNvPr id="3" name="Footer Placeholder 2">
            <a:extLst>
              <a:ext uri="{FF2B5EF4-FFF2-40B4-BE49-F238E27FC236}">
                <a16:creationId xmlns:a16="http://schemas.microsoft.com/office/drawing/2014/main" id="{E0FD0259-A3C6-75D5-C05B-AB8F19CFA48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5D8C94D-0FF2-A257-721A-C390019D86AD}"/>
              </a:ext>
            </a:extLst>
          </p:cNvPr>
          <p:cNvSpPr>
            <a:spLocks noGrp="1"/>
          </p:cNvSpPr>
          <p:nvPr>
            <p:ph type="sldNum" sz="quarter" idx="12"/>
          </p:nvPr>
        </p:nvSpPr>
        <p:spPr/>
        <p:txBody>
          <a:bodyPr/>
          <a:lstStyle/>
          <a:p>
            <a:fld id="{64D24F1B-081F-4E9E-A015-90037FE9680E}" type="slidenum">
              <a:rPr lang="en-US" smtClean="0"/>
              <a:t>‹#›</a:t>
            </a:fld>
            <a:endParaRPr lang="en-US"/>
          </a:p>
        </p:txBody>
      </p:sp>
    </p:spTree>
    <p:extLst>
      <p:ext uri="{BB962C8B-B14F-4D97-AF65-F5344CB8AC3E}">
        <p14:creationId xmlns:p14="http://schemas.microsoft.com/office/powerpoint/2010/main" val="2724023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A9211-00FC-9BF5-812F-12946CF0B6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0E11D8-7AFE-0D36-35A4-29A696362E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9F14B0-E28A-3D74-8550-120B120F7B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5CA3C1-00E0-2A50-F6C8-D14EFB8A3C7C}"/>
              </a:ext>
            </a:extLst>
          </p:cNvPr>
          <p:cNvSpPr>
            <a:spLocks noGrp="1"/>
          </p:cNvSpPr>
          <p:nvPr>
            <p:ph type="dt" sz="half" idx="10"/>
          </p:nvPr>
        </p:nvSpPr>
        <p:spPr/>
        <p:txBody>
          <a:bodyPr/>
          <a:lstStyle/>
          <a:p>
            <a:fld id="{C23BAAD6-34FB-474A-A9B3-7085DF24CC0E}" type="datetimeFigureOut">
              <a:rPr lang="en-US" smtClean="0"/>
              <a:t>9/11/2023</a:t>
            </a:fld>
            <a:endParaRPr lang="en-US"/>
          </a:p>
        </p:txBody>
      </p:sp>
      <p:sp>
        <p:nvSpPr>
          <p:cNvPr id="6" name="Footer Placeholder 5">
            <a:extLst>
              <a:ext uri="{FF2B5EF4-FFF2-40B4-BE49-F238E27FC236}">
                <a16:creationId xmlns:a16="http://schemas.microsoft.com/office/drawing/2014/main" id="{28673813-8D65-2F1D-5E9F-92F86260B9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869697-3F14-671D-61EB-7B3C7DB23680}"/>
              </a:ext>
            </a:extLst>
          </p:cNvPr>
          <p:cNvSpPr>
            <a:spLocks noGrp="1"/>
          </p:cNvSpPr>
          <p:nvPr>
            <p:ph type="sldNum" sz="quarter" idx="12"/>
          </p:nvPr>
        </p:nvSpPr>
        <p:spPr/>
        <p:txBody>
          <a:bodyPr/>
          <a:lstStyle/>
          <a:p>
            <a:fld id="{64D24F1B-081F-4E9E-A015-90037FE9680E}" type="slidenum">
              <a:rPr lang="en-US" smtClean="0"/>
              <a:t>‹#›</a:t>
            </a:fld>
            <a:endParaRPr lang="en-US"/>
          </a:p>
        </p:txBody>
      </p:sp>
    </p:spTree>
    <p:extLst>
      <p:ext uri="{BB962C8B-B14F-4D97-AF65-F5344CB8AC3E}">
        <p14:creationId xmlns:p14="http://schemas.microsoft.com/office/powerpoint/2010/main" val="2844949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4789E-9B2E-C651-0D9E-346AE9C91D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459AB74-4038-EAD7-9CFC-6EE891E0D2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FC916DB-F1CC-18E4-3241-665CE0313F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69E362-3016-6AAB-DF8F-F248D70B67D5}"/>
              </a:ext>
            </a:extLst>
          </p:cNvPr>
          <p:cNvSpPr>
            <a:spLocks noGrp="1"/>
          </p:cNvSpPr>
          <p:nvPr>
            <p:ph type="dt" sz="half" idx="10"/>
          </p:nvPr>
        </p:nvSpPr>
        <p:spPr/>
        <p:txBody>
          <a:bodyPr/>
          <a:lstStyle/>
          <a:p>
            <a:fld id="{C23BAAD6-34FB-474A-A9B3-7085DF24CC0E}" type="datetimeFigureOut">
              <a:rPr lang="en-US" smtClean="0"/>
              <a:t>9/11/2023</a:t>
            </a:fld>
            <a:endParaRPr lang="en-US"/>
          </a:p>
        </p:txBody>
      </p:sp>
      <p:sp>
        <p:nvSpPr>
          <p:cNvPr id="6" name="Footer Placeholder 5">
            <a:extLst>
              <a:ext uri="{FF2B5EF4-FFF2-40B4-BE49-F238E27FC236}">
                <a16:creationId xmlns:a16="http://schemas.microsoft.com/office/drawing/2014/main" id="{B9E1E78F-12D5-FBA1-F85D-4B95FE02EC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37E2AB-1641-348E-840E-3C2F9913DA5B}"/>
              </a:ext>
            </a:extLst>
          </p:cNvPr>
          <p:cNvSpPr>
            <a:spLocks noGrp="1"/>
          </p:cNvSpPr>
          <p:nvPr>
            <p:ph type="sldNum" sz="quarter" idx="12"/>
          </p:nvPr>
        </p:nvSpPr>
        <p:spPr/>
        <p:txBody>
          <a:bodyPr/>
          <a:lstStyle/>
          <a:p>
            <a:fld id="{64D24F1B-081F-4E9E-A015-90037FE9680E}" type="slidenum">
              <a:rPr lang="en-US" smtClean="0"/>
              <a:t>‹#›</a:t>
            </a:fld>
            <a:endParaRPr lang="en-US"/>
          </a:p>
        </p:txBody>
      </p:sp>
    </p:spTree>
    <p:extLst>
      <p:ext uri="{BB962C8B-B14F-4D97-AF65-F5344CB8AC3E}">
        <p14:creationId xmlns:p14="http://schemas.microsoft.com/office/powerpoint/2010/main" val="589575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49018E-5651-47A7-335C-2E90BE3068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B9F7DE-9DF4-8E78-3639-397782F11B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D7D591-F044-C3F7-019E-67AC273626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3BAAD6-34FB-474A-A9B3-7085DF24CC0E}" type="datetimeFigureOut">
              <a:rPr lang="en-US" smtClean="0"/>
              <a:t>9/11/2023</a:t>
            </a:fld>
            <a:endParaRPr lang="en-US"/>
          </a:p>
        </p:txBody>
      </p:sp>
      <p:sp>
        <p:nvSpPr>
          <p:cNvPr id="5" name="Footer Placeholder 4">
            <a:extLst>
              <a:ext uri="{FF2B5EF4-FFF2-40B4-BE49-F238E27FC236}">
                <a16:creationId xmlns:a16="http://schemas.microsoft.com/office/drawing/2014/main" id="{36FE08C8-B4D3-89A9-BA4E-6F0AE570C7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FA680C2-EC09-4A3E-4EAE-6819F8BA3C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24F1B-081F-4E9E-A015-90037FE9680E}" type="slidenum">
              <a:rPr lang="en-US" smtClean="0"/>
              <a:t>‹#›</a:t>
            </a:fld>
            <a:endParaRPr lang="en-US"/>
          </a:p>
        </p:txBody>
      </p:sp>
    </p:spTree>
    <p:extLst>
      <p:ext uri="{BB962C8B-B14F-4D97-AF65-F5344CB8AC3E}">
        <p14:creationId xmlns:p14="http://schemas.microsoft.com/office/powerpoint/2010/main" val="2345032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2FC414CA-3378-4230-8AD7-F15797F05195}"/>
              </a:ext>
            </a:extLst>
          </p:cNvPr>
          <p:cNvGraphicFramePr>
            <a:graphicFrameLocks noGrp="1"/>
          </p:cNvGraphicFramePr>
          <p:nvPr/>
        </p:nvGraphicFramePr>
        <p:xfrm>
          <a:off x="271604" y="273466"/>
          <a:ext cx="11658325" cy="6389884"/>
        </p:xfrm>
        <a:graphic>
          <a:graphicData uri="http://schemas.openxmlformats.org/drawingml/2006/table">
            <a:tbl>
              <a:tblPr firstRow="1" bandRow="1">
                <a:tableStyleId>{5C22544A-7EE6-4342-B048-85BDC9FD1C3A}</a:tableStyleId>
              </a:tblPr>
              <a:tblGrid>
                <a:gridCol w="8053902">
                  <a:extLst>
                    <a:ext uri="{9D8B030D-6E8A-4147-A177-3AD203B41FA5}">
                      <a16:colId xmlns:a16="http://schemas.microsoft.com/office/drawing/2014/main" val="3012216606"/>
                    </a:ext>
                  </a:extLst>
                </a:gridCol>
                <a:gridCol w="3604423">
                  <a:extLst>
                    <a:ext uri="{9D8B030D-6E8A-4147-A177-3AD203B41FA5}">
                      <a16:colId xmlns:a16="http://schemas.microsoft.com/office/drawing/2014/main" val="3728884743"/>
                    </a:ext>
                  </a:extLst>
                </a:gridCol>
              </a:tblGrid>
              <a:tr h="732645">
                <a:tc gridSpan="2">
                  <a:txBody>
                    <a:bodyPr/>
                    <a:lstStyle/>
                    <a:p>
                      <a:pPr algn="ctr"/>
                      <a:r>
                        <a:rPr lang="en-US">
                          <a:solidFill>
                            <a:schemeClr val="bg1"/>
                          </a:solidFill>
                        </a:rPr>
                        <a:t>Quincy High School - </a:t>
                      </a:r>
                      <a:r>
                        <a:rPr lang="en-US"/>
                        <a:t>School Improvement 2022-2023</a:t>
                      </a:r>
                      <a:br>
                        <a:rPr lang="en-US"/>
                      </a:br>
                      <a:r>
                        <a:rPr lang="en-US" b="0" i="1">
                          <a:latin typeface="Bookman Old Style" panose="02050604050505020204" pitchFamily="18" charset="0"/>
                        </a:rPr>
                        <a:t>Focus for Excellence</a:t>
                      </a:r>
                      <a:endParaRPr lang="en-US" b="0" i="1">
                        <a:latin typeface="+mn-lt"/>
                      </a:endParaRPr>
                    </a:p>
                  </a:txBody>
                  <a:tcPr>
                    <a:solidFill>
                      <a:schemeClr val="tx1">
                        <a:lumMod val="75000"/>
                        <a:lumOff val="25000"/>
                      </a:schemeClr>
                    </a:solidFill>
                  </a:tcPr>
                </a:tc>
                <a:tc hMerge="1">
                  <a:txBody>
                    <a:bodyPr/>
                    <a:lstStyle/>
                    <a:p>
                      <a:endParaRPr lang="en-US"/>
                    </a:p>
                  </a:txBody>
                  <a:tcPr/>
                </a:tc>
                <a:extLst>
                  <a:ext uri="{0D108BD9-81ED-4DB2-BD59-A6C34878D82A}">
                    <a16:rowId xmlns:a16="http://schemas.microsoft.com/office/drawing/2014/main" val="3867466197"/>
                  </a:ext>
                </a:extLst>
              </a:tr>
              <a:tr h="412595">
                <a:tc>
                  <a:txBody>
                    <a:bodyPr/>
                    <a:lstStyle/>
                    <a:p>
                      <a:r>
                        <a:rPr lang="en-US">
                          <a:solidFill>
                            <a:schemeClr val="bg1"/>
                          </a:solidFill>
                        </a:rPr>
                        <a:t>Goal 1- Student Achievement</a:t>
                      </a:r>
                    </a:p>
                  </a:txBody>
                  <a:tcPr>
                    <a:solidFill>
                      <a:schemeClr val="accent6">
                        <a:lumMod val="75000"/>
                      </a:schemeClr>
                    </a:solidFill>
                  </a:tcPr>
                </a:tc>
                <a:tc>
                  <a:txBody>
                    <a:bodyPr/>
                    <a:lstStyle/>
                    <a:p>
                      <a:pPr algn="ctr"/>
                      <a:r>
                        <a:rPr lang="en-US">
                          <a:solidFill>
                            <a:schemeClr val="bg1"/>
                          </a:solidFill>
                        </a:rPr>
                        <a:t>Alignment to District Q Goal 1</a:t>
                      </a:r>
                    </a:p>
                  </a:txBody>
                  <a:tcPr>
                    <a:solidFill>
                      <a:schemeClr val="tx1">
                        <a:lumMod val="75000"/>
                        <a:lumOff val="25000"/>
                      </a:schemeClr>
                    </a:solidFill>
                  </a:tcPr>
                </a:tc>
                <a:extLst>
                  <a:ext uri="{0D108BD9-81ED-4DB2-BD59-A6C34878D82A}">
                    <a16:rowId xmlns:a16="http://schemas.microsoft.com/office/drawing/2014/main" val="308630734"/>
                  </a:ext>
                </a:extLst>
              </a:tr>
              <a:tr h="1535142">
                <a:tc>
                  <a:txBody>
                    <a:bodyPr/>
                    <a:lstStyle/>
                    <a:p>
                      <a:r>
                        <a:rPr lang="en-US" sz="1400">
                          <a:latin typeface="Century Gothic" panose="020B0502020202020204" pitchFamily="34" charset="0"/>
                        </a:rPr>
                        <a:t>At the end of 2022-23, 80% or more of students will be on track for Graduation.</a:t>
                      </a:r>
                      <a:br>
                        <a:rPr lang="en-US" sz="1400">
                          <a:latin typeface="Century Gothic" panose="020B0502020202020204" pitchFamily="34" charset="0"/>
                        </a:rPr>
                      </a:br>
                      <a:endParaRPr lang="en-US" sz="1400">
                        <a:latin typeface="Century Gothic" panose="020B0502020202020204" pitchFamily="34" charset="0"/>
                      </a:endParaRPr>
                    </a:p>
                    <a:p>
                      <a:pPr marL="285750" indent="-285750">
                        <a:buFont typeface="Arial" panose="020B0604020202020204" pitchFamily="34" charset="0"/>
                        <a:buChar char="•"/>
                      </a:pPr>
                      <a:r>
                        <a:rPr lang="en-US" sz="1400">
                          <a:latin typeface="Century Gothic" panose="020B0502020202020204" pitchFamily="34" charset="0"/>
                        </a:rPr>
                        <a:t>9</a:t>
                      </a:r>
                      <a:r>
                        <a:rPr lang="en-US" sz="1400" baseline="30000">
                          <a:latin typeface="Century Gothic" panose="020B0502020202020204" pitchFamily="34" charset="0"/>
                        </a:rPr>
                        <a:t>th</a:t>
                      </a:r>
                      <a:r>
                        <a:rPr lang="en-US" sz="1400">
                          <a:latin typeface="Century Gothic" panose="020B0502020202020204" pitchFamily="34" charset="0"/>
                        </a:rPr>
                        <a:t> Graders = 5-6 credits</a:t>
                      </a:r>
                    </a:p>
                    <a:p>
                      <a:pPr marL="285750" indent="-285750">
                        <a:buFont typeface="Arial" panose="020B0604020202020204" pitchFamily="34" charset="0"/>
                        <a:buChar char="•"/>
                      </a:pPr>
                      <a:r>
                        <a:rPr lang="en-US" sz="1400">
                          <a:latin typeface="Century Gothic" panose="020B0502020202020204" pitchFamily="34" charset="0"/>
                        </a:rPr>
                        <a:t>10</a:t>
                      </a:r>
                      <a:r>
                        <a:rPr lang="en-US" sz="1400" baseline="30000">
                          <a:latin typeface="Century Gothic" panose="020B0502020202020204" pitchFamily="34" charset="0"/>
                        </a:rPr>
                        <a:t>th</a:t>
                      </a:r>
                      <a:r>
                        <a:rPr lang="en-US" sz="1400">
                          <a:latin typeface="Century Gothic" panose="020B0502020202020204" pitchFamily="34" charset="0"/>
                        </a:rPr>
                        <a:t> Graders = 11-14 credits</a:t>
                      </a:r>
                    </a:p>
                    <a:p>
                      <a:pPr marL="285750" indent="-285750">
                        <a:buFont typeface="Arial" panose="020B0604020202020204" pitchFamily="34" charset="0"/>
                        <a:buChar char="•"/>
                      </a:pPr>
                      <a:r>
                        <a:rPr lang="en-US" sz="1400">
                          <a:latin typeface="Century Gothic" panose="020B0502020202020204" pitchFamily="34" charset="0"/>
                        </a:rPr>
                        <a:t>11</a:t>
                      </a:r>
                      <a:r>
                        <a:rPr lang="en-US" sz="1400" baseline="30000">
                          <a:latin typeface="Century Gothic" panose="020B0502020202020204" pitchFamily="34" charset="0"/>
                        </a:rPr>
                        <a:t>th</a:t>
                      </a:r>
                      <a:r>
                        <a:rPr lang="en-US" sz="1400">
                          <a:latin typeface="Century Gothic" panose="020B0502020202020204" pitchFamily="34" charset="0"/>
                        </a:rPr>
                        <a:t> Graders = 16-19 credits</a:t>
                      </a:r>
                    </a:p>
                    <a:p>
                      <a:pPr marL="285750" indent="-285750">
                        <a:buFont typeface="Arial" panose="020B0604020202020204" pitchFamily="34" charset="0"/>
                        <a:buChar char="•"/>
                      </a:pPr>
                      <a:r>
                        <a:rPr lang="en-US" sz="1400">
                          <a:latin typeface="Century Gothic" panose="020B0502020202020204" pitchFamily="34" charset="0"/>
                        </a:rPr>
                        <a:t>12</a:t>
                      </a:r>
                      <a:r>
                        <a:rPr lang="en-US" sz="1400" baseline="30000">
                          <a:latin typeface="Century Gothic" panose="020B0502020202020204" pitchFamily="34" charset="0"/>
                        </a:rPr>
                        <a:t>th</a:t>
                      </a:r>
                      <a:r>
                        <a:rPr lang="en-US" sz="1400">
                          <a:latin typeface="Century Gothic" panose="020B0502020202020204" pitchFamily="34" charset="0"/>
                        </a:rPr>
                        <a:t> Graders = 23+ credits</a:t>
                      </a:r>
                    </a:p>
                  </a:txBody>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br>
                        <a:rPr lang="en-US" sz="1200" b="0">
                          <a:latin typeface="+mn-lt"/>
                        </a:rPr>
                      </a:br>
                      <a:endParaRPr lang="en-US" sz="1200" b="0">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i="1">
                        <a:solidFill>
                          <a:schemeClr val="bg2">
                            <a:lumMod val="25000"/>
                          </a:schemeClr>
                        </a:solidFill>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i="1">
                        <a:solidFill>
                          <a:schemeClr val="bg2">
                            <a:lumMod val="25000"/>
                          </a:schemeClr>
                        </a:solidFill>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i="1">
                        <a:solidFill>
                          <a:schemeClr val="bg2">
                            <a:lumMod val="25000"/>
                          </a:schemeClr>
                        </a:solidFill>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i="1">
                        <a:solidFill>
                          <a:schemeClr val="bg2">
                            <a:lumMod val="25000"/>
                          </a:schemeClr>
                        </a:solidFill>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i="1">
                        <a:solidFill>
                          <a:schemeClr val="bg2">
                            <a:lumMod val="25000"/>
                          </a:schemeClr>
                        </a:solidFill>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1">
                          <a:solidFill>
                            <a:schemeClr val="bg2">
                              <a:lumMod val="25000"/>
                            </a:schemeClr>
                          </a:solidFill>
                          <a:latin typeface="+mn-lt"/>
                        </a:rPr>
                        <a:t>QPS WILL increase student achievement and growth in grades PK-12.</a:t>
                      </a:r>
                      <a:br>
                        <a:rPr lang="en-US" sz="1400" b="1" i="1">
                          <a:solidFill>
                            <a:schemeClr val="bg2">
                              <a:lumMod val="25000"/>
                            </a:schemeClr>
                          </a:solidFill>
                          <a:latin typeface="+mn-lt"/>
                        </a:rPr>
                      </a:br>
                      <a:br>
                        <a:rPr lang="en-US" sz="1400" b="1" i="1">
                          <a:solidFill>
                            <a:schemeClr val="bg2">
                              <a:lumMod val="25000"/>
                            </a:schemeClr>
                          </a:solidFill>
                          <a:latin typeface="+mn-lt"/>
                        </a:rPr>
                      </a:br>
                      <a:r>
                        <a:rPr lang="en-US" sz="1000" b="1" i="1">
                          <a:solidFill>
                            <a:schemeClr val="bg2">
                              <a:lumMod val="25000"/>
                            </a:schemeClr>
                          </a:solidFill>
                          <a:latin typeface="+mn-lt"/>
                        </a:rPr>
                        <a:t>*</a:t>
                      </a:r>
                      <a:r>
                        <a:rPr lang="en-US" sz="1000" b="0" i="1">
                          <a:solidFill>
                            <a:schemeClr val="bg2">
                              <a:lumMod val="25000"/>
                            </a:schemeClr>
                          </a:solidFill>
                          <a:latin typeface="+mn-lt"/>
                        </a:rPr>
                        <a:t>Evidenced by: State and local assessment data and MTSS intervention data.</a:t>
                      </a:r>
                    </a:p>
                    <a:p>
                      <a:pPr marL="0" marR="0" lvl="0" indent="0" algn="ctr" defTabSz="914400" rtl="0" eaLnBrk="1" fontAlgn="auto" latinLnBrk="0" hangingPunct="1">
                        <a:lnSpc>
                          <a:spcPct val="100000"/>
                        </a:lnSpc>
                        <a:spcBef>
                          <a:spcPts val="0"/>
                        </a:spcBef>
                        <a:spcAft>
                          <a:spcPts val="0"/>
                        </a:spcAft>
                        <a:buClrTx/>
                        <a:buSzTx/>
                        <a:buFontTx/>
                        <a:buNone/>
                        <a:tabLst/>
                        <a:defRPr/>
                      </a:pPr>
                      <a:br>
                        <a:rPr lang="en-US" sz="1400" b="1" i="1">
                          <a:solidFill>
                            <a:schemeClr val="accent6">
                              <a:lumMod val="75000"/>
                            </a:schemeClr>
                          </a:solidFill>
                          <a:latin typeface="+mn-lt"/>
                        </a:rPr>
                      </a:br>
                      <a:endParaRPr lang="en-US"/>
                    </a:p>
                  </a:txBody>
                  <a:tcPr>
                    <a:solidFill>
                      <a:schemeClr val="tx2">
                        <a:lumMod val="40000"/>
                        <a:lumOff val="60000"/>
                      </a:schemeClr>
                    </a:solidFill>
                  </a:tcPr>
                </a:tc>
                <a:extLst>
                  <a:ext uri="{0D108BD9-81ED-4DB2-BD59-A6C34878D82A}">
                    <a16:rowId xmlns:a16="http://schemas.microsoft.com/office/drawing/2014/main" val="2725288193"/>
                  </a:ext>
                </a:extLst>
              </a:tr>
              <a:tr h="412595">
                <a:tc>
                  <a:txBody>
                    <a:bodyPr/>
                    <a:lstStyle/>
                    <a:p>
                      <a:r>
                        <a:rPr lang="en-US">
                          <a:solidFill>
                            <a:schemeClr val="bg1"/>
                          </a:solidFill>
                        </a:rPr>
                        <a:t>Evidenced by: </a:t>
                      </a:r>
                      <a:r>
                        <a:rPr lang="en-US" i="0">
                          <a:solidFill>
                            <a:schemeClr val="bg1"/>
                          </a:solidFill>
                        </a:rPr>
                        <a:t>(Data/Monitoring)</a:t>
                      </a:r>
                    </a:p>
                  </a:txBody>
                  <a:tcPr>
                    <a:solidFill>
                      <a:schemeClr val="accent6">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br>
                        <a:rPr lang="en-US" sz="1400" b="1" i="1">
                          <a:solidFill>
                            <a:schemeClr val="accent6">
                              <a:lumMod val="75000"/>
                            </a:schemeClr>
                          </a:solidFill>
                          <a:latin typeface="+mn-lt"/>
                        </a:rPr>
                      </a:br>
                      <a:endParaRPr lang="en-US"/>
                    </a:p>
                  </a:txBody>
                  <a:tcPr>
                    <a:solidFill>
                      <a:schemeClr val="accent1"/>
                    </a:solidFill>
                  </a:tcPr>
                </a:tc>
                <a:extLst>
                  <a:ext uri="{0D108BD9-81ED-4DB2-BD59-A6C34878D82A}">
                    <a16:rowId xmlns:a16="http://schemas.microsoft.com/office/drawing/2014/main" val="2684624852"/>
                  </a:ext>
                </a:extLst>
              </a:tr>
              <a:tr h="1442156">
                <a:tc>
                  <a:txBody>
                    <a:bodyPr/>
                    <a:lstStyle/>
                    <a:p>
                      <a:pPr marL="0" indent="0">
                        <a:buFont typeface="Wingdings" panose="05000000000000000000" pitchFamily="2" charset="2"/>
                        <a:buNone/>
                      </a:pPr>
                      <a:r>
                        <a:rPr lang="en-US" sz="1400">
                          <a:latin typeface="Century Gothic" panose="020B0502020202020204" pitchFamily="34" charset="0"/>
                        </a:rPr>
                        <a:t>Twice monthly data pulls to target support and measure progress.</a:t>
                      </a:r>
                    </a:p>
                    <a:p>
                      <a:pPr marL="285750" indent="-285750">
                        <a:buFont typeface="Wingdings" panose="05000000000000000000" pitchFamily="2" charset="2"/>
                        <a:buChar char="Ø"/>
                      </a:pPr>
                      <a:r>
                        <a:rPr lang="en-US" sz="1400">
                          <a:latin typeface="Century Gothic" panose="020B0502020202020204" pitchFamily="34" charset="0"/>
                        </a:rPr>
                        <a:t>Excelling (Target = 20% or more)</a:t>
                      </a:r>
                    </a:p>
                    <a:p>
                      <a:pPr marL="285750" indent="-285750">
                        <a:buFont typeface="Wingdings" panose="05000000000000000000" pitchFamily="2" charset="2"/>
                        <a:buChar char="Ø"/>
                      </a:pPr>
                      <a:r>
                        <a:rPr lang="en-US" sz="1400">
                          <a:latin typeface="Century Gothic" panose="020B0502020202020204" pitchFamily="34" charset="0"/>
                        </a:rPr>
                        <a:t>On track (Target = 50% or more)</a:t>
                      </a:r>
                    </a:p>
                    <a:p>
                      <a:pPr marL="285750" indent="-285750">
                        <a:buFont typeface="Wingdings" panose="05000000000000000000" pitchFamily="2" charset="2"/>
                        <a:buChar char="Ø"/>
                      </a:pPr>
                      <a:r>
                        <a:rPr lang="en-US" sz="1400">
                          <a:latin typeface="Century Gothic" panose="020B0502020202020204" pitchFamily="34" charset="0"/>
                        </a:rPr>
                        <a:t>At Risk (Target = Less than 20%)</a:t>
                      </a:r>
                    </a:p>
                    <a:p>
                      <a:pPr marL="285750" indent="-285750">
                        <a:buFont typeface="Wingdings" panose="05000000000000000000" pitchFamily="2" charset="2"/>
                        <a:buChar char="Ø"/>
                      </a:pPr>
                      <a:r>
                        <a:rPr lang="en-US" sz="1400">
                          <a:latin typeface="Century Gothic" panose="020B0502020202020204" pitchFamily="34" charset="0"/>
                        </a:rPr>
                        <a:t>Critical (Target = Less than 10%)</a:t>
                      </a: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br>
                        <a:rPr lang="en-US" sz="1400" b="1" i="1">
                          <a:solidFill>
                            <a:schemeClr val="accent6">
                              <a:lumMod val="75000"/>
                            </a:schemeClr>
                          </a:solidFill>
                          <a:latin typeface="+mn-lt"/>
                        </a:rPr>
                      </a:br>
                      <a:endParaRPr lang="en-US"/>
                    </a:p>
                  </a:txBody>
                  <a:tcPr/>
                </a:tc>
                <a:extLst>
                  <a:ext uri="{0D108BD9-81ED-4DB2-BD59-A6C34878D82A}">
                    <a16:rowId xmlns:a16="http://schemas.microsoft.com/office/drawing/2014/main" val="1173438784"/>
                  </a:ext>
                </a:extLst>
              </a:tr>
              <a:tr h="412595">
                <a:tc>
                  <a:txBody>
                    <a:bodyPr/>
                    <a:lstStyle/>
                    <a:p>
                      <a:r>
                        <a:rPr lang="en-US">
                          <a:solidFill>
                            <a:schemeClr val="bg1"/>
                          </a:solidFill>
                        </a:rPr>
                        <a:t>School Tasks and Staff Professional Development to Support Goal</a:t>
                      </a:r>
                    </a:p>
                  </a:txBody>
                  <a:tcPr>
                    <a:solidFill>
                      <a:schemeClr val="accent6">
                        <a:lumMod val="75000"/>
                      </a:schemeClr>
                    </a:solidFill>
                  </a:tcPr>
                </a:tc>
                <a:tc vMerge="1">
                  <a:txBody>
                    <a:bodyPr/>
                    <a:lstStyle/>
                    <a:p>
                      <a:endParaRPr lang="en-US"/>
                    </a:p>
                  </a:txBody>
                  <a:tcPr/>
                </a:tc>
                <a:extLst>
                  <a:ext uri="{0D108BD9-81ED-4DB2-BD59-A6C34878D82A}">
                    <a16:rowId xmlns:a16="http://schemas.microsoft.com/office/drawing/2014/main" val="2453165852"/>
                  </a:ext>
                </a:extLst>
              </a:tr>
              <a:tr h="1442156">
                <a:tc>
                  <a:txBody>
                    <a:bodyPr/>
                    <a:lstStyle/>
                    <a:p>
                      <a:pPr marL="285750" indent="-285750">
                        <a:buFont typeface="Wingdings" panose="05000000000000000000" pitchFamily="2" charset="2"/>
                        <a:buChar char="ü"/>
                      </a:pPr>
                      <a:r>
                        <a:rPr lang="en-US" sz="1400">
                          <a:latin typeface="Century Gothic" panose="020B0502020202020204" pitchFamily="34" charset="0"/>
                        </a:rPr>
                        <a:t>Streamlined PLC teams focus on updated curriculum maps and common assessments.</a:t>
                      </a:r>
                    </a:p>
                    <a:p>
                      <a:pPr marL="285750" indent="-285750">
                        <a:buFont typeface="Wingdings" panose="05000000000000000000" pitchFamily="2" charset="2"/>
                        <a:buChar char="ü"/>
                      </a:pPr>
                      <a:r>
                        <a:rPr lang="en-US" sz="1400">
                          <a:latin typeface="Century Gothic" panose="020B0502020202020204" pitchFamily="34" charset="0"/>
                        </a:rPr>
                        <a:t>Professional Development to ensure equal access to curriculum and support.</a:t>
                      </a:r>
                    </a:p>
                    <a:p>
                      <a:pPr marL="285750" indent="-285750">
                        <a:buFont typeface="Wingdings" panose="05000000000000000000" pitchFamily="2" charset="2"/>
                        <a:buChar char="ü"/>
                      </a:pPr>
                      <a:r>
                        <a:rPr lang="en-US" sz="1400">
                          <a:latin typeface="Century Gothic" panose="020B0502020202020204" pitchFamily="34" charset="0"/>
                        </a:rPr>
                        <a:t>Implement a coordinated intervention process.</a:t>
                      </a:r>
                    </a:p>
                    <a:p>
                      <a:pPr marL="285750" indent="-285750">
                        <a:buFont typeface="Wingdings" panose="05000000000000000000" pitchFamily="2" charset="2"/>
                        <a:buChar char="ü"/>
                      </a:pPr>
                      <a:r>
                        <a:rPr lang="en-US" sz="1400">
                          <a:latin typeface="Century Gothic" panose="020B0502020202020204" pitchFamily="34" charset="0"/>
                        </a:rPr>
                        <a:t>Revamped Climate and Culture Team</a:t>
                      </a:r>
                    </a:p>
                    <a:p>
                      <a:pPr marL="285750" indent="-285750">
                        <a:buFont typeface="Wingdings" panose="05000000000000000000" pitchFamily="2" charset="2"/>
                        <a:buChar char="ü"/>
                      </a:pPr>
                      <a:r>
                        <a:rPr lang="en-US" sz="1400">
                          <a:latin typeface="Century Gothic" panose="020B0502020202020204" pitchFamily="34" charset="0"/>
                        </a:rPr>
                        <a:t>Incorporate core curriculum into CTE courses</a:t>
                      </a:r>
                    </a:p>
                  </a:txBody>
                  <a:tcPr/>
                </a:tc>
                <a:tc vMerge="1">
                  <a:txBody>
                    <a:bodyPr/>
                    <a:lstStyle/>
                    <a:p>
                      <a:endParaRPr lang="en-US"/>
                    </a:p>
                  </a:txBody>
                  <a:tcPr/>
                </a:tc>
                <a:extLst>
                  <a:ext uri="{0D108BD9-81ED-4DB2-BD59-A6C34878D82A}">
                    <a16:rowId xmlns:a16="http://schemas.microsoft.com/office/drawing/2014/main" val="424319720"/>
                  </a:ext>
                </a:extLst>
              </a:tr>
            </a:tbl>
          </a:graphicData>
        </a:graphic>
      </p:graphicFrame>
      <p:pic>
        <p:nvPicPr>
          <p:cNvPr id="9" name="Picture 8" descr="A picture containing text, clipart&#10;&#10;Description automatically generated">
            <a:extLst>
              <a:ext uri="{FF2B5EF4-FFF2-40B4-BE49-F238E27FC236}">
                <a16:creationId xmlns:a16="http://schemas.microsoft.com/office/drawing/2014/main" id="{8AC2EC35-0A7B-48D9-AC32-C35A4BD10C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1707" y="1533328"/>
            <a:ext cx="1342258" cy="993271"/>
          </a:xfrm>
          <a:prstGeom prst="rect">
            <a:avLst/>
          </a:prstGeom>
        </p:spPr>
      </p:pic>
      <p:pic>
        <p:nvPicPr>
          <p:cNvPr id="3" name="Picture 2" descr="Diagram&#10;&#10;Description automatically generated">
            <a:extLst>
              <a:ext uri="{FF2B5EF4-FFF2-40B4-BE49-F238E27FC236}">
                <a16:creationId xmlns:a16="http://schemas.microsoft.com/office/drawing/2014/main" id="{0E1457B0-37A9-0D0B-9F9A-C829E814E2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32116" y="4779733"/>
            <a:ext cx="3265763" cy="174142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55545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2FC414CA-3378-4230-8AD7-F15797F05195}"/>
              </a:ext>
            </a:extLst>
          </p:cNvPr>
          <p:cNvGraphicFramePr>
            <a:graphicFrameLocks noGrp="1"/>
          </p:cNvGraphicFramePr>
          <p:nvPr/>
        </p:nvGraphicFramePr>
        <p:xfrm>
          <a:off x="376015" y="273466"/>
          <a:ext cx="11553914" cy="6301301"/>
        </p:xfrm>
        <a:graphic>
          <a:graphicData uri="http://schemas.openxmlformats.org/drawingml/2006/table">
            <a:tbl>
              <a:tblPr firstRow="1" bandRow="1">
                <a:tableStyleId>{5C22544A-7EE6-4342-B048-85BDC9FD1C3A}</a:tableStyleId>
              </a:tblPr>
              <a:tblGrid>
                <a:gridCol w="7981772">
                  <a:extLst>
                    <a:ext uri="{9D8B030D-6E8A-4147-A177-3AD203B41FA5}">
                      <a16:colId xmlns:a16="http://schemas.microsoft.com/office/drawing/2014/main" val="3012216606"/>
                    </a:ext>
                  </a:extLst>
                </a:gridCol>
                <a:gridCol w="3572142">
                  <a:extLst>
                    <a:ext uri="{9D8B030D-6E8A-4147-A177-3AD203B41FA5}">
                      <a16:colId xmlns:a16="http://schemas.microsoft.com/office/drawing/2014/main" val="3728884743"/>
                    </a:ext>
                  </a:extLst>
                </a:gridCol>
              </a:tblGrid>
              <a:tr h="711922">
                <a:tc gridSpan="2">
                  <a:txBody>
                    <a:bodyPr/>
                    <a:lstStyle/>
                    <a:p>
                      <a:pPr algn="ctr"/>
                      <a:r>
                        <a:rPr lang="en-US"/>
                        <a:t>Quincy High School - School Improvement 2022-2023</a:t>
                      </a:r>
                      <a:br>
                        <a:rPr lang="en-US"/>
                      </a:br>
                      <a:r>
                        <a:rPr lang="en-US" b="0" i="1">
                          <a:latin typeface="Bookman Old Style" panose="02050604050505020204" pitchFamily="18" charset="0"/>
                        </a:rPr>
                        <a:t>Focus for Excellence</a:t>
                      </a:r>
                      <a:endParaRPr lang="en-US" b="0" i="1">
                        <a:latin typeface="+mn-lt"/>
                      </a:endParaRPr>
                    </a:p>
                  </a:txBody>
                  <a:tcPr/>
                </a:tc>
                <a:tc hMerge="1">
                  <a:txBody>
                    <a:bodyPr/>
                    <a:lstStyle/>
                    <a:p>
                      <a:endParaRPr lang="en-US"/>
                    </a:p>
                  </a:txBody>
                  <a:tcPr/>
                </a:tc>
                <a:extLst>
                  <a:ext uri="{0D108BD9-81ED-4DB2-BD59-A6C34878D82A}">
                    <a16:rowId xmlns:a16="http://schemas.microsoft.com/office/drawing/2014/main" val="3867466197"/>
                  </a:ext>
                </a:extLst>
              </a:tr>
              <a:tr h="400925">
                <a:tc>
                  <a:txBody>
                    <a:bodyPr/>
                    <a:lstStyle/>
                    <a:p>
                      <a:r>
                        <a:rPr lang="en-US">
                          <a:solidFill>
                            <a:schemeClr val="bg1"/>
                          </a:solidFill>
                        </a:rPr>
                        <a:t>Goal 2- Instructional Practices</a:t>
                      </a:r>
                    </a:p>
                  </a:txBody>
                  <a:tcPr>
                    <a:solidFill>
                      <a:schemeClr val="bg2">
                        <a:lumMod val="50000"/>
                      </a:schemeClr>
                    </a:solidFill>
                  </a:tcPr>
                </a:tc>
                <a:tc>
                  <a:txBody>
                    <a:bodyPr/>
                    <a:lstStyle/>
                    <a:p>
                      <a:pPr algn="ctr"/>
                      <a:r>
                        <a:rPr lang="en-US">
                          <a:solidFill>
                            <a:schemeClr val="bg1"/>
                          </a:solidFill>
                        </a:rPr>
                        <a:t>Alignment to District Q Goal 2</a:t>
                      </a:r>
                    </a:p>
                  </a:txBody>
                  <a:tcPr>
                    <a:solidFill>
                      <a:schemeClr val="bg2">
                        <a:lumMod val="50000"/>
                      </a:schemeClr>
                    </a:solidFill>
                  </a:tcPr>
                </a:tc>
                <a:extLst>
                  <a:ext uri="{0D108BD9-81ED-4DB2-BD59-A6C34878D82A}">
                    <a16:rowId xmlns:a16="http://schemas.microsoft.com/office/drawing/2014/main" val="308630734"/>
                  </a:ext>
                </a:extLst>
              </a:tr>
              <a:tr h="1491720">
                <a:tc>
                  <a:txBody>
                    <a:bodyPr/>
                    <a:lstStyle/>
                    <a:p>
                      <a:r>
                        <a:rPr lang="en-US" sz="1400" i="1">
                          <a:latin typeface="Century Gothic" panose="020B0502020202020204" pitchFamily="34" charset="0"/>
                        </a:rPr>
                        <a:t>In August 2022, a staff instructional survey will be administered in the areas of Teaching Environment, Educating All Students, and Perceptions of Teaching. Specific instructional practices goals will be set at that time. The survey will be given three times throughout the year.</a:t>
                      </a:r>
                    </a:p>
                  </a:txBody>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1" i="0">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1" i="0">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1" i="0">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1" i="0">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1" i="0">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1" i="0">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1" i="0">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a:latin typeface="+mn-lt"/>
                        </a:rPr>
                        <a:t>QPS WILL utilize standards-based curriculum maps to ensure a guaranteed and viable curriculum is provided for all students and work in professional learning communities to plan for instruction that promoted critical thinking, collaboration, creativity and engagement.</a:t>
                      </a:r>
                      <a:endParaRPr lang="en-US" sz="1200" i="0">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i="1">
                          <a:latin typeface="+mn-lt"/>
                        </a:rPr>
                        <a:t>*Evidenced by: 5Essentials Survey data, state and local assessment data, instructional practice data</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a:latin typeface="+mn-lt"/>
                      </a:endParaRPr>
                    </a:p>
                  </a:txBody>
                  <a:tcPr>
                    <a:solidFill>
                      <a:schemeClr val="tx2">
                        <a:lumMod val="40000"/>
                        <a:lumOff val="60000"/>
                      </a:schemeClr>
                    </a:solidFill>
                  </a:tcPr>
                </a:tc>
                <a:extLst>
                  <a:ext uri="{0D108BD9-81ED-4DB2-BD59-A6C34878D82A}">
                    <a16:rowId xmlns:a16="http://schemas.microsoft.com/office/drawing/2014/main" val="2725288193"/>
                  </a:ext>
                </a:extLst>
              </a:tr>
              <a:tr h="400925">
                <a:tc>
                  <a:txBody>
                    <a:bodyPr/>
                    <a:lstStyle/>
                    <a:p>
                      <a:r>
                        <a:rPr lang="en-US">
                          <a:solidFill>
                            <a:schemeClr val="bg1"/>
                          </a:solidFill>
                        </a:rPr>
                        <a:t>Evidenced by: </a:t>
                      </a:r>
                      <a:r>
                        <a:rPr lang="en-US" i="0">
                          <a:solidFill>
                            <a:schemeClr val="bg1"/>
                          </a:solidFill>
                        </a:rPr>
                        <a:t>(Data/Monitoring)</a:t>
                      </a:r>
                    </a:p>
                  </a:txBody>
                  <a:tcPr>
                    <a:solidFill>
                      <a:schemeClr val="bg2">
                        <a:lumMod val="5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br>
                        <a:rPr lang="en-US" sz="1400" b="1" i="1">
                          <a:solidFill>
                            <a:schemeClr val="accent6">
                              <a:lumMod val="75000"/>
                            </a:schemeClr>
                          </a:solidFill>
                          <a:latin typeface="+mn-lt"/>
                        </a:rPr>
                      </a:br>
                      <a:endParaRPr lang="en-US"/>
                    </a:p>
                  </a:txBody>
                  <a:tcPr>
                    <a:solidFill>
                      <a:schemeClr val="accent1"/>
                    </a:solidFill>
                  </a:tcPr>
                </a:tc>
                <a:extLst>
                  <a:ext uri="{0D108BD9-81ED-4DB2-BD59-A6C34878D82A}">
                    <a16:rowId xmlns:a16="http://schemas.microsoft.com/office/drawing/2014/main" val="2684624852"/>
                  </a:ext>
                </a:extLst>
              </a:tr>
              <a:tr h="1401364">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400" i="0">
                          <a:latin typeface="Century Gothic" panose="020B0502020202020204" pitchFamily="34" charset="0"/>
                        </a:rPr>
                        <a:t>Instructional practices survey results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400" i="0">
                          <a:latin typeface="Century Gothic" panose="020B0502020202020204" pitchFamily="34" charset="0"/>
                        </a:rPr>
                        <a:t>Student surveys based on Five Essentials in English and Math – Ambitious Instruction (October, January, May)</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400" i="0">
                          <a:latin typeface="Century Gothic" panose="020B0502020202020204" pitchFamily="34" charset="0"/>
                        </a:rPr>
                        <a:t>PLC team rubric – three times a year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800" i="0">
                        <a:latin typeface="+mn-lt"/>
                      </a:endParaRPr>
                    </a:p>
                    <a:p>
                      <a:endParaRPr 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br>
                        <a:rPr lang="en-US" sz="1400" b="1" i="1">
                          <a:solidFill>
                            <a:schemeClr val="accent6">
                              <a:lumMod val="75000"/>
                            </a:schemeClr>
                          </a:solidFill>
                          <a:latin typeface="+mn-lt"/>
                        </a:rPr>
                      </a:br>
                      <a:endParaRPr lang="en-US"/>
                    </a:p>
                  </a:txBody>
                  <a:tcPr/>
                </a:tc>
                <a:extLst>
                  <a:ext uri="{0D108BD9-81ED-4DB2-BD59-A6C34878D82A}">
                    <a16:rowId xmlns:a16="http://schemas.microsoft.com/office/drawing/2014/main" val="1173438784"/>
                  </a:ext>
                </a:extLst>
              </a:tr>
              <a:tr h="400925">
                <a:tc>
                  <a:txBody>
                    <a:bodyPr/>
                    <a:lstStyle/>
                    <a:p>
                      <a:r>
                        <a:rPr lang="en-US">
                          <a:solidFill>
                            <a:schemeClr val="bg1"/>
                          </a:solidFill>
                        </a:rPr>
                        <a:t>School Tasks and Staff Professional Development to Support Goal</a:t>
                      </a:r>
                    </a:p>
                  </a:txBody>
                  <a:tcPr>
                    <a:solidFill>
                      <a:schemeClr val="bg2">
                        <a:lumMod val="50000"/>
                      </a:schemeClr>
                    </a:solidFill>
                  </a:tcPr>
                </a:tc>
                <a:tc vMerge="1">
                  <a:txBody>
                    <a:bodyPr/>
                    <a:lstStyle/>
                    <a:p>
                      <a:endParaRPr lang="en-US"/>
                    </a:p>
                  </a:txBody>
                  <a:tcPr/>
                </a:tc>
                <a:extLst>
                  <a:ext uri="{0D108BD9-81ED-4DB2-BD59-A6C34878D82A}">
                    <a16:rowId xmlns:a16="http://schemas.microsoft.com/office/drawing/2014/main" val="2453165852"/>
                  </a:ext>
                </a:extLst>
              </a:tr>
              <a:tr h="1401364">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0">
                          <a:solidFill>
                            <a:schemeClr val="tx1"/>
                          </a:solidFill>
                          <a:latin typeface="Century Gothic" panose="020B0502020202020204" pitchFamily="34" charset="0"/>
                        </a:rPr>
                        <a:t>Renewed focus on PLC team collaboration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0">
                          <a:solidFill>
                            <a:schemeClr val="tx1"/>
                          </a:solidFill>
                          <a:latin typeface="Century Gothic" panose="020B0502020202020204" pitchFamily="34" charset="0"/>
                        </a:rPr>
                        <a:t>Update curriculum maps to strengthen rigor, relevance, and alignment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0">
                          <a:solidFill>
                            <a:schemeClr val="tx1"/>
                          </a:solidFill>
                          <a:latin typeface="Century Gothic" panose="020B0502020202020204" pitchFamily="34" charset="0"/>
                        </a:rPr>
                        <a:t>To be determined by survey results. </a:t>
                      </a:r>
                      <a:br>
                        <a:rPr lang="en-US" sz="1800" b="1" i="0">
                          <a:solidFill>
                            <a:schemeClr val="accent6">
                              <a:lumMod val="75000"/>
                            </a:schemeClr>
                          </a:solidFill>
                          <a:latin typeface="+mn-lt"/>
                        </a:rPr>
                      </a:br>
                      <a:endParaRPr lang="en-US"/>
                    </a:p>
                  </a:txBody>
                  <a:tcPr/>
                </a:tc>
                <a:tc vMerge="1">
                  <a:txBody>
                    <a:bodyPr/>
                    <a:lstStyle/>
                    <a:p>
                      <a:endParaRPr lang="en-US"/>
                    </a:p>
                  </a:txBody>
                  <a:tcPr/>
                </a:tc>
                <a:extLst>
                  <a:ext uri="{0D108BD9-81ED-4DB2-BD59-A6C34878D82A}">
                    <a16:rowId xmlns:a16="http://schemas.microsoft.com/office/drawing/2014/main" val="424319720"/>
                  </a:ext>
                </a:extLst>
              </a:tr>
            </a:tbl>
          </a:graphicData>
        </a:graphic>
      </p:graphicFrame>
      <p:pic>
        <p:nvPicPr>
          <p:cNvPr id="9" name="Picture 8" descr="A picture containing text, clipart&#10;&#10;Description automatically generated">
            <a:extLst>
              <a:ext uri="{FF2B5EF4-FFF2-40B4-BE49-F238E27FC236}">
                <a16:creationId xmlns:a16="http://schemas.microsoft.com/office/drawing/2014/main" id="{8AC2EC35-0A7B-48D9-AC32-C35A4BD10C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59815" y="1483782"/>
            <a:ext cx="1342258" cy="993271"/>
          </a:xfrm>
          <a:prstGeom prst="rect">
            <a:avLst/>
          </a:prstGeom>
        </p:spPr>
      </p:pic>
      <p:pic>
        <p:nvPicPr>
          <p:cNvPr id="3" name="Picture 2" descr="Diagram&#10;&#10;Description automatically generated">
            <a:extLst>
              <a:ext uri="{FF2B5EF4-FFF2-40B4-BE49-F238E27FC236}">
                <a16:creationId xmlns:a16="http://schemas.microsoft.com/office/drawing/2014/main" id="{4E84BC32-4365-C192-3ACA-5175C119FE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14927" y="4680641"/>
            <a:ext cx="3301058" cy="175670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62287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2FC414CA-3378-4230-8AD7-F15797F05195}"/>
              </a:ext>
            </a:extLst>
          </p:cNvPr>
          <p:cNvGraphicFramePr>
            <a:graphicFrameLocks noGrp="1"/>
          </p:cNvGraphicFramePr>
          <p:nvPr/>
        </p:nvGraphicFramePr>
        <p:xfrm>
          <a:off x="376015" y="273466"/>
          <a:ext cx="11553914" cy="6240341"/>
        </p:xfrm>
        <a:graphic>
          <a:graphicData uri="http://schemas.openxmlformats.org/drawingml/2006/table">
            <a:tbl>
              <a:tblPr firstRow="1" bandRow="1">
                <a:tableStyleId>{5C22544A-7EE6-4342-B048-85BDC9FD1C3A}</a:tableStyleId>
              </a:tblPr>
              <a:tblGrid>
                <a:gridCol w="7981772">
                  <a:extLst>
                    <a:ext uri="{9D8B030D-6E8A-4147-A177-3AD203B41FA5}">
                      <a16:colId xmlns:a16="http://schemas.microsoft.com/office/drawing/2014/main" val="3012216606"/>
                    </a:ext>
                  </a:extLst>
                </a:gridCol>
                <a:gridCol w="3572142">
                  <a:extLst>
                    <a:ext uri="{9D8B030D-6E8A-4147-A177-3AD203B41FA5}">
                      <a16:colId xmlns:a16="http://schemas.microsoft.com/office/drawing/2014/main" val="3728884743"/>
                    </a:ext>
                  </a:extLst>
                </a:gridCol>
              </a:tblGrid>
              <a:tr h="711922">
                <a:tc gridSpan="2">
                  <a:txBody>
                    <a:bodyPr/>
                    <a:lstStyle/>
                    <a:p>
                      <a:pPr algn="ctr"/>
                      <a:r>
                        <a:rPr lang="en-US">
                          <a:solidFill>
                            <a:schemeClr val="bg1"/>
                          </a:solidFill>
                        </a:rPr>
                        <a:t>Quincy High School - </a:t>
                      </a:r>
                      <a:r>
                        <a:rPr lang="en-US"/>
                        <a:t>School Improvement 2022-2023</a:t>
                      </a:r>
                      <a:br>
                        <a:rPr lang="en-US"/>
                      </a:br>
                      <a:r>
                        <a:rPr lang="en-US" b="0" i="1">
                          <a:latin typeface="Bookman Old Style" panose="02050604050505020204" pitchFamily="18" charset="0"/>
                        </a:rPr>
                        <a:t>Focus for Excellence</a:t>
                      </a:r>
                      <a:endParaRPr lang="en-US" b="0" i="1">
                        <a:latin typeface="+mn-lt"/>
                      </a:endParaRPr>
                    </a:p>
                  </a:txBody>
                  <a:tcPr>
                    <a:solidFill>
                      <a:schemeClr val="tx1">
                        <a:lumMod val="75000"/>
                        <a:lumOff val="25000"/>
                      </a:schemeClr>
                    </a:solidFill>
                  </a:tcPr>
                </a:tc>
                <a:tc hMerge="1">
                  <a:txBody>
                    <a:bodyPr/>
                    <a:lstStyle/>
                    <a:p>
                      <a:endParaRPr lang="en-US"/>
                    </a:p>
                  </a:txBody>
                  <a:tcPr/>
                </a:tc>
                <a:extLst>
                  <a:ext uri="{0D108BD9-81ED-4DB2-BD59-A6C34878D82A}">
                    <a16:rowId xmlns:a16="http://schemas.microsoft.com/office/drawing/2014/main" val="3867466197"/>
                  </a:ext>
                </a:extLst>
              </a:tr>
              <a:tr h="400925">
                <a:tc>
                  <a:txBody>
                    <a:bodyPr/>
                    <a:lstStyle/>
                    <a:p>
                      <a:r>
                        <a:rPr lang="en-US">
                          <a:solidFill>
                            <a:schemeClr val="bg1"/>
                          </a:solidFill>
                        </a:rPr>
                        <a:t>Goal 3- School Culture</a:t>
                      </a:r>
                    </a:p>
                  </a:txBody>
                  <a:tcPr>
                    <a:solidFill>
                      <a:srgbClr val="660066"/>
                    </a:solidFill>
                  </a:tcPr>
                </a:tc>
                <a:tc>
                  <a:txBody>
                    <a:bodyPr/>
                    <a:lstStyle/>
                    <a:p>
                      <a:pPr algn="ctr"/>
                      <a:r>
                        <a:rPr lang="en-US">
                          <a:solidFill>
                            <a:schemeClr val="bg1"/>
                          </a:solidFill>
                        </a:rPr>
                        <a:t>Alignment to District Q Goal 3</a:t>
                      </a:r>
                    </a:p>
                  </a:txBody>
                  <a:tcPr>
                    <a:solidFill>
                      <a:schemeClr val="tx1">
                        <a:lumMod val="75000"/>
                        <a:lumOff val="25000"/>
                      </a:schemeClr>
                    </a:solidFill>
                  </a:tcPr>
                </a:tc>
                <a:extLst>
                  <a:ext uri="{0D108BD9-81ED-4DB2-BD59-A6C34878D82A}">
                    <a16:rowId xmlns:a16="http://schemas.microsoft.com/office/drawing/2014/main" val="308630734"/>
                  </a:ext>
                </a:extLst>
              </a:tr>
              <a:tr h="14917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i="1">
                          <a:latin typeface="Century Gothic" panose="020B0502020202020204" pitchFamily="34" charset="0"/>
                        </a:rPr>
                        <a:t>In August 2022, a staff climate survey in the areas of Relative Responsibilities and School Climate will be administered. Specific climate and culture goals will be set at that time. The survey will be given three times throughout the year.</a:t>
                      </a:r>
                    </a:p>
                    <a:p>
                      <a:endParaRPr lang="en-US"/>
                    </a:p>
                  </a:txBody>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br>
                        <a:rPr lang="en-US" sz="1200" b="0" i="0">
                          <a:latin typeface="+mn-lt"/>
                        </a:rPr>
                      </a:br>
                      <a:endParaRPr lang="en-US" sz="1200" b="0" i="0">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i="0">
                        <a:solidFill>
                          <a:schemeClr val="bg2">
                            <a:lumMod val="25000"/>
                          </a:schemeClr>
                        </a:solidFill>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i="0">
                        <a:solidFill>
                          <a:schemeClr val="bg2">
                            <a:lumMod val="25000"/>
                          </a:schemeClr>
                        </a:solidFill>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i="0">
                        <a:solidFill>
                          <a:schemeClr val="bg2">
                            <a:lumMod val="25000"/>
                          </a:schemeClr>
                        </a:solidFill>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i="0">
                        <a:solidFill>
                          <a:schemeClr val="bg2">
                            <a:lumMod val="25000"/>
                          </a:schemeClr>
                        </a:solidFill>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b="0" i="1">
                        <a:solidFill>
                          <a:schemeClr val="bg2">
                            <a:lumMod val="25000"/>
                          </a:schemeClr>
                        </a:solidFill>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b="0" i="1">
                        <a:solidFill>
                          <a:schemeClr val="bg2">
                            <a:lumMod val="25000"/>
                          </a:schemeClr>
                        </a:solidFill>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1">
                          <a:latin typeface="+mn-lt"/>
                        </a:rPr>
                        <a:t>QPS WILL maintain and safe, healthy, supportive and equitable environment for all students and staff. </a:t>
                      </a:r>
                    </a:p>
                    <a:p>
                      <a:pPr marL="0" marR="0" lvl="0" indent="0" algn="ctr" defTabSz="914400" rtl="0" eaLnBrk="1" fontAlgn="auto" latinLnBrk="0" hangingPunct="1">
                        <a:lnSpc>
                          <a:spcPct val="100000"/>
                        </a:lnSpc>
                        <a:spcBef>
                          <a:spcPts val="0"/>
                        </a:spcBef>
                        <a:spcAft>
                          <a:spcPts val="0"/>
                        </a:spcAft>
                        <a:buClrTx/>
                        <a:buSzTx/>
                        <a:buFontTx/>
                        <a:buNone/>
                        <a:tabLst/>
                        <a:defRPr/>
                      </a:pPr>
                      <a:br>
                        <a:rPr lang="en-US" sz="1100" b="1" i="1">
                          <a:solidFill>
                            <a:schemeClr val="bg2">
                              <a:lumMod val="25000"/>
                            </a:schemeClr>
                          </a:solidFill>
                          <a:latin typeface="+mn-lt"/>
                        </a:rPr>
                      </a:br>
                      <a:br>
                        <a:rPr lang="en-US" sz="1100" b="1" i="1">
                          <a:solidFill>
                            <a:schemeClr val="bg2">
                              <a:lumMod val="25000"/>
                            </a:schemeClr>
                          </a:solidFill>
                          <a:latin typeface="+mn-lt"/>
                        </a:rPr>
                      </a:br>
                      <a:r>
                        <a:rPr lang="en-US" sz="1100" b="1" i="1">
                          <a:solidFill>
                            <a:schemeClr val="bg2">
                              <a:lumMod val="25000"/>
                            </a:schemeClr>
                          </a:solidFill>
                          <a:latin typeface="+mn-lt"/>
                        </a:rPr>
                        <a:t>*</a:t>
                      </a:r>
                      <a:r>
                        <a:rPr lang="en-US" sz="1100" b="0" i="1">
                          <a:solidFill>
                            <a:schemeClr val="bg2">
                              <a:lumMod val="25000"/>
                            </a:schemeClr>
                          </a:solidFill>
                          <a:latin typeface="+mn-lt"/>
                        </a:rPr>
                        <a:t>Evidenced by: School Culture Data, Discipline Data, MTSS data and Teacher Retention Rate</a:t>
                      </a:r>
                    </a:p>
                    <a:p>
                      <a:pPr marL="0" marR="0" lvl="0" indent="0" algn="ctr" defTabSz="914400" rtl="0" eaLnBrk="1" fontAlgn="auto" latinLnBrk="0" hangingPunct="1">
                        <a:lnSpc>
                          <a:spcPct val="100000"/>
                        </a:lnSpc>
                        <a:spcBef>
                          <a:spcPts val="0"/>
                        </a:spcBef>
                        <a:spcAft>
                          <a:spcPts val="0"/>
                        </a:spcAft>
                        <a:buClrTx/>
                        <a:buSzTx/>
                        <a:buFontTx/>
                        <a:buNone/>
                        <a:tabLst/>
                        <a:defRPr/>
                      </a:pPr>
                      <a:br>
                        <a:rPr lang="en-US" sz="1100" b="1" i="1">
                          <a:solidFill>
                            <a:schemeClr val="accent6">
                              <a:lumMod val="75000"/>
                            </a:schemeClr>
                          </a:solidFill>
                          <a:latin typeface="+mn-lt"/>
                        </a:rPr>
                      </a:br>
                      <a:br>
                        <a:rPr lang="en-US" sz="1100" b="0" i="0">
                          <a:latin typeface="+mn-lt"/>
                        </a:rPr>
                      </a:br>
                      <a:endParaRPr lang="en-US" sz="1100" b="0" i="0">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b="0" i="0">
                        <a:solidFill>
                          <a:schemeClr val="bg2">
                            <a:lumMod val="25000"/>
                          </a:schemeClr>
                        </a:solidFill>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b="0" i="0">
                        <a:solidFill>
                          <a:schemeClr val="bg2">
                            <a:lumMod val="25000"/>
                          </a:schemeClr>
                        </a:solidFill>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b="0" i="0">
                        <a:solidFill>
                          <a:schemeClr val="bg2">
                            <a:lumMod val="25000"/>
                          </a:schemeClr>
                        </a:solidFill>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b="0" i="0">
                        <a:solidFill>
                          <a:schemeClr val="bg2">
                            <a:lumMod val="25000"/>
                          </a:schemeClr>
                        </a:solidFill>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i="1">
                        <a:latin typeface="+mn-lt"/>
                      </a:endParaRPr>
                    </a:p>
                  </a:txBody>
                  <a:tcPr>
                    <a:solidFill>
                      <a:schemeClr val="tx2">
                        <a:lumMod val="40000"/>
                        <a:lumOff val="60000"/>
                      </a:schemeClr>
                    </a:solidFill>
                  </a:tcPr>
                </a:tc>
                <a:extLst>
                  <a:ext uri="{0D108BD9-81ED-4DB2-BD59-A6C34878D82A}">
                    <a16:rowId xmlns:a16="http://schemas.microsoft.com/office/drawing/2014/main" val="2725288193"/>
                  </a:ext>
                </a:extLst>
              </a:tr>
              <a:tr h="400925">
                <a:tc>
                  <a:txBody>
                    <a:bodyPr/>
                    <a:lstStyle/>
                    <a:p>
                      <a:r>
                        <a:rPr lang="en-US">
                          <a:solidFill>
                            <a:schemeClr val="bg1"/>
                          </a:solidFill>
                        </a:rPr>
                        <a:t>Evidenced by: </a:t>
                      </a:r>
                      <a:r>
                        <a:rPr lang="en-US" i="0">
                          <a:solidFill>
                            <a:schemeClr val="bg1"/>
                          </a:solidFill>
                        </a:rPr>
                        <a:t>(Data/Monitoring)</a:t>
                      </a:r>
                    </a:p>
                  </a:txBody>
                  <a:tcPr>
                    <a:solidFill>
                      <a:srgbClr val="660066"/>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br>
                        <a:rPr lang="en-US" sz="1400" b="1" i="1">
                          <a:solidFill>
                            <a:schemeClr val="accent6">
                              <a:lumMod val="75000"/>
                            </a:schemeClr>
                          </a:solidFill>
                          <a:latin typeface="+mn-lt"/>
                        </a:rPr>
                      </a:br>
                      <a:endParaRPr lang="en-US"/>
                    </a:p>
                  </a:txBody>
                  <a:tcPr>
                    <a:solidFill>
                      <a:schemeClr val="accent1"/>
                    </a:solidFill>
                  </a:tcPr>
                </a:tc>
                <a:extLst>
                  <a:ext uri="{0D108BD9-81ED-4DB2-BD59-A6C34878D82A}">
                    <a16:rowId xmlns:a16="http://schemas.microsoft.com/office/drawing/2014/main" val="2684624852"/>
                  </a:ext>
                </a:extLst>
              </a:tr>
              <a:tr h="1401364">
                <a:tc>
                  <a:txBody>
                    <a:bodyPr/>
                    <a:lstStyle/>
                    <a:p>
                      <a:pPr marL="285750" indent="-285750">
                        <a:buFont typeface="Wingdings" panose="05000000000000000000" pitchFamily="2" charset="2"/>
                        <a:buChar char="Ø"/>
                      </a:pPr>
                      <a:r>
                        <a:rPr lang="en-US" sz="1400">
                          <a:latin typeface="Century Gothic" panose="020B0502020202020204" pitchFamily="34" charset="0"/>
                        </a:rPr>
                        <a:t>Twice monthly monitoring of Panorama data in the areas of Attendance and Discipline</a:t>
                      </a:r>
                    </a:p>
                    <a:p>
                      <a:pPr marL="285750" indent="-285750">
                        <a:buFont typeface="Wingdings" panose="05000000000000000000" pitchFamily="2" charset="2"/>
                        <a:buChar char="Ø"/>
                      </a:pPr>
                      <a:r>
                        <a:rPr lang="en-US" sz="1400">
                          <a:latin typeface="Century Gothic" panose="020B0502020202020204" pitchFamily="34" charset="0"/>
                        </a:rPr>
                        <a:t>Discipline, OSS, and ISS data</a:t>
                      </a:r>
                    </a:p>
                    <a:p>
                      <a:pPr marL="285750" indent="-285750">
                        <a:buFont typeface="Wingdings" panose="05000000000000000000" pitchFamily="2" charset="2"/>
                        <a:buChar char="Ø"/>
                      </a:pPr>
                      <a:r>
                        <a:rPr lang="en-US" sz="1400">
                          <a:latin typeface="Century Gothic" panose="020B0502020202020204" pitchFamily="34" charset="0"/>
                        </a:rPr>
                        <a:t>Monthly attendance rate</a:t>
                      </a:r>
                    </a:p>
                    <a:p>
                      <a:pPr marL="285750" indent="-285750">
                        <a:buFont typeface="Wingdings" panose="05000000000000000000" pitchFamily="2" charset="2"/>
                        <a:buChar char="Ø"/>
                      </a:pPr>
                      <a:r>
                        <a:rPr lang="en-US" sz="1400">
                          <a:latin typeface="Century Gothic" panose="020B0502020202020204" pitchFamily="34" charset="0"/>
                        </a:rPr>
                        <a:t>Teacher retention rate</a:t>
                      </a: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br>
                        <a:rPr lang="en-US" sz="1400" b="1" i="1">
                          <a:solidFill>
                            <a:schemeClr val="accent6">
                              <a:lumMod val="75000"/>
                            </a:schemeClr>
                          </a:solidFill>
                          <a:latin typeface="+mn-lt"/>
                        </a:rPr>
                      </a:br>
                      <a:endParaRPr lang="en-US"/>
                    </a:p>
                  </a:txBody>
                  <a:tcPr/>
                </a:tc>
                <a:extLst>
                  <a:ext uri="{0D108BD9-81ED-4DB2-BD59-A6C34878D82A}">
                    <a16:rowId xmlns:a16="http://schemas.microsoft.com/office/drawing/2014/main" val="1173438784"/>
                  </a:ext>
                </a:extLst>
              </a:tr>
              <a:tr h="400925">
                <a:tc>
                  <a:txBody>
                    <a:bodyPr/>
                    <a:lstStyle/>
                    <a:p>
                      <a:r>
                        <a:rPr lang="en-US">
                          <a:solidFill>
                            <a:schemeClr val="bg1"/>
                          </a:solidFill>
                        </a:rPr>
                        <a:t>School Tasks and Staff Professional Development to Support Goal</a:t>
                      </a:r>
                    </a:p>
                  </a:txBody>
                  <a:tcPr>
                    <a:solidFill>
                      <a:srgbClr val="660066"/>
                    </a:solidFill>
                  </a:tcPr>
                </a:tc>
                <a:tc vMerge="1">
                  <a:txBody>
                    <a:bodyPr/>
                    <a:lstStyle/>
                    <a:p>
                      <a:endParaRPr lang="en-US"/>
                    </a:p>
                  </a:txBody>
                  <a:tcPr/>
                </a:tc>
                <a:extLst>
                  <a:ext uri="{0D108BD9-81ED-4DB2-BD59-A6C34878D82A}">
                    <a16:rowId xmlns:a16="http://schemas.microsoft.com/office/drawing/2014/main" val="2453165852"/>
                  </a:ext>
                </a:extLst>
              </a:tr>
              <a:tr h="1401364">
                <a:tc>
                  <a:txBody>
                    <a:bodyPr/>
                    <a:lstStyle/>
                    <a:p>
                      <a:pPr marL="285750" indent="-285750">
                        <a:buFont typeface="Wingdings" panose="05000000000000000000" pitchFamily="2" charset="2"/>
                        <a:buChar char="ü"/>
                      </a:pPr>
                      <a:r>
                        <a:rPr lang="en-US" sz="1400">
                          <a:latin typeface="Century Gothic" panose="020B0502020202020204" pitchFamily="34" charset="0"/>
                        </a:rPr>
                        <a:t>Renewed focus on HELPs meetings</a:t>
                      </a:r>
                    </a:p>
                    <a:p>
                      <a:pPr marL="285750" indent="-285750">
                        <a:buFont typeface="Wingdings" panose="05000000000000000000" pitchFamily="2" charset="2"/>
                        <a:buChar char="ü"/>
                      </a:pPr>
                      <a:r>
                        <a:rPr lang="en-US" sz="1400">
                          <a:latin typeface="Century Gothic" panose="020B0502020202020204" pitchFamily="34" charset="0"/>
                        </a:rPr>
                        <a:t>Development of Climate and Culture Team</a:t>
                      </a:r>
                    </a:p>
                    <a:p>
                      <a:pPr marL="285750" indent="-285750">
                        <a:buFont typeface="Wingdings" panose="05000000000000000000" pitchFamily="2" charset="2"/>
                        <a:buChar char="ü"/>
                      </a:pPr>
                      <a:r>
                        <a:rPr lang="en-US" sz="1400">
                          <a:latin typeface="Century Gothic" panose="020B0502020202020204" pitchFamily="34" charset="0"/>
                        </a:rPr>
                        <a:t>Coordination of Intervention</a:t>
                      </a:r>
                    </a:p>
                    <a:p>
                      <a:pPr marL="285750" indent="-285750">
                        <a:buFont typeface="Wingdings" panose="05000000000000000000" pitchFamily="2" charset="2"/>
                        <a:buChar char="ü"/>
                      </a:pPr>
                      <a:r>
                        <a:rPr lang="en-US" sz="1400">
                          <a:latin typeface="Century Gothic" panose="020B0502020202020204" pitchFamily="34" charset="0"/>
                        </a:rPr>
                        <a:t>Restorative practices professional development for support staff</a:t>
                      </a:r>
                    </a:p>
                    <a:p>
                      <a:pPr marL="285750" indent="-285750">
                        <a:buFont typeface="Wingdings" panose="05000000000000000000" pitchFamily="2" charset="2"/>
                        <a:buChar char="ü"/>
                      </a:pPr>
                      <a:r>
                        <a:rPr lang="en-US" sz="1400">
                          <a:latin typeface="Century Gothic" panose="020B0502020202020204" pitchFamily="34" charset="0"/>
                        </a:rPr>
                        <a:t>Re-introduction of Social Committee</a:t>
                      </a:r>
                    </a:p>
                    <a:p>
                      <a:pPr marL="285750" indent="-285750">
                        <a:buFont typeface="Arial" panose="020B0604020202020204" pitchFamily="34" charset="0"/>
                        <a:buChar char="•"/>
                      </a:pPr>
                      <a:endParaRPr lang="en-US"/>
                    </a:p>
                  </a:txBody>
                  <a:tcPr/>
                </a:tc>
                <a:tc vMerge="1">
                  <a:txBody>
                    <a:bodyPr/>
                    <a:lstStyle/>
                    <a:p>
                      <a:endParaRPr lang="en-US"/>
                    </a:p>
                  </a:txBody>
                  <a:tcPr/>
                </a:tc>
                <a:extLst>
                  <a:ext uri="{0D108BD9-81ED-4DB2-BD59-A6C34878D82A}">
                    <a16:rowId xmlns:a16="http://schemas.microsoft.com/office/drawing/2014/main" val="424319720"/>
                  </a:ext>
                </a:extLst>
              </a:tr>
            </a:tbl>
          </a:graphicData>
        </a:graphic>
      </p:graphicFrame>
      <p:pic>
        <p:nvPicPr>
          <p:cNvPr id="9" name="Picture 8" descr="A picture containing text, clipart&#10;&#10;Description automatically generated">
            <a:extLst>
              <a:ext uri="{FF2B5EF4-FFF2-40B4-BE49-F238E27FC236}">
                <a16:creationId xmlns:a16="http://schemas.microsoft.com/office/drawing/2014/main" id="{8AC2EC35-0A7B-48D9-AC32-C35A4BD10C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8456" y="1553376"/>
            <a:ext cx="1342258" cy="993271"/>
          </a:xfrm>
          <a:prstGeom prst="rect">
            <a:avLst/>
          </a:prstGeom>
        </p:spPr>
      </p:pic>
      <p:pic>
        <p:nvPicPr>
          <p:cNvPr id="3" name="Picture 2" descr="Diagram&#10;&#10;Description automatically generated">
            <a:extLst>
              <a:ext uri="{FF2B5EF4-FFF2-40B4-BE49-F238E27FC236}">
                <a16:creationId xmlns:a16="http://schemas.microsoft.com/office/drawing/2014/main" id="{82CE0A13-DD2A-75EC-0D50-9D6946F11F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0903" y="4617267"/>
            <a:ext cx="3335082" cy="177480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255673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2FC414CA-3378-4230-8AD7-F15797F05195}"/>
              </a:ext>
            </a:extLst>
          </p:cNvPr>
          <p:cNvGraphicFramePr>
            <a:graphicFrameLocks noGrp="1"/>
          </p:cNvGraphicFramePr>
          <p:nvPr/>
        </p:nvGraphicFramePr>
        <p:xfrm>
          <a:off x="376015" y="273466"/>
          <a:ext cx="11553914" cy="6424305"/>
        </p:xfrm>
        <a:graphic>
          <a:graphicData uri="http://schemas.openxmlformats.org/drawingml/2006/table">
            <a:tbl>
              <a:tblPr firstRow="1" bandRow="1">
                <a:tableStyleId>{5C22544A-7EE6-4342-B048-85BDC9FD1C3A}</a:tableStyleId>
              </a:tblPr>
              <a:tblGrid>
                <a:gridCol w="7981772">
                  <a:extLst>
                    <a:ext uri="{9D8B030D-6E8A-4147-A177-3AD203B41FA5}">
                      <a16:colId xmlns:a16="http://schemas.microsoft.com/office/drawing/2014/main" val="3012216606"/>
                    </a:ext>
                  </a:extLst>
                </a:gridCol>
                <a:gridCol w="3572142">
                  <a:extLst>
                    <a:ext uri="{9D8B030D-6E8A-4147-A177-3AD203B41FA5}">
                      <a16:colId xmlns:a16="http://schemas.microsoft.com/office/drawing/2014/main" val="3728884743"/>
                    </a:ext>
                  </a:extLst>
                </a:gridCol>
              </a:tblGrid>
              <a:tr h="711922">
                <a:tc gridSpan="2">
                  <a:txBody>
                    <a:bodyPr/>
                    <a:lstStyle/>
                    <a:p>
                      <a:pPr algn="ctr"/>
                      <a:r>
                        <a:rPr lang="en-US">
                          <a:solidFill>
                            <a:schemeClr val="bg1"/>
                          </a:solidFill>
                        </a:rPr>
                        <a:t>Quincy High School - </a:t>
                      </a:r>
                      <a:r>
                        <a:rPr lang="en-US"/>
                        <a:t>School Improvement 2022-2023</a:t>
                      </a:r>
                      <a:br>
                        <a:rPr lang="en-US"/>
                      </a:br>
                      <a:r>
                        <a:rPr lang="en-US" b="0" i="1">
                          <a:latin typeface="Bookman Old Style" panose="02050604050505020204" pitchFamily="18" charset="0"/>
                        </a:rPr>
                        <a:t>Focus for Excellence</a:t>
                      </a:r>
                      <a:endParaRPr lang="en-US" b="0" i="1">
                        <a:latin typeface="+mn-lt"/>
                      </a:endParaRPr>
                    </a:p>
                  </a:txBody>
                  <a:tcPr>
                    <a:solidFill>
                      <a:schemeClr val="tx1">
                        <a:lumMod val="75000"/>
                        <a:lumOff val="25000"/>
                      </a:schemeClr>
                    </a:solidFill>
                  </a:tcPr>
                </a:tc>
                <a:tc hMerge="1">
                  <a:txBody>
                    <a:bodyPr/>
                    <a:lstStyle/>
                    <a:p>
                      <a:endParaRPr lang="en-US"/>
                    </a:p>
                  </a:txBody>
                  <a:tcPr/>
                </a:tc>
                <a:extLst>
                  <a:ext uri="{0D108BD9-81ED-4DB2-BD59-A6C34878D82A}">
                    <a16:rowId xmlns:a16="http://schemas.microsoft.com/office/drawing/2014/main" val="3867466197"/>
                  </a:ext>
                </a:extLst>
              </a:tr>
              <a:tr h="400925">
                <a:tc>
                  <a:txBody>
                    <a:bodyPr/>
                    <a:lstStyle/>
                    <a:p>
                      <a:r>
                        <a:rPr lang="en-US">
                          <a:solidFill>
                            <a:schemeClr val="bg1"/>
                          </a:solidFill>
                        </a:rPr>
                        <a:t>Goal 4- Parent/Community Partnerships</a:t>
                      </a:r>
                    </a:p>
                  </a:txBody>
                  <a:tcPr>
                    <a:solidFill>
                      <a:srgbClr val="009999"/>
                    </a:solidFill>
                  </a:tcPr>
                </a:tc>
                <a:tc>
                  <a:txBody>
                    <a:bodyPr/>
                    <a:lstStyle/>
                    <a:p>
                      <a:pPr algn="ctr"/>
                      <a:r>
                        <a:rPr lang="en-US">
                          <a:solidFill>
                            <a:schemeClr val="bg1"/>
                          </a:solidFill>
                        </a:rPr>
                        <a:t>Alignment to District Q Goal 4</a:t>
                      </a:r>
                    </a:p>
                  </a:txBody>
                  <a:tcPr>
                    <a:solidFill>
                      <a:schemeClr val="tx1">
                        <a:lumMod val="75000"/>
                        <a:lumOff val="25000"/>
                      </a:schemeClr>
                    </a:solidFill>
                  </a:tcPr>
                </a:tc>
                <a:extLst>
                  <a:ext uri="{0D108BD9-81ED-4DB2-BD59-A6C34878D82A}">
                    <a16:rowId xmlns:a16="http://schemas.microsoft.com/office/drawing/2014/main" val="308630734"/>
                  </a:ext>
                </a:extLst>
              </a:tr>
              <a:tr h="1491720">
                <a:tc>
                  <a:txBody>
                    <a:bodyPr/>
                    <a:lstStyle/>
                    <a:p>
                      <a:r>
                        <a:rPr lang="en-US" sz="1400">
                          <a:latin typeface="Century Gothic" panose="020B0502020202020204" pitchFamily="34" charset="0"/>
                        </a:rPr>
                        <a:t>QHS will increase parent/family outreach and increase student attendance rate during the 2022-23 school year:</a:t>
                      </a:r>
                    </a:p>
                    <a:p>
                      <a:pPr marL="285750" indent="-285750">
                        <a:buFont typeface="Arial" panose="020B0604020202020204" pitchFamily="34" charset="0"/>
                        <a:buChar char="•"/>
                      </a:pPr>
                      <a:r>
                        <a:rPr lang="en-US" sz="1400">
                          <a:latin typeface="Century Gothic" panose="020B0502020202020204" pitchFamily="34" charset="0"/>
                        </a:rPr>
                        <a:t>100% of families will receive at least one personal and specific contact from a QHS teacher</a:t>
                      </a:r>
                    </a:p>
                    <a:p>
                      <a:pPr marL="285750" indent="-285750">
                        <a:buFont typeface="Arial" panose="020B0604020202020204" pitchFamily="34" charset="0"/>
                        <a:buChar char="•"/>
                      </a:pPr>
                      <a:r>
                        <a:rPr lang="en-US" sz="1400">
                          <a:latin typeface="Century Gothic" panose="020B0502020202020204" pitchFamily="34" charset="0"/>
                        </a:rPr>
                        <a:t>Decrease by 5% the number of chronically truant students</a:t>
                      </a:r>
                    </a:p>
                    <a:p>
                      <a:pPr marL="0" indent="0">
                        <a:buFont typeface="Arial" panose="020B0604020202020204" pitchFamily="34" charset="0"/>
                        <a:buNone/>
                      </a:pPr>
                      <a:endParaRPr lang="en-US"/>
                    </a:p>
                    <a:p>
                      <a:pPr marL="285750" indent="-285750">
                        <a:buFont typeface="Arial" panose="020B0604020202020204" pitchFamily="34" charset="0"/>
                        <a:buChar char="•"/>
                      </a:pPr>
                      <a:endParaRPr lang="en-US"/>
                    </a:p>
                  </a:txBody>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br>
                        <a:rPr lang="en-US" sz="1400" b="0" i="0">
                          <a:latin typeface="+mn-lt"/>
                        </a:rPr>
                      </a:br>
                      <a:endParaRPr lang="en-US" sz="1400" b="0" i="0">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0">
                        <a:solidFill>
                          <a:schemeClr val="bg2">
                            <a:lumMod val="25000"/>
                          </a:schemeClr>
                        </a:solidFill>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0">
                        <a:solidFill>
                          <a:schemeClr val="bg2">
                            <a:lumMod val="25000"/>
                          </a:schemeClr>
                        </a:solidFill>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0">
                        <a:solidFill>
                          <a:schemeClr val="bg2">
                            <a:lumMod val="25000"/>
                          </a:schemeClr>
                        </a:solidFill>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br>
                        <a:rPr lang="en-US" sz="1400" b="1" i="0">
                          <a:solidFill>
                            <a:schemeClr val="accent6">
                              <a:lumMod val="75000"/>
                            </a:schemeClr>
                          </a:solidFill>
                          <a:latin typeface="+mn-lt"/>
                        </a:rPr>
                      </a:br>
                      <a:r>
                        <a:rPr lang="en-US" sz="1200" b="1">
                          <a:latin typeface="+mn-lt"/>
                        </a:rPr>
                        <a:t>QPS WILL strengthen parent support and community engagement by building positive relationships and communication between parents, families, schools and community to foster success for all students.</a:t>
                      </a:r>
                      <a:endParaRPr lang="en-US" sz="1200">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br>
                        <a:rPr lang="en-US" sz="1400" i="0">
                          <a:latin typeface="+mn-lt"/>
                        </a:rPr>
                      </a:br>
                      <a:endParaRPr lang="en-US" sz="1400" i="0">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i="1">
                          <a:latin typeface="+mn-lt"/>
                        </a:rPr>
                        <a:t>*Evidenced by: Attendance and truancy data, parent event attendance data, parent survey data, discipline data</a:t>
                      </a:r>
                    </a:p>
                  </a:txBody>
                  <a:tcPr>
                    <a:solidFill>
                      <a:schemeClr val="tx2">
                        <a:lumMod val="40000"/>
                        <a:lumOff val="60000"/>
                      </a:schemeClr>
                    </a:solidFill>
                  </a:tcPr>
                </a:tc>
                <a:extLst>
                  <a:ext uri="{0D108BD9-81ED-4DB2-BD59-A6C34878D82A}">
                    <a16:rowId xmlns:a16="http://schemas.microsoft.com/office/drawing/2014/main" val="2725288193"/>
                  </a:ext>
                </a:extLst>
              </a:tr>
              <a:tr h="400925">
                <a:tc>
                  <a:txBody>
                    <a:bodyPr/>
                    <a:lstStyle/>
                    <a:p>
                      <a:r>
                        <a:rPr lang="en-US">
                          <a:solidFill>
                            <a:schemeClr val="bg1"/>
                          </a:solidFill>
                        </a:rPr>
                        <a:t>Evidenced by: </a:t>
                      </a:r>
                      <a:r>
                        <a:rPr lang="en-US" i="0">
                          <a:solidFill>
                            <a:schemeClr val="bg1"/>
                          </a:solidFill>
                        </a:rPr>
                        <a:t>(Data/Monitoring)</a:t>
                      </a:r>
                    </a:p>
                  </a:txBody>
                  <a:tcPr>
                    <a:solidFill>
                      <a:srgbClr val="009999"/>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br>
                        <a:rPr lang="en-US" sz="1400" b="1" i="1">
                          <a:solidFill>
                            <a:schemeClr val="accent6">
                              <a:lumMod val="75000"/>
                            </a:schemeClr>
                          </a:solidFill>
                          <a:latin typeface="+mn-lt"/>
                        </a:rPr>
                      </a:br>
                      <a:endParaRPr lang="en-US"/>
                    </a:p>
                  </a:txBody>
                  <a:tcPr>
                    <a:solidFill>
                      <a:schemeClr val="accent1"/>
                    </a:solidFill>
                  </a:tcPr>
                </a:tc>
                <a:extLst>
                  <a:ext uri="{0D108BD9-81ED-4DB2-BD59-A6C34878D82A}">
                    <a16:rowId xmlns:a16="http://schemas.microsoft.com/office/drawing/2014/main" val="2684624852"/>
                  </a:ext>
                </a:extLst>
              </a:tr>
              <a:tr h="1401364">
                <a:tc>
                  <a:txBody>
                    <a:bodyPr/>
                    <a:lstStyle/>
                    <a:p>
                      <a:pPr marL="285750" indent="-285750">
                        <a:buFont typeface="Wingdings" panose="05000000000000000000" pitchFamily="2" charset="2"/>
                        <a:buChar char="Ø"/>
                      </a:pPr>
                      <a:r>
                        <a:rPr lang="en-US" sz="1400">
                          <a:latin typeface="Century Gothic" panose="020B0502020202020204" pitchFamily="34" charset="0"/>
                        </a:rPr>
                        <a:t>Twice monthly attendance check </a:t>
                      </a:r>
                    </a:p>
                    <a:p>
                      <a:pPr marL="285750" indent="-285750">
                        <a:buFont typeface="Wingdings" panose="05000000000000000000" pitchFamily="2" charset="2"/>
                        <a:buChar char="Ø"/>
                      </a:pPr>
                      <a:r>
                        <a:rPr lang="en-US" sz="1400">
                          <a:latin typeface="Century Gothic" panose="020B0502020202020204" pitchFamily="34" charset="0"/>
                        </a:rPr>
                        <a:t>Monthly attendance reports</a:t>
                      </a:r>
                    </a:p>
                    <a:p>
                      <a:pPr marL="285750" indent="-285750">
                        <a:buFont typeface="Wingdings" panose="05000000000000000000" pitchFamily="2" charset="2"/>
                        <a:buChar char="Ø"/>
                      </a:pPr>
                      <a:r>
                        <a:rPr lang="en-US" sz="1400">
                          <a:latin typeface="Century Gothic" panose="020B0502020202020204" pitchFamily="34" charset="0"/>
                        </a:rPr>
                        <a:t>Parent/family survey regarding QHS communication – three times a year</a:t>
                      </a:r>
                    </a:p>
                    <a:p>
                      <a:pPr marL="285750" indent="-285750">
                        <a:buFont typeface="Wingdings" panose="05000000000000000000" pitchFamily="2" charset="2"/>
                        <a:buChar char="Ø"/>
                      </a:pPr>
                      <a:r>
                        <a:rPr lang="en-US" sz="1400">
                          <a:latin typeface="Century Gothic" panose="020B0502020202020204" pitchFamily="34" charset="0"/>
                        </a:rPr>
                        <a:t>Parent communication tracking tool</a:t>
                      </a: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br>
                        <a:rPr lang="en-US" sz="1400" b="1" i="1">
                          <a:solidFill>
                            <a:schemeClr val="accent6">
                              <a:lumMod val="75000"/>
                            </a:schemeClr>
                          </a:solidFill>
                          <a:latin typeface="+mn-lt"/>
                        </a:rPr>
                      </a:br>
                      <a:endParaRPr lang="en-US"/>
                    </a:p>
                  </a:txBody>
                  <a:tcPr/>
                </a:tc>
                <a:extLst>
                  <a:ext uri="{0D108BD9-81ED-4DB2-BD59-A6C34878D82A}">
                    <a16:rowId xmlns:a16="http://schemas.microsoft.com/office/drawing/2014/main" val="1173438784"/>
                  </a:ext>
                </a:extLst>
              </a:tr>
              <a:tr h="400925">
                <a:tc>
                  <a:txBody>
                    <a:bodyPr/>
                    <a:lstStyle/>
                    <a:p>
                      <a:r>
                        <a:rPr lang="en-US">
                          <a:solidFill>
                            <a:schemeClr val="bg1"/>
                          </a:solidFill>
                        </a:rPr>
                        <a:t>School Tasks and Staff Professional Development to Support Goal</a:t>
                      </a:r>
                    </a:p>
                  </a:txBody>
                  <a:tcPr>
                    <a:solidFill>
                      <a:srgbClr val="009999"/>
                    </a:solidFill>
                  </a:tcPr>
                </a:tc>
                <a:tc vMerge="1">
                  <a:txBody>
                    <a:bodyPr/>
                    <a:lstStyle/>
                    <a:p>
                      <a:endParaRPr lang="en-US"/>
                    </a:p>
                  </a:txBody>
                  <a:tcPr/>
                </a:tc>
                <a:extLst>
                  <a:ext uri="{0D108BD9-81ED-4DB2-BD59-A6C34878D82A}">
                    <a16:rowId xmlns:a16="http://schemas.microsoft.com/office/drawing/2014/main" val="2453165852"/>
                  </a:ext>
                </a:extLst>
              </a:tr>
              <a:tr h="1401364">
                <a:tc>
                  <a:txBody>
                    <a:bodyPr/>
                    <a:lstStyle/>
                    <a:p>
                      <a:pPr marL="285750" indent="-285750">
                        <a:buFont typeface="Wingdings" panose="05000000000000000000" pitchFamily="2" charset="2"/>
                        <a:buChar char="ü"/>
                      </a:pPr>
                      <a:r>
                        <a:rPr lang="en-US" sz="1400">
                          <a:latin typeface="Century Gothic" panose="020B0502020202020204" pitchFamily="34" charset="0"/>
                        </a:rPr>
                        <a:t>Increased emphasis on HELPs meetings</a:t>
                      </a:r>
                    </a:p>
                    <a:p>
                      <a:pPr marL="285750" indent="-285750">
                        <a:buFont typeface="Wingdings" panose="05000000000000000000" pitchFamily="2" charset="2"/>
                        <a:buChar char="ü"/>
                      </a:pPr>
                      <a:r>
                        <a:rPr lang="en-US" sz="1400">
                          <a:latin typeface="Century Gothic" panose="020B0502020202020204" pitchFamily="34" charset="0"/>
                        </a:rPr>
                        <a:t>Implementation of Quarterly parent/family meetings</a:t>
                      </a:r>
                    </a:p>
                    <a:p>
                      <a:pPr marL="285750" indent="-285750">
                        <a:buFont typeface="Wingdings" panose="05000000000000000000" pitchFamily="2" charset="2"/>
                        <a:buChar char="ü"/>
                      </a:pPr>
                      <a:r>
                        <a:rPr lang="en-US" sz="1400">
                          <a:latin typeface="Century Gothic" panose="020B0502020202020204" pitchFamily="34" charset="0"/>
                        </a:rPr>
                        <a:t>Redesign protocol for chronically truant students</a:t>
                      </a:r>
                    </a:p>
                    <a:p>
                      <a:pPr marL="285750" indent="-285750">
                        <a:buFont typeface="Wingdings" panose="05000000000000000000" pitchFamily="2" charset="2"/>
                        <a:buChar char="ü"/>
                      </a:pPr>
                      <a:r>
                        <a:rPr lang="en-US" sz="1400">
                          <a:latin typeface="Century Gothic" panose="020B0502020202020204" pitchFamily="34" charset="0"/>
                        </a:rPr>
                        <a:t>Implementation of restorative practices for suspended students</a:t>
                      </a:r>
                    </a:p>
                    <a:p>
                      <a:pPr marL="285750" indent="-285750">
                        <a:buFont typeface="Wingdings" panose="05000000000000000000" pitchFamily="2" charset="2"/>
                        <a:buChar char="ü"/>
                      </a:pPr>
                      <a:r>
                        <a:rPr lang="en-US" sz="1400">
                          <a:latin typeface="Century Gothic" panose="020B0502020202020204" pitchFamily="34" charset="0"/>
                        </a:rPr>
                        <a:t>Reformat newsletter – sent quarterly to parents/families</a:t>
                      </a:r>
                    </a:p>
                  </a:txBody>
                  <a:tcPr/>
                </a:tc>
                <a:tc vMerge="1">
                  <a:txBody>
                    <a:bodyPr/>
                    <a:lstStyle/>
                    <a:p>
                      <a:endParaRPr lang="en-US"/>
                    </a:p>
                  </a:txBody>
                  <a:tcPr/>
                </a:tc>
                <a:extLst>
                  <a:ext uri="{0D108BD9-81ED-4DB2-BD59-A6C34878D82A}">
                    <a16:rowId xmlns:a16="http://schemas.microsoft.com/office/drawing/2014/main" val="424319720"/>
                  </a:ext>
                </a:extLst>
              </a:tr>
            </a:tbl>
          </a:graphicData>
        </a:graphic>
      </p:graphicFrame>
      <p:pic>
        <p:nvPicPr>
          <p:cNvPr id="9" name="Picture 8" descr="A picture containing text, clipart&#10;&#10;Description automatically generated">
            <a:extLst>
              <a:ext uri="{FF2B5EF4-FFF2-40B4-BE49-F238E27FC236}">
                <a16:creationId xmlns:a16="http://schemas.microsoft.com/office/drawing/2014/main" id="{8AC2EC35-0A7B-48D9-AC32-C35A4BD10C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68868" y="1597637"/>
            <a:ext cx="1342258" cy="993271"/>
          </a:xfrm>
          <a:prstGeom prst="rect">
            <a:avLst/>
          </a:prstGeom>
        </p:spPr>
      </p:pic>
      <p:pic>
        <p:nvPicPr>
          <p:cNvPr id="3" name="Picture 2" descr="Diagram&#10;&#10;Description automatically generated">
            <a:extLst>
              <a:ext uri="{FF2B5EF4-FFF2-40B4-BE49-F238E27FC236}">
                <a16:creationId xmlns:a16="http://schemas.microsoft.com/office/drawing/2014/main" id="{D66F771F-21B1-FD60-3953-6B7B6936F3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46059" y="4908351"/>
            <a:ext cx="3169926" cy="167618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7312067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762</Words>
  <Application>Microsoft Office PowerPoint</Application>
  <PresentationFormat>Widescreen</PresentationFormat>
  <Paragraphs>104</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Bookman Old Style</vt:lpstr>
      <vt:lpstr>Calibri</vt:lpstr>
      <vt:lpstr>Calibri Light</vt:lpstr>
      <vt:lpstr>Century Gothic</vt:lpstr>
      <vt:lpstr>Wingdings</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Dinkheller, Kimberly</dc:creator>
  <cp:lastModifiedBy>Dinkheller, Kimberly</cp:lastModifiedBy>
  <cp:revision>8</cp:revision>
  <dcterms:created xsi:type="dcterms:W3CDTF">2023-09-11T20:04:22Z</dcterms:created>
  <dcterms:modified xsi:type="dcterms:W3CDTF">2023-09-11T20:21:40Z</dcterms:modified>
</cp:coreProperties>
</file>