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300" r:id="rId3"/>
    <p:sldId id="301" r:id="rId4"/>
    <p:sldId id="30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53078-268F-352C-9D79-C8F51946B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DB7312-45A2-B5CD-F2C0-7EE4C9577C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AF4AB-F2DE-59F6-1C59-53C8737D4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CD3F7-6195-B6E8-E8CF-B41F88E16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8CFB2A-1152-5419-AD78-85F3C226B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8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B97CD-56BD-E562-E479-55A63D03C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98EF3A-EE70-C2D8-522D-3A7D2A81CE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A8D1D-E4E9-11DC-E651-A345B0BA7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80788-9AC6-E570-BDA2-90FDE2216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84C79-0F4D-B38C-CA6A-279EBF722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56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5A95CE-4D18-22CA-D5F2-44F43C1B18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6FE4FC-02C7-76CF-E3A3-702541C457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8FF56-0409-5483-F580-A7439FFD9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C7E72-5DAF-D2E5-543A-F3BC6D3FA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15774-C303-870C-D679-D8DFB28CB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296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298A3-B4D9-8772-B82E-ACF1A8A13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1B1F1-402B-17DF-B05F-4D88211F4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671FE6-EF6D-25EA-8212-0FF0A2167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6E929-B02C-8C72-6CDB-98F4F408B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114D8-02A6-E702-F794-587301369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72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04E19-FE92-AB38-C145-F8E399D80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DA46C8-E3C7-E2C2-99CA-C287D616A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82CE0-7C79-A653-DD3C-B1317B47F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05AD9-4CCF-5EE8-35C6-B64B2B366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34EACB-11D6-3D13-A7DE-FBB5148B3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3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049F9-D7DA-4679-61C0-284BB94A9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AE92A-3669-CBC6-128B-C84C9D2CA1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8926E2-4A00-5B5B-9ED4-3E7457BF48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57E67A-374E-91ED-0146-CD1FA772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855406-FC8B-DBF7-4E24-4001B9ED2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24178E-8618-E695-B348-66D1739A2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327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1CFBC-3405-15A9-D06C-D7C7E2FEC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512447-6271-9A90-7B3B-EB0403BFD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4111E6-3325-BED4-DF3A-1F9B806AC8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4943FB-D612-2CDE-067B-6D72C01874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2995A1-B25A-9BFF-FE74-81EED5105E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FE0D3B-D5E3-B7F2-D777-74F694386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27A5BA-E87A-5757-EDA2-3DBCBC07A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102393-C713-20C6-FD4C-DF9492E2B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117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661F9-F4CF-ACBB-7C89-9A29B5D73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BAE6D9-F540-DD1E-68F5-0BEA3DC0E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A0E837-6EEF-FAA7-F661-D27914F1D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2E5AEA-1AA4-E7EE-09F9-B0ADD663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036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413E6E-B847-5F63-020A-78CD82639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FD0259-A3C6-75D5-C05B-AB8F19CFA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D8C94D-0FF2-A257-721A-C390019D8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023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A9211-00FC-9BF5-812F-12946CF0B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E11D8-7AFE-0D36-35A4-29A696362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9F14B0-E28A-3D74-8550-120B120F7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5CA3C1-00E0-2A50-F6C8-D14EFB8A3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673813-8D65-2F1D-5E9F-92F86260B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869697-3F14-671D-61EB-7B3C7DB23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49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4789E-9B2E-C651-0D9E-346AE9C91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59AB74-4038-EAD7-9CFC-6EE891E0D2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C916DB-F1CC-18E4-3241-665CE0313F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69E362-3016-6AAB-DF8F-F248D70B6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E1E78F-12D5-FBA1-F85D-4B95FE02E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37E2AB-1641-348E-840E-3C2F9913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575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49018E-5651-47A7-335C-2E90BE306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B9F7DE-9DF4-8E78-3639-397782F11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7D591-F044-C3F7-019E-67AC27362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E08C8-B4D3-89A9-BA4E-6F0AE570C7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680C2-EC09-4A3E-4EAE-6819F8BA3C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32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FC414CA-3378-4230-8AD7-F15797F05195}"/>
              </a:ext>
            </a:extLst>
          </p:cNvPr>
          <p:cNvGraphicFramePr>
            <a:graphicFrameLocks noGrp="1"/>
          </p:cNvGraphicFramePr>
          <p:nvPr/>
        </p:nvGraphicFramePr>
        <p:xfrm>
          <a:off x="199175" y="90802"/>
          <a:ext cx="11787613" cy="6685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3218">
                  <a:extLst>
                    <a:ext uri="{9D8B030D-6E8A-4147-A177-3AD203B41FA5}">
                      <a16:colId xmlns:a16="http://schemas.microsoft.com/office/drawing/2014/main" val="3012216606"/>
                    </a:ext>
                  </a:extLst>
                </a:gridCol>
                <a:gridCol w="3644395">
                  <a:extLst>
                    <a:ext uri="{9D8B030D-6E8A-4147-A177-3AD203B41FA5}">
                      <a16:colId xmlns:a16="http://schemas.microsoft.com/office/drawing/2014/main" val="3728884743"/>
                    </a:ext>
                  </a:extLst>
                </a:gridCol>
              </a:tblGrid>
              <a:tr h="627802"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Rooney Elementary </a:t>
                      </a:r>
                      <a:r>
                        <a:rPr lang="en-US"/>
                        <a:t>School Improvement 2022-2023</a:t>
                      </a:r>
                      <a:br>
                        <a:rPr lang="en-US"/>
                      </a:br>
                      <a:r>
                        <a:rPr lang="en-US" b="0" i="1">
                          <a:latin typeface="Bookman Old Style" panose="02050604050505020204" pitchFamily="18" charset="0"/>
                        </a:rPr>
                        <a:t>Focus for Excellence</a:t>
                      </a:r>
                      <a:endParaRPr lang="en-US" b="0" i="1">
                        <a:latin typeface="+mn-lt"/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466197"/>
                  </a:ext>
                </a:extLst>
              </a:tr>
              <a:tr h="361891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Goal 1- Student Achievement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Alignment to District Q Goal 1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0734"/>
                  </a:ext>
                </a:extLst>
              </a:tr>
              <a:tr h="2212253">
                <a:tc>
                  <a:txBody>
                    <a:bodyPr/>
                    <a:lstStyle/>
                    <a:p>
                      <a:r>
                        <a:rPr lang="en-US" sz="1600" i="1"/>
                        <a:t>Rooney Elementary will increase MAP Reading Achievement from Fall 2022 to Spring 2023 in all grades. </a:t>
                      </a:r>
                    </a:p>
                    <a:p>
                      <a:endParaRPr lang="en-US" sz="1600" i="1"/>
                    </a:p>
                    <a:p>
                      <a:r>
                        <a:rPr lang="en-US" sz="1600" i="1"/>
                        <a:t>Rooney Elementary will increase MAP Math Achievement from Fall 2022 to Spring 2023 in all grades. </a:t>
                      </a:r>
                      <a:br>
                        <a:rPr lang="en-US" sz="1600" i="1"/>
                      </a:br>
                      <a:endParaRPr lang="en-US" sz="1600" i="1"/>
                    </a:p>
                    <a:p>
                      <a:r>
                        <a:rPr lang="en-US" sz="1600" i="1"/>
                        <a:t>Rooney Elementary will increase MAP Language Usage Achievement from Fall 2022 to Spring 2023 in all grades. </a:t>
                      </a:r>
                    </a:p>
                    <a:p>
                      <a:endParaRPr lang="en-US" sz="1400" i="1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0">
                          <a:latin typeface="+mn-lt"/>
                        </a:rPr>
                      </a:br>
                      <a:endParaRPr lang="en-US" sz="1200" b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QPS WILL increase student achievement and growth in grades PK-12.</a:t>
                      </a:r>
                      <a:br>
                        <a:rPr lang="en-US" sz="14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</a:br>
                      <a:br>
                        <a:rPr lang="en-US" sz="14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</a:br>
                      <a:r>
                        <a:rPr lang="en-US" sz="10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*</a:t>
                      </a:r>
                      <a:r>
                        <a:rPr lang="en-US" sz="1000" b="0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Evidenced by: State and local assessment data and MTSS intervention data.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288193"/>
                  </a:ext>
                </a:extLst>
              </a:tr>
              <a:tr h="361891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Evidenced by: </a:t>
                      </a:r>
                      <a:r>
                        <a:rPr lang="en-US" i="0">
                          <a:solidFill>
                            <a:schemeClr val="bg1"/>
                          </a:solidFill>
                        </a:rPr>
                        <a:t>(Data/Monitoring)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24852"/>
                  </a:ext>
                </a:extLst>
              </a:tr>
              <a:tr h="1285498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0" i="0">
                          <a:solidFill>
                            <a:schemeClr val="tx1"/>
                          </a:solidFill>
                          <a:latin typeface="+mn-lt"/>
                        </a:rPr>
                        <a:t>F&amp;P Assessment data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0" i="0">
                          <a:solidFill>
                            <a:schemeClr val="tx1"/>
                          </a:solidFill>
                          <a:latin typeface="+mn-lt"/>
                        </a:rPr>
                        <a:t>Everyday Math Unit Assessment data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0" i="0">
                          <a:solidFill>
                            <a:schemeClr val="tx1"/>
                          </a:solidFill>
                          <a:latin typeface="+mn-lt"/>
                        </a:rPr>
                        <a:t>Writing proficiency data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0" i="0">
                          <a:solidFill>
                            <a:schemeClr val="tx1"/>
                          </a:solidFill>
                          <a:latin typeface="+mn-lt"/>
                        </a:rPr>
                        <a:t>Panorama MTSS data (grades)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0" i="0">
                          <a:solidFill>
                            <a:schemeClr val="tx1"/>
                          </a:solidFill>
                          <a:latin typeface="+mn-lt"/>
                        </a:rPr>
                        <a:t>NWEA MAP Growth data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38784"/>
                  </a:ext>
                </a:extLst>
              </a:tr>
              <a:tr h="358744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School Tasks and Staff Professional Development to Support Goal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165852"/>
                  </a:ext>
                </a:extLst>
              </a:tr>
              <a:tr h="138170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600"/>
                        <a:t>Student Achievement Leadership Team monthly meetings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600"/>
                        <a:t>Data review 3 times – October 2022, January 2023, May 2023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600"/>
                        <a:t>Staff professional development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600"/>
                        <a:t>Vertical planning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600"/>
                        <a:t>Curriculum review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19720"/>
                  </a:ext>
                </a:extLst>
              </a:tr>
            </a:tbl>
          </a:graphicData>
        </a:graphic>
      </p:graphicFrame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AC2EC35-0A7B-48D9-AC32-C35A4BD10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9814" y="1222521"/>
            <a:ext cx="1342258" cy="993271"/>
          </a:xfrm>
          <a:prstGeom prst="rect">
            <a:avLst/>
          </a:prstGeom>
        </p:spPr>
      </p:pic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CB1C12FB-9BD4-6216-625F-C710E8FDAD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06"/>
          <a:stretch/>
        </p:blipFill>
        <p:spPr>
          <a:xfrm>
            <a:off x="8515695" y="4693242"/>
            <a:ext cx="3374527" cy="18844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15133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FC414CA-3378-4230-8AD7-F15797F05195}"/>
              </a:ext>
            </a:extLst>
          </p:cNvPr>
          <p:cNvGraphicFramePr>
            <a:graphicFrameLocks noGrp="1"/>
          </p:cNvGraphicFramePr>
          <p:nvPr/>
        </p:nvGraphicFramePr>
        <p:xfrm>
          <a:off x="330522" y="290557"/>
          <a:ext cx="11684865" cy="63145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2236">
                  <a:extLst>
                    <a:ext uri="{9D8B030D-6E8A-4147-A177-3AD203B41FA5}">
                      <a16:colId xmlns:a16="http://schemas.microsoft.com/office/drawing/2014/main" val="3012216606"/>
                    </a:ext>
                  </a:extLst>
                </a:gridCol>
                <a:gridCol w="3612629">
                  <a:extLst>
                    <a:ext uri="{9D8B030D-6E8A-4147-A177-3AD203B41FA5}">
                      <a16:colId xmlns:a16="http://schemas.microsoft.com/office/drawing/2014/main" val="3728884743"/>
                    </a:ext>
                  </a:extLst>
                </a:gridCol>
              </a:tblGrid>
              <a:tr h="829128"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Rooney Elementary </a:t>
                      </a:r>
                      <a:r>
                        <a:rPr lang="en-US"/>
                        <a:t>School Improvement 2022-2023</a:t>
                      </a:r>
                      <a:br>
                        <a:rPr lang="en-US"/>
                      </a:br>
                      <a:r>
                        <a:rPr lang="en-US" b="0" i="1">
                          <a:latin typeface="Bookman Old Style" panose="02050604050505020204" pitchFamily="18" charset="0"/>
                        </a:rPr>
                        <a:t>Focus for Excellence</a:t>
                      </a:r>
                      <a:endParaRPr lang="en-US" b="0" i="1">
                        <a:latin typeface="+mn-lt"/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466197"/>
                  </a:ext>
                </a:extLst>
              </a:tr>
              <a:tr h="466931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Goal 2- Instructional Practices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Alignment to District Q Goal 2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0734"/>
                  </a:ext>
                </a:extLst>
              </a:tr>
              <a:tr h="10435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/>
                        <a:t>Rooney Elementary will increase student academic engagement by utilizing best practices that increase student motivation, promote critical thinking skills and develop growth mindset and resiliency in all students. </a:t>
                      </a:r>
                    </a:p>
                    <a:p>
                      <a:endParaRPr lang="en-US" sz="1600" i="1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1" i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 sz="1200" b="1" i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1" i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br>
                        <a:rPr lang="en-US" sz="1200" b="1" i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 sz="1200" b="1" i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>
                          <a:latin typeface="+mn-lt"/>
                        </a:rPr>
                        <a:t>QPS WILL utilize standards-based curriculum maps to ensure a guaranteed and viable curriculum is provided for all students and work in professional learning communities to plan for instruction that promotes critical thinking, collaboration, creativity and engagement.</a:t>
                      </a:r>
                      <a:endParaRPr lang="en-US" sz="120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1">
                          <a:latin typeface="+mn-lt"/>
                        </a:rPr>
                        <a:t>*Evidenced by: School culture data, state and local assessment data, instructional practice data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288193"/>
                  </a:ext>
                </a:extLst>
              </a:tr>
              <a:tr h="466931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Evidenced by: </a:t>
                      </a:r>
                      <a:r>
                        <a:rPr lang="en-US" i="0">
                          <a:solidFill>
                            <a:schemeClr val="bg1"/>
                          </a:solidFill>
                        </a:rPr>
                        <a:t>(Data/Monitoring)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24852"/>
                  </a:ext>
                </a:extLst>
              </a:tr>
              <a:tr h="1385759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0" i="0">
                          <a:latin typeface="+mn-lt"/>
                        </a:rPr>
                        <a:t>Instructional Practice Inventory- observations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0" i="0">
                          <a:latin typeface="+mn-lt"/>
                        </a:rPr>
                        <a:t>Student/Staff Engagement survey/feedback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0" i="0">
                          <a:latin typeface="+mn-lt"/>
                        </a:rPr>
                        <a:t>5Essentials Survey Data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0" i="0">
                          <a:latin typeface="+mn-lt"/>
                        </a:rPr>
                        <a:t>Teacher Peer Observations </a:t>
                      </a:r>
                      <a:endParaRPr lang="en-US" sz="160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18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38784"/>
                  </a:ext>
                </a:extLst>
              </a:tr>
              <a:tr h="466931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School Tasks and Staff Professional Development to Support Goal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165852"/>
                  </a:ext>
                </a:extLst>
              </a:tr>
              <a:tr h="1632075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600"/>
                        <a:t>Student Engagement Leadership Team monthly meetings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600"/>
                        <a:t>Data Review 3 times- October 2022, January 2023, May 2023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600"/>
                        <a:t>Staff Professional Development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600"/>
                        <a:t>Curriculum review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sz="16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19720"/>
                  </a:ext>
                </a:extLst>
              </a:tr>
            </a:tbl>
          </a:graphicData>
        </a:graphic>
      </p:graphicFrame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AC2EC35-0A7B-48D9-AC32-C35A4BD10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2242" y="1589590"/>
            <a:ext cx="1342258" cy="993271"/>
          </a:xfrm>
          <a:prstGeom prst="rect">
            <a:avLst/>
          </a:prstGeom>
        </p:spPr>
      </p:pic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27A6CCC7-A1C7-3BB3-7175-77179C9CA56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06"/>
          <a:stretch/>
        </p:blipFill>
        <p:spPr>
          <a:xfrm>
            <a:off x="8555525" y="4616924"/>
            <a:ext cx="3305953" cy="18461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64924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FC414CA-3378-4230-8AD7-F15797F05195}"/>
              </a:ext>
            </a:extLst>
          </p:cNvPr>
          <p:cNvGraphicFramePr>
            <a:graphicFrameLocks noGrp="1"/>
          </p:cNvGraphicFramePr>
          <p:nvPr/>
        </p:nvGraphicFramePr>
        <p:xfrm>
          <a:off x="190123" y="273466"/>
          <a:ext cx="11778558" cy="6362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6962">
                  <a:extLst>
                    <a:ext uri="{9D8B030D-6E8A-4147-A177-3AD203B41FA5}">
                      <a16:colId xmlns:a16="http://schemas.microsoft.com/office/drawing/2014/main" val="3012216606"/>
                    </a:ext>
                  </a:extLst>
                </a:gridCol>
                <a:gridCol w="3641596">
                  <a:extLst>
                    <a:ext uri="{9D8B030D-6E8A-4147-A177-3AD203B41FA5}">
                      <a16:colId xmlns:a16="http://schemas.microsoft.com/office/drawing/2014/main" val="3728884743"/>
                    </a:ext>
                  </a:extLst>
                </a:gridCol>
              </a:tblGrid>
              <a:tr h="815433"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Rooney Elementary </a:t>
                      </a:r>
                      <a:r>
                        <a:rPr lang="en-US"/>
                        <a:t>School Improvement 2022-2023</a:t>
                      </a:r>
                      <a:br>
                        <a:rPr lang="en-US"/>
                      </a:br>
                      <a:r>
                        <a:rPr lang="en-US" b="0" i="1">
                          <a:latin typeface="Bookman Old Style" panose="02050604050505020204" pitchFamily="18" charset="0"/>
                        </a:rPr>
                        <a:t>Focus for Excellence</a:t>
                      </a:r>
                      <a:endParaRPr lang="en-US" b="0" i="1">
                        <a:latin typeface="+mn-lt"/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466197"/>
                  </a:ext>
                </a:extLst>
              </a:tr>
              <a:tr h="459218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Goal 3- School Culture</a:t>
                      </a:r>
                    </a:p>
                  </a:txBody>
                  <a:tcP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Alignment to District Q Goal 3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0734"/>
                  </a:ext>
                </a:extLst>
              </a:tr>
              <a:tr h="8348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>
                          <a:latin typeface="Century Gothic" panose="020B0502020202020204" pitchFamily="34" charset="0"/>
                        </a:rPr>
                        <a:t>Rooney Elementary will decrease office discipline referrals for disrespect by 10% from August 2022 to May 2023. </a:t>
                      </a:r>
                    </a:p>
                    <a:p>
                      <a:endParaRPr lang="en-US" sz="1600" i="1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0" i="0">
                          <a:latin typeface="+mn-lt"/>
                        </a:rPr>
                      </a:br>
                      <a:endParaRPr lang="en-US" sz="1200" b="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1">
                          <a:latin typeface="+mn-lt"/>
                        </a:rPr>
                        <a:t>QPS WILL maintain and safe, healthy, supportive and equitable environment for all students and staff.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1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</a:br>
                      <a:br>
                        <a:rPr lang="en-US" sz="11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</a:br>
                      <a:r>
                        <a:rPr lang="en-US" sz="10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*</a:t>
                      </a:r>
                      <a:r>
                        <a:rPr lang="en-US" sz="1000" b="0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Evidenced by: School Culture Data, Discipline Data, Teacher Retention data and MTSS data</a:t>
                      </a:r>
                      <a:br>
                        <a:rPr lang="en-US" sz="11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 sz="110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1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288193"/>
                  </a:ext>
                </a:extLst>
              </a:tr>
              <a:tr h="459218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Evidenced by: </a:t>
                      </a:r>
                      <a:r>
                        <a:rPr lang="en-US" i="0">
                          <a:solidFill>
                            <a:schemeClr val="bg1"/>
                          </a:solidFill>
                        </a:rPr>
                        <a:t>(Data/Monitoring)</a:t>
                      </a:r>
                    </a:p>
                  </a:txBody>
                  <a:tcPr>
                    <a:solidFill>
                      <a:srgbClr val="6600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24852"/>
                  </a:ext>
                </a:extLst>
              </a:tr>
              <a:tr h="1294197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Panorama MTSS data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ODRs- Skyward Discipline data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Student/Staff Surveys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Classroom observations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38784"/>
                  </a:ext>
                </a:extLst>
              </a:tr>
              <a:tr h="459218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School Tasks and Staff Professional Development to Support Goal</a:t>
                      </a:r>
                    </a:p>
                  </a:txBody>
                  <a:tcPr>
                    <a:solidFill>
                      <a:srgbClr val="6600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165852"/>
                  </a:ext>
                </a:extLst>
              </a:tr>
              <a:tr h="2040635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School Culture Leadership Team monthly meetings to review discipline data and plan for universal MTSS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Data Review 3 times – October 2022, January 2023, May 2023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Staff Professional Development (PBIS, Classroom Management, Social Emotional Learning)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Rooney Student Grade Level Leadership Teams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19720"/>
                  </a:ext>
                </a:extLst>
              </a:tr>
            </a:tbl>
          </a:graphicData>
        </a:graphic>
      </p:graphicFrame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AC2EC35-0A7B-48D9-AC32-C35A4BD10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4135" y="1607697"/>
            <a:ext cx="1342258" cy="993271"/>
          </a:xfrm>
          <a:prstGeom prst="rect">
            <a:avLst/>
          </a:prstGeom>
        </p:spPr>
      </p:pic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31455F6C-F9EC-5C77-3E68-03A3B35C131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06"/>
          <a:stretch/>
        </p:blipFill>
        <p:spPr>
          <a:xfrm>
            <a:off x="8513247" y="4731483"/>
            <a:ext cx="3329898" cy="17768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6561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FC414CA-3378-4230-8AD7-F15797F05195}"/>
              </a:ext>
            </a:extLst>
          </p:cNvPr>
          <p:cNvGraphicFramePr>
            <a:graphicFrameLocks noGrp="1"/>
          </p:cNvGraphicFramePr>
          <p:nvPr/>
        </p:nvGraphicFramePr>
        <p:xfrm>
          <a:off x="244444" y="273465"/>
          <a:ext cx="11685485" cy="6356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2665">
                  <a:extLst>
                    <a:ext uri="{9D8B030D-6E8A-4147-A177-3AD203B41FA5}">
                      <a16:colId xmlns:a16="http://schemas.microsoft.com/office/drawing/2014/main" val="3012216606"/>
                    </a:ext>
                  </a:extLst>
                </a:gridCol>
                <a:gridCol w="3612820">
                  <a:extLst>
                    <a:ext uri="{9D8B030D-6E8A-4147-A177-3AD203B41FA5}">
                      <a16:colId xmlns:a16="http://schemas.microsoft.com/office/drawing/2014/main" val="3728884743"/>
                    </a:ext>
                  </a:extLst>
                </a:gridCol>
              </a:tblGrid>
              <a:tr h="647819"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Rooney Elementary </a:t>
                      </a:r>
                      <a:r>
                        <a:rPr lang="en-US"/>
                        <a:t>School Improvement 2022-2023</a:t>
                      </a:r>
                      <a:br>
                        <a:rPr lang="en-US"/>
                      </a:br>
                      <a:r>
                        <a:rPr lang="en-US" b="0" i="1">
                          <a:latin typeface="Bookman Old Style" panose="02050604050505020204" pitchFamily="18" charset="0"/>
                        </a:rPr>
                        <a:t>Focus for Excellence</a:t>
                      </a:r>
                      <a:endParaRPr lang="en-US" b="0" i="1">
                        <a:latin typeface="+mn-lt"/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466197"/>
                  </a:ext>
                </a:extLst>
              </a:tr>
              <a:tr h="364825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Goal 4- Parent/Community Partnerships</a:t>
                      </a:r>
                    </a:p>
                  </a:txBody>
                  <a:tcP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Alignment to District Q Goal 4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0734"/>
                  </a:ext>
                </a:extLst>
              </a:tr>
              <a:tr h="13590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Rooney Elementary will increase the overall student average daily attendance by 5% for the 2022-2023 school year, by decreasing chronic absences, chronic tardiness and increasing parent involvement. </a:t>
                      </a:r>
                      <a:br>
                        <a:rPr kumimoji="0" lang="en-US" sz="1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</a:br>
                      <a:br>
                        <a:rPr kumimoji="0" lang="en-US" sz="1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en-US" sz="1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*2021-2022 average daily attendance was 91.6%. </a:t>
                      </a:r>
                    </a:p>
                    <a:p>
                      <a:endParaRPr lang="en-US" sz="1600" i="1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0" i="0">
                          <a:latin typeface="+mn-lt"/>
                        </a:rPr>
                      </a:br>
                      <a:endParaRPr lang="en-US" sz="1400" b="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r>
                        <a:rPr lang="en-US" sz="1200" b="1">
                          <a:latin typeface="+mn-lt"/>
                        </a:rPr>
                        <a:t>QPS WILL strengthen parent support and community engagement by building positive relationships and communication between parents, families, schools and community to foster success for all students.</a:t>
                      </a:r>
                      <a:endParaRPr lang="en-US" sz="120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i="0">
                          <a:latin typeface="+mn-lt"/>
                        </a:rPr>
                      </a:br>
                      <a:endParaRPr lang="en-US" sz="140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1">
                          <a:latin typeface="+mn-lt"/>
                        </a:rPr>
                        <a:t>*Evidenced by: Attendance and truancy data, parent event attendance, parent survey data, discipline data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288193"/>
                  </a:ext>
                </a:extLst>
              </a:tr>
              <a:tr h="364825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Evidenced by: </a:t>
                      </a:r>
                      <a:r>
                        <a:rPr lang="en-US" i="0">
                          <a:solidFill>
                            <a:schemeClr val="bg1"/>
                          </a:solidFill>
                        </a:rPr>
                        <a:t>(Data/Monitoring)</a:t>
                      </a:r>
                    </a:p>
                  </a:txBody>
                  <a:tcPr>
                    <a:solidFill>
                      <a:srgbClr val="0099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24852"/>
                  </a:ext>
                </a:extLst>
              </a:tr>
              <a:tr h="1129534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Panorama MTSS data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Skyward discipline and attendance data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Parent feedback/survey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38784"/>
                  </a:ext>
                </a:extLst>
              </a:tr>
              <a:tr h="364825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School Tasks and Staff Professional Development to Support Goal</a:t>
                      </a:r>
                    </a:p>
                  </a:txBody>
                  <a:tcPr>
                    <a:solidFill>
                      <a:srgbClr val="0099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165852"/>
                  </a:ext>
                </a:extLst>
              </a:tr>
              <a:tr h="208016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Parent Community Partnership Leadership Team monthly meetings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Data review- 3 times- October 2022, January 2023, May 2023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Rooney PTO partnership- Community Involvement Team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Parent Education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Attendance acknowledgements and celebrations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19720"/>
                  </a:ext>
                </a:extLst>
              </a:tr>
            </a:tbl>
          </a:graphicData>
        </a:graphic>
      </p:graphicFrame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AC2EC35-0A7B-48D9-AC32-C35A4BD10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8868" y="1339791"/>
            <a:ext cx="1342258" cy="993271"/>
          </a:xfrm>
          <a:prstGeom prst="rect">
            <a:avLst/>
          </a:prstGeom>
        </p:spPr>
      </p:pic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810FC1F3-08C0-D527-3078-ACCAFE6FF26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06"/>
          <a:stretch/>
        </p:blipFill>
        <p:spPr>
          <a:xfrm>
            <a:off x="8445185" y="4571957"/>
            <a:ext cx="3388907" cy="18925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1777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659</Words>
  <Application>Microsoft Office PowerPoint</Application>
  <PresentationFormat>Widescreen</PresentationFormat>
  <Paragraphs>89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Bookman Old Style</vt:lpstr>
      <vt:lpstr>Calibri</vt:lpstr>
      <vt:lpstr>Calibri Light</vt:lpstr>
      <vt:lpstr>Century Gothic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Dinkheller, Kimberly</dc:creator>
  <cp:lastModifiedBy>Dinkheller, Kimberly</cp:lastModifiedBy>
  <cp:revision>6</cp:revision>
  <dcterms:created xsi:type="dcterms:W3CDTF">2023-09-11T20:04:22Z</dcterms:created>
  <dcterms:modified xsi:type="dcterms:W3CDTF">2023-09-11T20:19:44Z</dcterms:modified>
</cp:coreProperties>
</file>