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9" r:id="rId5"/>
    <p:sldId id="340" r:id="rId6"/>
    <p:sldId id="341" r:id="rId7"/>
    <p:sldId id="342" r:id="rId8"/>
    <p:sldId id="343" r:id="rId9"/>
    <p:sldId id="34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96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19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03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02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00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46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9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96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85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880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95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24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35E7-07D4-4D04-94B3-5CCED9573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1333" y="568710"/>
            <a:ext cx="6798608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mission</a:t>
            </a:r>
          </a:p>
        </p:txBody>
      </p:sp>
      <p:pic>
        <p:nvPicPr>
          <p:cNvPr id="1026" name="Picture 2" descr="https://www.qps.org/wp-content/uploads/Rooney-FOX-1-sitting-2018-229x300.png">
            <a:extLst>
              <a:ext uri="{FF2B5EF4-FFF2-40B4-BE49-F238E27FC236}">
                <a16:creationId xmlns:a16="http://schemas.microsoft.com/office/drawing/2014/main" id="{F1B1B533-A28D-46A9-8D79-B77B62A1B6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15" r="3155"/>
          <a:stretch/>
        </p:blipFill>
        <p:spPr bwMode="auto">
          <a:xfrm>
            <a:off x="478172" y="723899"/>
            <a:ext cx="3671681" cy="567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A57C0E9-EE5C-4FBA-A7ED-11BABD697F17}"/>
              </a:ext>
            </a:extLst>
          </p:cNvPr>
          <p:cNvSpPr/>
          <p:nvPr/>
        </p:nvSpPr>
        <p:spPr>
          <a:xfrm>
            <a:off x="4736951" y="3089322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inherit"/>
                <a:ea typeface="+mn-ea"/>
                <a:cs typeface="+mn-cs"/>
              </a:rPr>
              <a:t>Achieve | Believe | Create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22619D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inherit"/>
                <a:ea typeface="+mn-ea"/>
                <a:cs typeface="+mn-cs"/>
              </a:rPr>
              <a:t>Together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22619D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363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5D7C-F36A-443B-90D5-71CE669A7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C783D-4EA1-434D-93E3-F238D3196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5435" indent="-305435"/>
            <a:r>
              <a:rPr lang="en-US" dirty="0"/>
              <a:t>Successfully blended K-5 staff into a new elementary community </a:t>
            </a:r>
          </a:p>
          <a:p>
            <a:pPr marL="305435" indent="-305435"/>
            <a:r>
              <a:rPr lang="en-US" dirty="0"/>
              <a:t>5Essentials: </a:t>
            </a:r>
          </a:p>
          <a:p>
            <a:pPr marL="629920" lvl="1" indent="-305435"/>
            <a:r>
              <a:rPr lang="en-US" dirty="0"/>
              <a:t>Teacher to Teacher Trust</a:t>
            </a:r>
          </a:p>
          <a:p>
            <a:pPr marL="629920" lvl="1" indent="-305435"/>
            <a:r>
              <a:rPr lang="en-US" dirty="0"/>
              <a:t>Student to Teacher Trust</a:t>
            </a:r>
          </a:p>
          <a:p>
            <a:pPr marL="629920" lvl="1" indent="-305435"/>
            <a:r>
              <a:rPr lang="en-US" dirty="0"/>
              <a:t>Academic Press</a:t>
            </a:r>
          </a:p>
          <a:p>
            <a:pPr marL="629920" lvl="1" indent="-305435"/>
            <a:r>
              <a:rPr lang="en-US" dirty="0"/>
              <a:t>New Teachers feel welcomed / Socialization</a:t>
            </a:r>
          </a:p>
          <a:p>
            <a:pPr marL="629920" lvl="1" indent="-305435"/>
            <a:r>
              <a:rPr lang="en-US" dirty="0"/>
              <a:t>Parent – Teacher communication / Parent Involvement </a:t>
            </a:r>
          </a:p>
        </p:txBody>
      </p:sp>
    </p:spTree>
    <p:extLst>
      <p:ext uri="{BB962C8B-B14F-4D97-AF65-F5344CB8AC3E}">
        <p14:creationId xmlns:p14="http://schemas.microsoft.com/office/powerpoint/2010/main" val="2199534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0D2C-F6C8-45A9-9D42-2292DFE6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to improve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C06AD-1199-4380-8D3F-963749452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5435" indent="-305435">
              <a:buFont typeface="Arial" panose="05020102010507070707" pitchFamily="18" charset="2"/>
              <a:buChar char="•"/>
            </a:pPr>
            <a:r>
              <a:rPr lang="en-US" dirty="0"/>
              <a:t>Increase IAR Meeting %</a:t>
            </a:r>
          </a:p>
          <a:p>
            <a:pPr marL="305435" indent="-305435">
              <a:buFont typeface="Arial" panose="05020102010507070707" pitchFamily="18" charset="2"/>
              <a:buChar char="•"/>
            </a:pPr>
            <a:r>
              <a:rPr lang="en-US" dirty="0"/>
              <a:t>Increase Tier 1 and Tier II PBIS processes and procedures</a:t>
            </a:r>
          </a:p>
          <a:p>
            <a:pPr marL="305435" indent="-305435">
              <a:buFont typeface="Arial" panose="05020102010507070707" pitchFamily="18" charset="2"/>
              <a:buChar char="•"/>
            </a:pPr>
            <a:r>
              <a:rPr lang="en-US" dirty="0"/>
              <a:t>Increase building-wide processes and procedures</a:t>
            </a:r>
          </a:p>
          <a:p>
            <a:pPr marL="305435" indent="-305435">
              <a:buFont typeface="Arial" panose="05020102010507070707" pitchFamily="18" charset="2"/>
              <a:buChar char="•"/>
            </a:pPr>
            <a:r>
              <a:rPr lang="en-US" dirty="0"/>
              <a:t>5Essentials: </a:t>
            </a:r>
          </a:p>
          <a:p>
            <a:pPr marL="629920" lvl="1" indent="-305435">
              <a:buFont typeface="Arial" panose="05020102010507070707" pitchFamily="18" charset="2"/>
              <a:buChar char="•"/>
            </a:pPr>
            <a:r>
              <a:rPr lang="en-US" dirty="0"/>
              <a:t>Student Responsibility- Academic and Behavior </a:t>
            </a:r>
          </a:p>
          <a:p>
            <a:pPr marL="629920" lvl="1" indent="-305435">
              <a:buFont typeface="Arial" panose="05020102010507070707" pitchFamily="18" charset="2"/>
              <a:buChar char="•"/>
            </a:pPr>
            <a:endParaRPr lang="en-US"/>
          </a:p>
          <a:p>
            <a:pPr marL="305435" indent="-305435">
              <a:buFont typeface="Arial" panose="05020102010507070707" pitchFamily="18" charset="2"/>
              <a:buChar char="•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7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B0E5E-7C10-4914-9FE0-34FDF286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003-3448-4487-B113-834D94FEE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05435" indent="-305435"/>
            <a:r>
              <a:rPr lang="en-US" dirty="0"/>
              <a:t>School Goals:</a:t>
            </a:r>
            <a:endParaRPr lang="en-US"/>
          </a:p>
          <a:p>
            <a:pPr marL="629920" lvl="1" indent="-305435"/>
            <a:r>
              <a:rPr lang="en-US" dirty="0"/>
              <a:t>School Climate:</a:t>
            </a:r>
          </a:p>
          <a:p>
            <a:pPr marL="899795" lvl="2" indent="-269875"/>
            <a:r>
              <a:rPr lang="en-US" dirty="0"/>
              <a:t> Increase/improve universal systems (Tier I), boosters and reteaching.</a:t>
            </a:r>
          </a:p>
          <a:p>
            <a:pPr marL="899795" lvl="2" indent="-269875"/>
            <a:r>
              <a:rPr lang="en-US" dirty="0"/>
              <a:t> Develop and initiate Tier 2, utilizing data decision rules, implement CICO &amp; SAIG with fidelity. </a:t>
            </a:r>
          </a:p>
          <a:p>
            <a:pPr marL="629920" lvl="1" indent="-305435"/>
            <a:r>
              <a:rPr lang="en-US" dirty="0"/>
              <a:t>ELA - IAR- Rooney will increase the % of students meeting (level 4)on IAR by 2%.</a:t>
            </a:r>
          </a:p>
          <a:p>
            <a:pPr marL="629920" lvl="1" indent="-305435"/>
            <a:r>
              <a:rPr lang="en-US" dirty="0"/>
              <a:t>Math - IAR- Rooney will increase the % of students meeting (level 4) on IAR by 2%.</a:t>
            </a:r>
          </a:p>
          <a:p>
            <a:pPr marL="629920" lvl="1" indent="-305435"/>
            <a:endParaRPr lang="en-US" sz="1200" dirty="0"/>
          </a:p>
          <a:p>
            <a:pPr marL="305435" indent="-30543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42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63620-C3FF-4879-9D7E-B9C05843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66C3E-91B9-4F0E-85FF-B2B47B4F5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05435" indent="-305435"/>
            <a:r>
              <a:rPr lang="en-US" dirty="0"/>
              <a:t>Student Growth Data</a:t>
            </a:r>
          </a:p>
          <a:p>
            <a:pPr marL="629920" lvl="1" indent="-305435"/>
            <a:r>
              <a:rPr lang="en-US" dirty="0"/>
              <a:t>429/504 met their growth goal - 85%</a:t>
            </a:r>
          </a:p>
          <a:p>
            <a:pPr marL="305435" indent="-305435"/>
            <a:r>
              <a:rPr lang="en-US" dirty="0"/>
              <a:t>Teacher Student Growth Data</a:t>
            </a:r>
          </a:p>
          <a:p>
            <a:pPr marL="629920" lvl="1" indent="-305435"/>
            <a:r>
              <a:rPr lang="en-US" dirty="0"/>
              <a:t>18/25 met their goals - 72%</a:t>
            </a:r>
          </a:p>
          <a:p>
            <a:pPr marL="305435" indent="-305435"/>
            <a:r>
              <a:rPr lang="en-US" dirty="0"/>
              <a:t>Number of Student Referrals for the 18-19 School Year </a:t>
            </a:r>
          </a:p>
          <a:p>
            <a:pPr marL="629920" lvl="1" indent="-305435"/>
            <a:r>
              <a:rPr lang="en-US" dirty="0"/>
              <a:t>Office Level - 1296</a:t>
            </a:r>
          </a:p>
          <a:p>
            <a:pPr marL="629920" lvl="1" indent="-305435"/>
            <a:r>
              <a:rPr lang="en-US" dirty="0"/>
              <a:t>Classroom-managed- 796</a:t>
            </a:r>
          </a:p>
          <a:p>
            <a:pPr marL="305435" indent="-305435"/>
            <a:r>
              <a:rPr lang="en-US" dirty="0"/>
              <a:t>Overall Attendance for the 18-19 School Year</a:t>
            </a:r>
          </a:p>
          <a:p>
            <a:pPr marL="629920" lvl="1" indent="-305435"/>
            <a:r>
              <a:rPr lang="en-US" dirty="0"/>
              <a:t> 94.59%</a:t>
            </a:r>
          </a:p>
          <a:p>
            <a:pPr marL="629920" lvl="1" indent="-305435"/>
            <a:r>
              <a:rPr lang="en-US" dirty="0"/>
              <a:t>Truancy rate 8.5%</a:t>
            </a:r>
          </a:p>
        </p:txBody>
      </p:sp>
    </p:spTree>
    <p:extLst>
      <p:ext uri="{BB962C8B-B14F-4D97-AF65-F5344CB8AC3E}">
        <p14:creationId xmlns:p14="http://schemas.microsoft.com/office/powerpoint/2010/main" val="3642970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B14B6-BEAA-4B58-A2D6-20E8797A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rocks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0B0D6-C543-443B-933E-CE288E6DD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5435" indent="-305435"/>
            <a:r>
              <a:rPr lang="en-US" dirty="0"/>
              <a:t>Continue to plan and refine building level processes and schedules</a:t>
            </a:r>
            <a:endParaRPr lang="en-US"/>
          </a:p>
          <a:p>
            <a:pPr marL="305435" indent="-305435"/>
            <a:r>
              <a:rPr lang="en-US" dirty="0"/>
              <a:t>Curriculum Alignment:</a:t>
            </a:r>
          </a:p>
          <a:p>
            <a:pPr marL="629920" lvl="1" indent="-305435"/>
            <a:r>
              <a:rPr lang="en-US" dirty="0"/>
              <a:t>Curriculum maps</a:t>
            </a:r>
          </a:p>
          <a:p>
            <a:pPr marL="629920" lvl="1" indent="-305435"/>
            <a:r>
              <a:rPr lang="en-US" dirty="0"/>
              <a:t>Vertical grade level planning</a:t>
            </a:r>
          </a:p>
          <a:p>
            <a:pPr marL="629920" lvl="1" indent="-305435"/>
            <a:r>
              <a:rPr lang="en-US" dirty="0"/>
              <a:t>MTSS – data analysis </a:t>
            </a:r>
          </a:p>
          <a:p>
            <a:pPr marL="305435" indent="-305435"/>
            <a:r>
              <a:rPr lang="en-US" dirty="0"/>
              <a:t>School Culture: </a:t>
            </a:r>
          </a:p>
          <a:p>
            <a:pPr marL="629920" lvl="1" indent="-305435"/>
            <a:r>
              <a:rPr lang="en-US" dirty="0"/>
              <a:t>Student discipline</a:t>
            </a:r>
          </a:p>
          <a:p>
            <a:pPr marL="629920" lvl="1" indent="-305435"/>
            <a:r>
              <a:rPr lang="en-US" dirty="0"/>
              <a:t>Student respect</a:t>
            </a:r>
          </a:p>
          <a:p>
            <a:pPr marL="629920" lvl="1" indent="-305435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2989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1F5B633C94AA4586ACA5963A6AA9CB" ma:contentTypeVersion="34" ma:contentTypeDescription="Create a new document." ma:contentTypeScope="" ma:versionID="beb3bfafcb7b46a985a192f092f015d1">
  <xsd:schema xmlns:xsd="http://www.w3.org/2001/XMLSchema" xmlns:xs="http://www.w3.org/2001/XMLSchema" xmlns:p="http://schemas.microsoft.com/office/2006/metadata/properties" xmlns:ns3="eaf5836d-9a0d-455a-845a-f1c70d68c7ec" xmlns:ns4="f06c5ff6-36e3-4eb2-ad11-9fcd78bb7e11" targetNamespace="http://schemas.microsoft.com/office/2006/metadata/properties" ma:root="true" ma:fieldsID="e354e74e8a49dbe80a6c557d1c235ced" ns3:_="" ns4:_="">
    <xsd:import namespace="eaf5836d-9a0d-455a-845a-f1c70d68c7ec"/>
    <xsd:import namespace="f06c5ff6-36e3-4eb2-ad11-9fcd78bb7e1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f5836d-9a0d-455a-845a-f1c70d68c7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c5ff6-36e3-4eb2-ad11-9fcd78bb7e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2" nillable="true" ma:displayName="Notebook Type" ma:internalName="NotebookType">
      <xsd:simpleType>
        <xsd:restriction base="dms:Text"/>
      </xsd:simpleType>
    </xsd:element>
    <xsd:element name="FolderType" ma:index="23" nillable="true" ma:displayName="Folder Type" ma:internalName="FolderType">
      <xsd:simpleType>
        <xsd:restriction base="dms:Text"/>
      </xsd:simpleType>
    </xsd:element>
    <xsd:element name="CultureName" ma:index="24" nillable="true" ma:displayName="Culture Name" ma:internalName="CultureName">
      <xsd:simpleType>
        <xsd:restriction base="dms:Text"/>
      </xsd:simpleType>
    </xsd:element>
    <xsd:element name="AppVersion" ma:index="25" nillable="true" ma:displayName="App Version" ma:internalName="AppVersion">
      <xsd:simpleType>
        <xsd:restriction base="dms:Text"/>
      </xsd:simpleType>
    </xsd:element>
    <xsd:element name="TeamsChannelId" ma:index="26" nillable="true" ma:displayName="Teams Channel Id" ma:internalName="TeamsChannelId">
      <xsd:simpleType>
        <xsd:restriction base="dms:Text"/>
      </xsd:simpleType>
    </xsd:element>
    <xsd:element name="Owner" ma:index="2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8" nillable="true" ma:displayName="Math Settings" ma:internalName="Math_Settings">
      <xsd:simpleType>
        <xsd:restriction base="dms:Text"/>
      </xsd:simpleType>
    </xsd:element>
    <xsd:element name="DefaultSectionNames" ma:index="2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4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5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0" nillable="true" ma:displayName="Is Collaboration Space Locked" ma:internalName="Is_Collaboration_Space_Locked">
      <xsd:simpleType>
        <xsd:restriction base="dms:Boolean"/>
      </xsd:simpleType>
    </xsd:element>
    <xsd:element name="IsNotebookLocked" ma:index="41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f06c5ff6-36e3-4eb2-ad11-9fcd78bb7e11" xsi:nil="true"/>
    <FolderType xmlns="f06c5ff6-36e3-4eb2-ad11-9fcd78bb7e11" xsi:nil="true"/>
    <Teachers xmlns="f06c5ff6-36e3-4eb2-ad11-9fcd78bb7e11">
      <UserInfo>
        <DisplayName/>
        <AccountId xsi:nil="true"/>
        <AccountType/>
      </UserInfo>
    </Teachers>
    <TeamsChannelId xmlns="f06c5ff6-36e3-4eb2-ad11-9fcd78bb7e11" xsi:nil="true"/>
    <Math_Settings xmlns="f06c5ff6-36e3-4eb2-ad11-9fcd78bb7e11" xsi:nil="true"/>
    <Invited_Teachers xmlns="f06c5ff6-36e3-4eb2-ad11-9fcd78bb7e11" xsi:nil="true"/>
    <Invited_Students xmlns="f06c5ff6-36e3-4eb2-ad11-9fcd78bb7e11" xsi:nil="true"/>
    <DefaultSectionNames xmlns="f06c5ff6-36e3-4eb2-ad11-9fcd78bb7e11" xsi:nil="true"/>
    <Is_Collaboration_Space_Locked xmlns="f06c5ff6-36e3-4eb2-ad11-9fcd78bb7e11" xsi:nil="true"/>
    <Owner xmlns="f06c5ff6-36e3-4eb2-ad11-9fcd78bb7e11">
      <UserInfo>
        <DisplayName/>
        <AccountId xsi:nil="true"/>
        <AccountType/>
      </UserInfo>
    </Owner>
    <Students xmlns="f06c5ff6-36e3-4eb2-ad11-9fcd78bb7e11">
      <UserInfo>
        <DisplayName/>
        <AccountId xsi:nil="true"/>
        <AccountType/>
      </UserInfo>
    </Students>
    <NotebookType xmlns="f06c5ff6-36e3-4eb2-ad11-9fcd78bb7e11" xsi:nil="true"/>
    <CultureName xmlns="f06c5ff6-36e3-4eb2-ad11-9fcd78bb7e11" xsi:nil="true"/>
    <Student_Groups xmlns="f06c5ff6-36e3-4eb2-ad11-9fcd78bb7e11">
      <UserInfo>
        <DisplayName/>
        <AccountId xsi:nil="true"/>
        <AccountType/>
      </UserInfo>
    </Student_Groups>
    <LMS_Mappings xmlns="f06c5ff6-36e3-4eb2-ad11-9fcd78bb7e11" xsi:nil="true"/>
    <IsNotebookLocked xmlns="f06c5ff6-36e3-4eb2-ad11-9fcd78bb7e11" xsi:nil="true"/>
    <Templates xmlns="f06c5ff6-36e3-4eb2-ad11-9fcd78bb7e11" xsi:nil="true"/>
    <Self_Registration_Enabled xmlns="f06c5ff6-36e3-4eb2-ad11-9fcd78bb7e11" xsi:nil="true"/>
    <Distribution_Groups xmlns="f06c5ff6-36e3-4eb2-ad11-9fcd78bb7e11" xsi:nil="true"/>
    <AppVersion xmlns="f06c5ff6-36e3-4eb2-ad11-9fcd78bb7e1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B1D8C7-EBA1-4F0B-84B4-EA47CC3916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f5836d-9a0d-455a-845a-f1c70d68c7ec"/>
    <ds:schemaRef ds:uri="f06c5ff6-36e3-4eb2-ad11-9fcd78bb7e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1CB99E-B83C-4A30-A92B-FC75E8A3EE45}">
  <ds:schemaRefs>
    <ds:schemaRef ds:uri="f06c5ff6-36e3-4eb2-ad11-9fcd78bb7e11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eaf5836d-9a0d-455a-845a-f1c70d68c7ec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D23BCCD-40DB-4CA7-9D44-75B710546D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92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Gill Sans MT</vt:lpstr>
      <vt:lpstr>inherit</vt:lpstr>
      <vt:lpstr>Open Sans</vt:lpstr>
      <vt:lpstr>Wingdings 2</vt:lpstr>
      <vt:lpstr>Dividend</vt:lpstr>
      <vt:lpstr>mission</vt:lpstr>
      <vt:lpstr>strengths</vt:lpstr>
      <vt:lpstr>Areas to improve</vt:lpstr>
      <vt:lpstr>goals</vt:lpstr>
      <vt:lpstr>Student growth</vt:lpstr>
      <vt:lpstr>Hot rocks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mission</dc:title>
  <dc:creator>Maynard, Erica</dc:creator>
  <cp:lastModifiedBy>Cook, Patricia</cp:lastModifiedBy>
  <cp:revision>1</cp:revision>
  <dcterms:created xsi:type="dcterms:W3CDTF">2019-09-03T20:14:04Z</dcterms:created>
  <dcterms:modified xsi:type="dcterms:W3CDTF">2019-09-03T21:10:55Z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0x010100D71F5B633C94AA4586ACA5963A6AA9CB</vt:lpwstr>
  </property>
</Properties>
</file>