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321" r:id="rId6"/>
    <p:sldId id="1117" r:id="rId7"/>
    <p:sldId id="1108" r:id="rId8"/>
    <p:sldId id="1118" r:id="rId9"/>
    <p:sldId id="1121" r:id="rId10"/>
    <p:sldId id="1119" r:id="rId11"/>
    <p:sldId id="112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E36378-F3EA-4B16-80CE-EE18F2FE8712}" v="32" dt="2025-07-28T15:55:11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nkheller, Kimberly" userId="b7937170-6d28-4968-9b37-de0bfcb69895" providerId="ADAL" clId="{ADE36378-F3EA-4B16-80CE-EE18F2FE8712}"/>
    <pc:docChg chg="custSel modSld">
      <pc:chgData name="Dinkheller, Kimberly" userId="b7937170-6d28-4968-9b37-de0bfcb69895" providerId="ADAL" clId="{ADE36378-F3EA-4B16-80CE-EE18F2FE8712}" dt="2025-07-28T15:55:11.470" v="31" actId="20577"/>
      <pc:docMkLst>
        <pc:docMk/>
      </pc:docMkLst>
      <pc:sldChg chg="modSp">
        <pc:chgData name="Dinkheller, Kimberly" userId="b7937170-6d28-4968-9b37-de0bfcb69895" providerId="ADAL" clId="{ADE36378-F3EA-4B16-80CE-EE18F2FE8712}" dt="2025-07-28T15:53:10.497" v="0" actId="14826"/>
        <pc:sldMkLst>
          <pc:docMk/>
          <pc:sldMk cId="2853114898" sldId="257"/>
        </pc:sldMkLst>
        <pc:picChg chg="mod">
          <ac:chgData name="Dinkheller, Kimberly" userId="b7937170-6d28-4968-9b37-de0bfcb69895" providerId="ADAL" clId="{ADE36378-F3EA-4B16-80CE-EE18F2FE8712}" dt="2025-07-28T15:53:10.497" v="0" actId="14826"/>
          <ac:picMkLst>
            <pc:docMk/>
            <pc:sldMk cId="2853114898" sldId="257"/>
            <ac:picMk id="5" creationId="{EF2B6985-CFBD-F291-6000-B8FF5E833FE6}"/>
          </ac:picMkLst>
        </pc:picChg>
      </pc:sldChg>
      <pc:sldChg chg="modSp mod">
        <pc:chgData name="Dinkheller, Kimberly" userId="b7937170-6d28-4968-9b37-de0bfcb69895" providerId="ADAL" clId="{ADE36378-F3EA-4B16-80CE-EE18F2FE8712}" dt="2025-07-28T15:53:10.525" v="1" actId="27636"/>
        <pc:sldMkLst>
          <pc:docMk/>
          <pc:sldMk cId="4087283499" sldId="321"/>
        </pc:sldMkLst>
        <pc:spChg chg="mod">
          <ac:chgData name="Dinkheller, Kimberly" userId="b7937170-6d28-4968-9b37-de0bfcb69895" providerId="ADAL" clId="{ADE36378-F3EA-4B16-80CE-EE18F2FE8712}" dt="2025-07-28T15:53:10.525" v="1" actId="27636"/>
          <ac:spMkLst>
            <pc:docMk/>
            <pc:sldMk cId="4087283499" sldId="321"/>
            <ac:spMk id="3" creationId="{0079B9E8-7488-C9F1-3B5D-A0FBDED1CA41}"/>
          </ac:spMkLst>
        </pc:spChg>
      </pc:sldChg>
      <pc:sldChg chg="addSp delSp modSp mod">
        <pc:chgData name="Dinkheller, Kimberly" userId="b7937170-6d28-4968-9b37-de0bfcb69895" providerId="ADAL" clId="{ADE36378-F3EA-4B16-80CE-EE18F2FE8712}" dt="2025-07-28T15:53:52.457" v="11" actId="14734"/>
        <pc:sldMkLst>
          <pc:docMk/>
          <pc:sldMk cId="294459123" sldId="1108"/>
        </pc:sldMkLst>
        <pc:graphicFrameChg chg="modGraphic">
          <ac:chgData name="Dinkheller, Kimberly" userId="b7937170-6d28-4968-9b37-de0bfcb69895" providerId="ADAL" clId="{ADE36378-F3EA-4B16-80CE-EE18F2FE8712}" dt="2025-07-28T15:53:52.457" v="11" actId="14734"/>
          <ac:graphicFrameMkLst>
            <pc:docMk/>
            <pc:sldMk cId="294459123" sldId="1108"/>
            <ac:graphicFrameMk id="2" creationId="{245BC186-F1B9-D4ED-D632-F04BCEA83CBB}"/>
          </ac:graphicFrameMkLst>
        </pc:graphicFrameChg>
        <pc:picChg chg="del">
          <ac:chgData name="Dinkheller, Kimberly" userId="b7937170-6d28-4968-9b37-de0bfcb69895" providerId="ADAL" clId="{ADE36378-F3EA-4B16-80CE-EE18F2FE8712}" dt="2025-07-28T15:53:19.033" v="2" actId="478"/>
          <ac:picMkLst>
            <pc:docMk/>
            <pc:sldMk cId="294459123" sldId="1108"/>
            <ac:picMk id="3" creationId="{4C3B46EC-916F-25A4-00E2-C8DB4571FE73}"/>
          </ac:picMkLst>
        </pc:picChg>
        <pc:picChg chg="add mod">
          <ac:chgData name="Dinkheller, Kimberly" userId="b7937170-6d28-4968-9b37-de0bfcb69895" providerId="ADAL" clId="{ADE36378-F3EA-4B16-80CE-EE18F2FE8712}" dt="2025-07-28T15:53:25.516" v="5" actId="1076"/>
          <ac:picMkLst>
            <pc:docMk/>
            <pc:sldMk cId="294459123" sldId="1108"/>
            <ac:picMk id="4" creationId="{1C78E7B0-A137-E108-D09E-B39F7ECAE6FF}"/>
          </ac:picMkLst>
        </pc:picChg>
      </pc:sldChg>
      <pc:sldChg chg="addSp delSp modSp mod">
        <pc:chgData name="Dinkheller, Kimberly" userId="b7937170-6d28-4968-9b37-de0bfcb69895" providerId="ADAL" clId="{ADE36378-F3EA-4B16-80CE-EE18F2FE8712}" dt="2025-07-28T15:54:47.285" v="22" actId="20577"/>
        <pc:sldMkLst>
          <pc:docMk/>
          <pc:sldMk cId="2096041804" sldId="1121"/>
        </pc:sldMkLst>
        <pc:graphicFrameChg chg="modGraphic">
          <ac:chgData name="Dinkheller, Kimberly" userId="b7937170-6d28-4968-9b37-de0bfcb69895" providerId="ADAL" clId="{ADE36378-F3EA-4B16-80CE-EE18F2FE8712}" dt="2025-07-28T15:54:47.285" v="22" actId="20577"/>
          <ac:graphicFrameMkLst>
            <pc:docMk/>
            <pc:sldMk cId="2096041804" sldId="1121"/>
            <ac:graphicFrameMk id="2" creationId="{245BC186-F1B9-D4ED-D632-F04BCEA83CBB}"/>
          </ac:graphicFrameMkLst>
        </pc:graphicFrameChg>
        <pc:picChg chg="add mod">
          <ac:chgData name="Dinkheller, Kimberly" userId="b7937170-6d28-4968-9b37-de0bfcb69895" providerId="ADAL" clId="{ADE36378-F3EA-4B16-80CE-EE18F2FE8712}" dt="2025-07-28T15:54:06.105" v="15" actId="1076"/>
          <ac:picMkLst>
            <pc:docMk/>
            <pc:sldMk cId="2096041804" sldId="1121"/>
            <ac:picMk id="3" creationId="{DCD8ABF0-8770-FC01-A7EE-F283F5546527}"/>
          </ac:picMkLst>
        </pc:picChg>
        <pc:picChg chg="del">
          <ac:chgData name="Dinkheller, Kimberly" userId="b7937170-6d28-4968-9b37-de0bfcb69895" providerId="ADAL" clId="{ADE36378-F3EA-4B16-80CE-EE18F2FE8712}" dt="2025-07-28T15:54:01.978" v="12" actId="478"/>
          <ac:picMkLst>
            <pc:docMk/>
            <pc:sldMk cId="2096041804" sldId="1121"/>
            <ac:picMk id="4" creationId="{40A18C27-3495-F08A-1732-F0AB036AD676}"/>
          </ac:picMkLst>
        </pc:picChg>
      </pc:sldChg>
      <pc:sldChg chg="addSp delSp modSp mod">
        <pc:chgData name="Dinkheller, Kimberly" userId="b7937170-6d28-4968-9b37-de0bfcb69895" providerId="ADAL" clId="{ADE36378-F3EA-4B16-80CE-EE18F2FE8712}" dt="2025-07-28T15:55:11.470" v="31" actId="20577"/>
        <pc:sldMkLst>
          <pc:docMk/>
          <pc:sldMk cId="8447881" sldId="1122"/>
        </pc:sldMkLst>
        <pc:graphicFrameChg chg="modGraphic">
          <ac:chgData name="Dinkheller, Kimberly" userId="b7937170-6d28-4968-9b37-de0bfcb69895" providerId="ADAL" clId="{ADE36378-F3EA-4B16-80CE-EE18F2FE8712}" dt="2025-07-28T15:55:11.470" v="31" actId="20577"/>
          <ac:graphicFrameMkLst>
            <pc:docMk/>
            <pc:sldMk cId="8447881" sldId="1122"/>
            <ac:graphicFrameMk id="2" creationId="{245BC186-F1B9-D4ED-D632-F04BCEA83CBB}"/>
          </ac:graphicFrameMkLst>
        </pc:graphicFrameChg>
        <pc:picChg chg="add mod">
          <ac:chgData name="Dinkheller, Kimberly" userId="b7937170-6d28-4968-9b37-de0bfcb69895" providerId="ADAL" clId="{ADE36378-F3EA-4B16-80CE-EE18F2FE8712}" dt="2025-07-28T15:54:57.333" v="26" actId="1076"/>
          <ac:picMkLst>
            <pc:docMk/>
            <pc:sldMk cId="8447881" sldId="1122"/>
            <ac:picMk id="3" creationId="{686A48E7-FDD4-BE54-70F7-32136876AD39}"/>
          </ac:picMkLst>
        </pc:picChg>
        <pc:picChg chg="del">
          <ac:chgData name="Dinkheller, Kimberly" userId="b7937170-6d28-4968-9b37-de0bfcb69895" providerId="ADAL" clId="{ADE36378-F3EA-4B16-80CE-EE18F2FE8712}" dt="2025-07-28T15:54:53.246" v="23" actId="478"/>
          <ac:picMkLst>
            <pc:docMk/>
            <pc:sldMk cId="8447881" sldId="1122"/>
            <ac:picMk id="4" creationId="{EACFDD2F-5BDA-F527-5E7A-5E47E440796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9E34-3E1D-1428-54E5-DFB5E02D7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68ABC-0A1C-EC92-FD1C-FA92B197E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3F8B7-320B-B5A8-9FE4-94B532E9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6C1D7-77E1-DC22-FCEA-FE264959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6A72A-06B9-0761-5C8D-23256427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3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B0020-D22C-BAAF-C7BD-4A0E9D85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F6908-5D48-F9B1-F93B-FBE4F7731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22A35-A3B6-D936-1B15-E479B650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5DF02-2A96-88D1-5BBF-93756510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7C8D9-D6ED-F073-09C3-F83E04A7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798B6E-0F5A-859E-4646-3C664C954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48FB49-C871-BEA1-657D-7ABD2EC5C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6297-6A94-4D72-C907-3BB56C113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BF5EC-68DA-E452-509F-6653AB1B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67CED-7733-9149-9562-527E1713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7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2351B-F81C-23CD-8CD9-04EEC5F1A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D026A-A5F0-495D-DB2E-BD9BA66A3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B4071-7A93-CEA8-19E9-0B63377A1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3427-E560-3A05-730F-025640C0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11D83-8699-51EA-4385-4CB9657A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5EB90-9AEE-8723-91E0-04D2AB5F8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0A9B8-2BB8-F64D-CC67-FD1FD2C16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3FC6E-3109-4F91-0EF4-D3FC9830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BE112-C682-CB68-70EF-7F67E0441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67FAE-4275-0184-2305-A5211E9B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6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15B19-27C3-83EB-A616-3FB97588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8FF4-A8E0-5F6F-401C-A48E600DF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DF243-EFA9-6A9C-7226-20DB61DE4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59977-9A22-CDD6-2878-7879EBC2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69748-0DC2-E105-C10F-FE1E9D7E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9C3EF-468E-4B2E-6BDC-EE4C50647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2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E8079-C0DA-6CF9-2C1F-D9B3BAFD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155A4-C94C-0196-CBA5-DDD704CDB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52874-4E47-0D3C-30EE-DEF6F34E2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88173-5E76-5065-F894-E7B97A74B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0DBC12-B365-29C3-8308-AC1666D1A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62783-BE7B-6AE8-AFF9-5C500C4B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A77467-9417-D91F-8600-0A6958A5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519671-1623-1448-F47F-10A42F884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3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9D2F-7172-F4D1-DD6E-D14603214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FE21B9-3C7D-D2E6-3462-A0F8F472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45757-4B23-56BA-C024-B7BF1704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5CCC2-F908-4FAF-6D28-1359C85C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1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02F3FF-0CC6-29F1-9E71-9318092D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457903-B174-C9AB-E973-711A19AA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E308C-96A5-781D-B1C9-216C69B2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3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F751F-CF1E-73D9-C483-5A3A0C6D4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8B9FE-8369-35B0-BCEB-2C32041EA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EDE86C-72F8-03E8-6709-503849BEC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67912-D538-802C-BE3D-3109032C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86402-4258-2C22-6860-1D185574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658F6-0987-1C06-2CD7-3F38D8ACF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1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5089-487F-981B-F374-3CA291B8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D1E266-6E08-5DE6-723B-4A6FCAE80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B9BF9-6522-5559-EDB8-480456869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08665-8F42-8F63-9BEC-00BC42A8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8278C-7A1B-F085-FF89-0E6B39AE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F4F52-4E7C-8ECC-75FC-A2A9FC5B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C63A54-3CDD-DF78-A99F-F6A6C6BC5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4AB51-E7A6-0606-AE8C-8A0AB9536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8EF25-ED07-56C9-E435-6E2F5CE3B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F0EC8-ACB4-7F81-7DD1-5DD0B9017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C2FA0-3350-DB96-5CE4-8E8AF9116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D5031-26D7-A514-C760-51E099F06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91" y="1472609"/>
            <a:ext cx="5855853" cy="2135692"/>
          </a:xfrm>
        </p:spPr>
        <p:txBody>
          <a:bodyPr>
            <a:normAutofit/>
          </a:bodyPr>
          <a:lstStyle/>
          <a:p>
            <a:r>
              <a:rPr lang="en-US" sz="4400" b="1">
                <a:solidFill>
                  <a:srgbClr val="002060"/>
                </a:solidFill>
                <a:latin typeface="Congenial"/>
              </a:rPr>
              <a:t>Rooney Elementary School IMPROVEMENT PLAN</a:t>
            </a:r>
            <a:endParaRPr lang="en-US" sz="4400">
              <a:solidFill>
                <a:srgbClr val="002060"/>
              </a:solidFill>
              <a:latin typeface="Congenial" panose="0200050304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A2B4D-E512-2DA3-98FC-A05382843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4888" y="3833038"/>
            <a:ext cx="4210390" cy="1063256"/>
          </a:xfrm>
        </p:spPr>
        <p:txBody>
          <a:bodyPr>
            <a:normAutofit/>
          </a:bodyPr>
          <a:lstStyle/>
          <a:p>
            <a:r>
              <a:rPr lang="en-US" sz="1800">
                <a:latin typeface="+mj-lt"/>
              </a:rPr>
              <a:t>2025-2026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2B6985-CFBD-F291-6000-B8FF5E833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29956" y="1104797"/>
            <a:ext cx="4872531" cy="421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1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0807-B8B4-A5EF-C254-99393DDD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913605"/>
          </a:xfrm>
        </p:spPr>
        <p:txBody>
          <a:bodyPr anchor="b">
            <a:normAutofit/>
          </a:bodyPr>
          <a:lstStyle/>
          <a:p>
            <a:r>
              <a:rPr lang="en-US" sz="4600">
                <a:solidFill>
                  <a:srgbClr val="002060"/>
                </a:solidFill>
                <a:latin typeface="Congenial" panose="02000503040000020004" pitchFamily="2" charset="0"/>
              </a:rPr>
              <a:t>School Improvement Planning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9B9E8-7488-C9F1-3B5D-A0FBDED1C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083" y="1976018"/>
            <a:ext cx="6840361" cy="4548145"/>
          </a:xfrm>
        </p:spPr>
        <p:txBody>
          <a:bodyPr anchor="t">
            <a:normAutofit lnSpcReduction="10000"/>
          </a:bodyPr>
          <a:lstStyle/>
          <a:p>
            <a:r>
              <a:rPr lang="en-US" sz="2200"/>
              <a:t>Aligned to District Improvement Goals. (</a:t>
            </a:r>
            <a:r>
              <a:rPr lang="en-US" sz="2200" i="1"/>
              <a:t>on-going)</a:t>
            </a:r>
            <a:br>
              <a:rPr lang="en-US" sz="2200" i="1"/>
            </a:br>
            <a:r>
              <a:rPr lang="en-US" sz="2200"/>
              <a:t> </a:t>
            </a:r>
          </a:p>
          <a:p>
            <a:r>
              <a:rPr lang="en-US" sz="2200"/>
              <a:t>Continuous and collaborative process. </a:t>
            </a:r>
            <a:br>
              <a:rPr lang="en-US" sz="2200"/>
            </a:br>
            <a:endParaRPr lang="en-US" sz="2200"/>
          </a:p>
          <a:p>
            <a:r>
              <a:rPr lang="en-US" sz="2200"/>
              <a:t>Reviewed annually, monitored throughout the year- </a:t>
            </a:r>
            <a:r>
              <a:rPr lang="en-US" sz="2200" i="1"/>
              <a:t>QPS uses quarterly check-in cycles.  </a:t>
            </a:r>
            <a:br>
              <a:rPr lang="en-US" sz="2200" i="1"/>
            </a:br>
            <a:endParaRPr lang="en-US" sz="2200" i="1"/>
          </a:p>
          <a:p>
            <a:r>
              <a:rPr lang="en-US" sz="2200"/>
              <a:t>Plan identifies strengths and weaknesses in school level systems. Staff uses the information to making deliberate, positive, cohesive, and observable changes.</a:t>
            </a:r>
            <a:br>
              <a:rPr lang="en-US" sz="2200"/>
            </a:br>
            <a:endParaRPr lang="en-US" sz="2200"/>
          </a:p>
          <a:p>
            <a:r>
              <a:rPr lang="en-US" sz="2200"/>
              <a:t>Unique to each schools needs while staying in line with District Goals/Strategic Plan</a:t>
            </a:r>
          </a:p>
          <a:p>
            <a:endParaRPr lang="en-US" sz="2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35FF31-9557-1F6E-1008-5AD5F0E8A8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50" r="9075" b="-3"/>
          <a:stretch/>
        </p:blipFill>
        <p:spPr>
          <a:xfrm>
            <a:off x="7616275" y="1642343"/>
            <a:ext cx="4118642" cy="428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8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/>
        </p:nvGraphicFramePr>
        <p:xfrm>
          <a:off x="350982" y="369823"/>
          <a:ext cx="11490036" cy="47883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767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602361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70370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 Goal 1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STUDENT SUCCESS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b="1">
                          <a:solidFill>
                            <a:schemeClr val="tx1"/>
                          </a:solidFill>
                        </a:rPr>
                        <a:t>Priority 1: </a:t>
                      </a:r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Guaranteed and viable curriculum </a:t>
                      </a:r>
                      <a:br>
                        <a:rPr lang="en-US" sz="1800" b="1">
                          <a:solidFill>
                            <a:srgbClr val="000000"/>
                          </a:solidFill>
                        </a:rPr>
                      </a:b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Clear expectations in all content areas so all students have an equal opportunity to learn essential content and skills identified for each grade level and course.</a:t>
                      </a:r>
                      <a:br>
                        <a:rPr lang="en-US" sz="1800">
                          <a:solidFill>
                            <a:srgbClr val="000000"/>
                          </a:solidFill>
                        </a:rPr>
                      </a:br>
                      <a:endParaRPr lang="en-US" sz="1800" i="1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2: Multi-tiered System of Support Framework</a:t>
                      </a:r>
                      <a:br>
                        <a:rPr lang="en-US"/>
                      </a:br>
                      <a:r>
                        <a:rPr lang="en-US"/>
                        <a:t>Responsive to student learning needs through intervention, strategies, and supports. 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3: Multiple Pathways to Graduation</a:t>
                      </a:r>
                      <a:br>
                        <a:rPr lang="en-US"/>
                      </a:br>
                      <a:r>
                        <a:rPr lang="en-US"/>
                        <a:t>Reflecting opportunities for success in college and/or the workforce upon graduation.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9772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4: Professional Development</a:t>
                      </a:r>
                      <a:br>
                        <a:rPr lang="en-US"/>
                      </a:br>
                      <a:r>
                        <a:rPr lang="en-US"/>
                        <a:t>Targeted professional learning for staff aligned to best practice to ensure equitable access to high quality instruction for students.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1241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3ACC95A-4E9E-948B-D484-224A9A33FBB4}"/>
              </a:ext>
            </a:extLst>
          </p:cNvPr>
          <p:cNvSpPr/>
          <p:nvPr/>
        </p:nvSpPr>
        <p:spPr>
          <a:xfrm>
            <a:off x="2032000" y="5420717"/>
            <a:ext cx="9171709" cy="1661841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rgbClr val="008000"/>
                </a:solidFill>
                <a:latin typeface="Aptos"/>
              </a:rPr>
              <a:t>Q Commitment Goal 1: Guiding Question(s) for SIP</a:t>
            </a:r>
            <a:br>
              <a:rPr lang="en-US" sz="2950" b="1">
                <a:ln/>
                <a:latin typeface="Aptos" panose="020B0004020202020204" pitchFamily="34" charset="0"/>
              </a:rPr>
            </a:br>
            <a:r>
              <a:rPr lang="en-US" sz="1600" b="1" i="1">
                <a:ln/>
                <a:solidFill>
                  <a:srgbClr val="008000"/>
                </a:solidFill>
                <a:latin typeface="Aptos"/>
              </a:rPr>
              <a:t>Who is demonstrating success in our school? Who is not?</a:t>
            </a:r>
          </a:p>
          <a:p>
            <a:pPr algn="ctr"/>
            <a:r>
              <a:rPr lang="en-US" sz="1200" i="1">
                <a:ln/>
                <a:latin typeface="Aptos"/>
              </a:rPr>
              <a:t>What does the data tell us about our progress toward student success and areas of concern?</a:t>
            </a:r>
          </a:p>
          <a:p>
            <a:pPr algn="ctr"/>
            <a:r>
              <a:rPr lang="en-US" sz="1200" i="1">
                <a:ln/>
                <a:latin typeface="Aptos"/>
              </a:rPr>
              <a:t>What does the data tell us about our progress toward Q Goal 1success?</a:t>
            </a:r>
          </a:p>
          <a:p>
            <a:pPr algn="ctr"/>
            <a:r>
              <a:rPr lang="en-US" sz="1200" i="1">
                <a:ln/>
                <a:latin typeface="Aptos"/>
              </a:rPr>
              <a:t>What are the staff needs to achieve Q Commitment Goal 1 success? (Consider: PD, systems alignment, staff alignment, etc.)</a:t>
            </a:r>
            <a:br>
              <a:rPr lang="en-US" sz="2950" b="1">
                <a:ln/>
              </a:rPr>
            </a:br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9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247257"/>
              </p:ext>
            </p:extLst>
          </p:nvPr>
        </p:nvGraphicFramePr>
        <p:xfrm>
          <a:off x="179410" y="96466"/>
          <a:ext cx="11833181" cy="60769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9078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441817138"/>
                    </a:ext>
                  </a:extLst>
                </a:gridCol>
                <a:gridCol w="1089449">
                  <a:extLst>
                    <a:ext uri="{9D8B030D-6E8A-4147-A177-3AD203B41FA5}">
                      <a16:colId xmlns:a16="http://schemas.microsoft.com/office/drawing/2014/main" val="4055515337"/>
                    </a:ext>
                  </a:extLst>
                </a:gridCol>
                <a:gridCol w="2958296">
                  <a:extLst>
                    <a:ext uri="{9D8B030D-6E8A-4147-A177-3AD203B41FA5}">
                      <a16:colId xmlns:a16="http://schemas.microsoft.com/office/drawing/2014/main" val="2958696576"/>
                    </a:ext>
                  </a:extLst>
                </a:gridCol>
                <a:gridCol w="2958295">
                  <a:extLst>
                    <a:ext uri="{9D8B030D-6E8A-4147-A177-3AD203B41FA5}">
                      <a16:colId xmlns:a16="http://schemas.microsoft.com/office/drawing/2014/main" val="1662312933"/>
                    </a:ext>
                  </a:extLst>
                </a:gridCol>
                <a:gridCol w="333968">
                  <a:extLst>
                    <a:ext uri="{9D8B030D-6E8A-4147-A177-3AD203B41FA5}">
                      <a16:colId xmlns:a16="http://schemas.microsoft.com/office/drawing/2014/main" val="3542588076"/>
                    </a:ext>
                  </a:extLst>
                </a:gridCol>
                <a:gridCol w="2624327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30298">
                <a:tc gridSpan="7">
                  <a:txBody>
                    <a:bodyPr/>
                    <a:lstStyle/>
                    <a:p>
                      <a:pPr algn="ctr"/>
                      <a:r>
                        <a:rPr lang="en-US"/>
                        <a:t>Rooney Elementary –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30298">
                <a:tc gridSpan="7"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1: STUDENT SUCCESS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8283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LITERACY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endParaRPr lang="en-US" sz="1000" i="1"/>
                    </a:p>
                    <a:p>
                      <a:r>
                        <a:rPr lang="en-US" sz="1200"/>
                        <a:t>By June 2026, Rooney Elementary Students will increase academic growth and/or achievement on NWEA Growth Assessment (Reading)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96817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MATH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By June 2026, Rooney Elementary Students will increase academic growth and/or achievement on NWEA Growth Assessment (Math)</a:t>
                      </a:r>
                    </a:p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941918"/>
                  </a:ext>
                </a:extLst>
              </a:tr>
              <a:tr h="354996">
                <a:tc gridSpan="7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 </a:t>
                      </a:r>
                      <a:r>
                        <a:rPr lang="en-US" sz="1400" i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246800">
                <a:tc gridSpan="3">
                  <a:txBody>
                    <a:bodyPr/>
                    <a:lstStyle/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NWEA MAP- ELA/MATH</a:t>
                      </a:r>
                      <a:br>
                        <a:rPr lang="en-US" sz="1000" b="0" i="0">
                          <a:effectLst/>
                          <a:latin typeface="+mn-lt"/>
                        </a:rPr>
                      </a:br>
                      <a:r>
                        <a:rPr lang="en-US" sz="1000" b="0" i="0">
                          <a:effectLst/>
                          <a:latin typeface="+mn-lt"/>
                        </a:rPr>
                        <a:t>Grade Report- Fall, Winter, Spring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>
                          <a:effectLst/>
                          <a:latin typeface="+mn-lt"/>
                        </a:rPr>
                        <a:t>Hi Avg and Hi &gt;60</a:t>
                      </a:r>
                      <a:r>
                        <a:rPr lang="en-US" sz="1000" b="0" i="1" baseline="30000">
                          <a:effectLst/>
                          <a:latin typeface="+mn-lt"/>
                        </a:rPr>
                        <a:t>th</a:t>
                      </a:r>
                      <a:r>
                        <a:rPr lang="en-US" sz="1000" b="0" i="1">
                          <a:effectLst/>
                          <a:latin typeface="+mn-lt"/>
                        </a:rPr>
                        <a:t> percentile</a:t>
                      </a:r>
                      <a:r>
                        <a:rPr lang="en-US" sz="1000" b="0" i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US" sz="1000" b="0" i="0">
                          <a:effectLst/>
                          <a:latin typeface="+mn-lt"/>
                        </a:rPr>
                        <a:t>MAP School Profile Report- Fall, Winter, Spring </a:t>
                      </a:r>
                      <a:br>
                        <a:rPr lang="en-US" sz="1000" b="0" i="0">
                          <a:effectLst/>
                          <a:latin typeface="+mn-lt"/>
                        </a:rPr>
                      </a:br>
                      <a:r>
                        <a:rPr lang="en-US" sz="1000" b="0" i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>
                          <a:effectLst/>
                          <a:latin typeface="Calibri" panose="020F0502020204030204" pitchFamily="34" charset="0"/>
                        </a:rPr>
                        <a:t>Progress Monitoring:</a:t>
                      </a:r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 Review MAP Grade Report- Fall, Winter, Spring </a:t>
                      </a:r>
                      <a:endParaRPr lang="en-US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>
                          <a:effectLst/>
                          <a:latin typeface="Calibri" panose="020F0502020204030204" pitchFamily="34" charset="0"/>
                        </a:rPr>
                        <a:t>Hi Avg and Hi &gt;60</a:t>
                      </a:r>
                      <a:r>
                        <a:rPr lang="en-US" sz="800" b="0" i="1" baseline="3000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000" b="0" i="1">
                          <a:effectLst/>
                          <a:latin typeface="Calibri" panose="020F0502020204030204" pitchFamily="34" charset="0"/>
                        </a:rPr>
                        <a:t> percentile</a:t>
                      </a:r>
                      <a:r>
                        <a:rPr lang="en-US" sz="10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US" sz="1100" b="0" i="0"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US" sz="1100" b="0" i="0">
                          <a:effectLst/>
                          <a:latin typeface="WordVisiCarriageReturn_MSFontService"/>
                        </a:rPr>
                      </a:br>
                      <a:r>
                        <a:rPr lang="en-US" sz="10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ILLINOIS ASSESSMENT OF READINESS- ELA/MATH</a:t>
                      </a:r>
                      <a:br>
                        <a:rPr lang="en-US" sz="1000" b="0" i="0">
                          <a:effectLst/>
                          <a:latin typeface="+mn-lt"/>
                        </a:rPr>
                      </a:br>
                      <a:r>
                        <a:rPr lang="en-US" sz="1000" b="0" i="0">
                          <a:effectLst/>
                          <a:latin typeface="+mn-lt"/>
                        </a:rPr>
                        <a:t>Spring 2025 Math and ELA </a:t>
                      </a:r>
                      <a:br>
                        <a:rPr lang="en-US" sz="1000" b="0" i="0">
                          <a:effectLst/>
                          <a:latin typeface="+mn-lt"/>
                        </a:rPr>
                      </a:br>
                      <a:r>
                        <a:rPr lang="en-US" sz="1000" b="0" i="0">
                          <a:effectLst/>
                          <a:latin typeface="+mn-lt"/>
                        </a:rPr>
                        <a:t>Cohort 3</a:t>
                      </a:r>
                      <a:r>
                        <a:rPr lang="en-US" sz="1000" b="0" i="0" baseline="30000">
                          <a:effectLst/>
                          <a:latin typeface="+mn-lt"/>
                        </a:rPr>
                        <a:t>rd</a:t>
                      </a:r>
                      <a:r>
                        <a:rPr lang="en-US" sz="1000" b="0" i="0">
                          <a:effectLst/>
                          <a:latin typeface="+mn-lt"/>
                        </a:rPr>
                        <a:t>  to 4</a:t>
                      </a:r>
                      <a:r>
                        <a:rPr lang="en-US" sz="1000" b="0" i="0" baseline="30000">
                          <a:effectLst/>
                          <a:latin typeface="+mn-lt"/>
                        </a:rPr>
                        <a:t>th</a:t>
                      </a:r>
                      <a:r>
                        <a:rPr lang="en-US" sz="1000" b="0" i="0">
                          <a:effectLst/>
                          <a:latin typeface="+mn-lt"/>
                        </a:rPr>
                        <a:t> , 4</a:t>
                      </a:r>
                      <a:r>
                        <a:rPr lang="en-US" sz="1000" b="0" i="0" baseline="30000">
                          <a:effectLst/>
                          <a:latin typeface="+mn-lt"/>
                        </a:rPr>
                        <a:t>th</a:t>
                      </a:r>
                      <a:r>
                        <a:rPr lang="en-US" sz="1000" b="0" i="0">
                          <a:effectLst/>
                          <a:latin typeface="+mn-lt"/>
                        </a:rPr>
                        <a:t>  to 5</a:t>
                      </a:r>
                      <a:r>
                        <a:rPr lang="en-US" sz="1000" b="0" i="0" baseline="30000">
                          <a:effectLst/>
                          <a:latin typeface="+mn-lt"/>
                        </a:rPr>
                        <a:t>th</a:t>
                      </a:r>
                      <a:r>
                        <a:rPr lang="en-US" sz="1000" b="0" i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rtl="0" fontAlgn="base"/>
                      <a:r>
                        <a:rPr lang="en-US" sz="1000" b="0" i="1">
                          <a:effectLst/>
                          <a:latin typeface="+mn-lt"/>
                        </a:rPr>
                        <a:t>Below, Approaching, Meets, Exceeds</a:t>
                      </a:r>
                      <a:br>
                        <a:rPr lang="en-US" sz="1000" b="0" i="0">
                          <a:effectLst/>
                          <a:latin typeface="+mn-lt"/>
                        </a:rPr>
                      </a:br>
                      <a:endParaRPr lang="en-US" sz="1000" b="0" i="0"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CLASSROOM ASSESSMENTS- ELA/MATH</a:t>
                      </a:r>
                    </a:p>
                    <a:p>
                      <a:pPr algn="l" rtl="0" fontAlgn="base"/>
                      <a:r>
                        <a:rPr lang="en-US" sz="1000" b="0" i="0">
                          <a:effectLst/>
                          <a:latin typeface="+mn-lt"/>
                        </a:rPr>
                        <a:t>Weekly, Monthly, By Trimester</a:t>
                      </a:r>
                      <a:br>
                        <a:rPr lang="en-US" sz="1000" b="0" i="0">
                          <a:effectLst/>
                          <a:latin typeface="+mn-lt"/>
                        </a:rPr>
                      </a:br>
                      <a:r>
                        <a:rPr lang="en-US" sz="1000" b="0" i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000" b="1"/>
                        <a:t>Classroom Implementation Walkthrough </a:t>
                      </a:r>
                    </a:p>
                    <a:p>
                      <a:r>
                        <a:rPr lang="en-US" sz="1000"/>
                        <a:t>Fall, Winter, Spring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>
                          <a:effectLst/>
                          <a:latin typeface="Calibri" panose="020F0502020204030204" pitchFamily="34" charset="0"/>
                        </a:rPr>
                        <a:t>Progress Monitoring:</a:t>
                      </a:r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 Review MAP Grade Report- Fall, Winter, Spring </a:t>
                      </a:r>
                      <a:endParaRPr lang="en-US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>
                          <a:effectLst/>
                          <a:latin typeface="Calibri" panose="020F0502020204030204" pitchFamily="34" charset="0"/>
                        </a:rPr>
                        <a:t>Hi Avg and Hi &gt;60</a:t>
                      </a:r>
                      <a:r>
                        <a:rPr lang="en-US" sz="800" b="0" i="1" baseline="3000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000" b="0" i="1">
                          <a:effectLst/>
                          <a:latin typeface="Calibri" panose="020F0502020204030204" pitchFamily="34" charset="0"/>
                        </a:rPr>
                        <a:t> percentile</a:t>
                      </a:r>
                      <a:r>
                        <a:rPr lang="en-US" sz="10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US" sz="1100" b="0" i="0"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US" sz="1100" b="0" i="0">
                          <a:effectLst/>
                          <a:latin typeface="WordVisiCarriageReturn_MSFontService"/>
                        </a:rPr>
                      </a:br>
                      <a:r>
                        <a:rPr lang="en-US" sz="10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54996">
                <a:tc gridSpan="7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 (Actions/Tasks)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591660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Professional Development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/>
                        <a:t>Classroom teachers will engage in professional learning to improve evidence-based and high-leverage literacy practices focused on improving students writing. </a:t>
                      </a:r>
                    </a:p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591660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/>
                        <a:t>Classroom teachers will engage in professional learning by completing grade level observations of Math Instruction, to build their capacity to increase instructional practice of and build supports for student learning.</a:t>
                      </a:r>
                    </a:p>
                    <a:p>
                      <a:endParaRPr lang="en-US" sz="1200"/>
                    </a:p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31925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C78E7B0-A137-E108-D09E-B39F7ECAE6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64284" y="1132506"/>
            <a:ext cx="1659168" cy="143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59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/>
        </p:nvGraphicFramePr>
        <p:xfrm>
          <a:off x="397163" y="525702"/>
          <a:ext cx="11203709" cy="3975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361995">
                <a:tc rowSpan="3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2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800" i="0">
                          <a:solidFill>
                            <a:schemeClr val="bg1"/>
                          </a:solidFill>
                          <a:latin typeface="Aptos"/>
                        </a:rPr>
                        <a:t>SUPPORTIVE ENVIRONMENT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Safety &amp; Security </a:t>
                      </a:r>
                      <a:b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Clear expectations for school behavior and a systematic approach to student discipline so that all have an equal opportunity to learn, belong, and succeed.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 sz="18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60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Multi-tiered System of Support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Responsive to student social and emotional needs through intervention, strategies and supports.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352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Staff Recruitment &amp; Retention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systematic approach that encourages staff support and professional growth while focusing on recruitment and retention of a highly qualified and diverse staff.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82CEE9C-F688-4D10-414B-0D6E08E40625}"/>
              </a:ext>
            </a:extLst>
          </p:cNvPr>
          <p:cNvSpPr/>
          <p:nvPr/>
        </p:nvSpPr>
        <p:spPr>
          <a:xfrm>
            <a:off x="1182255" y="4989706"/>
            <a:ext cx="10289309" cy="1754174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chemeClr val="accent5">
                    <a:lumMod val="75000"/>
                  </a:schemeClr>
                </a:solidFill>
                <a:latin typeface="Aptos"/>
              </a:rPr>
              <a:t>Q Commitment Goal 2: Guiding Question(s) for SIP</a:t>
            </a:r>
            <a:br>
              <a:rPr lang="en-US" sz="2950" b="1">
                <a:ln/>
              </a:rPr>
            </a:br>
            <a:r>
              <a:rPr lang="en-US" sz="1600" b="1" i="1">
                <a:ln/>
                <a:solidFill>
                  <a:schemeClr val="accent5">
                    <a:lumMod val="75000"/>
                  </a:schemeClr>
                </a:solidFill>
              </a:rPr>
              <a:t>Who is thriving in our school? Who is not?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supportive environment and areas of concern?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Q Goal 2 success?</a:t>
            </a:r>
          </a:p>
          <a:p>
            <a:pPr algn="ctr"/>
            <a:r>
              <a:rPr lang="en-US" sz="1400" i="1">
                <a:ln/>
                <a:latin typeface="Aptos"/>
              </a:rPr>
              <a:t>What are the needs of our staff to achieve Q Commitment Goal 2 success? (Consider: PD, systems alignment, staff alignment, etc.)</a:t>
            </a:r>
            <a:br>
              <a:rPr lang="en-US" sz="2950" b="1">
                <a:ln/>
              </a:rPr>
            </a:br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43965"/>
              </p:ext>
            </p:extLst>
          </p:nvPr>
        </p:nvGraphicFramePr>
        <p:xfrm>
          <a:off x="210312" y="201168"/>
          <a:ext cx="11841475" cy="59947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44083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365844">
                  <a:extLst>
                    <a:ext uri="{9D8B030D-6E8A-4147-A177-3AD203B41FA5}">
                      <a16:colId xmlns:a16="http://schemas.microsoft.com/office/drawing/2014/main" val="3522712291"/>
                    </a:ext>
                  </a:extLst>
                </a:gridCol>
                <a:gridCol w="1250441">
                  <a:extLst>
                    <a:ext uri="{9D8B030D-6E8A-4147-A177-3AD203B41FA5}">
                      <a16:colId xmlns:a16="http://schemas.microsoft.com/office/drawing/2014/main" val="4171065528"/>
                    </a:ext>
                  </a:extLst>
                </a:gridCol>
                <a:gridCol w="2960369">
                  <a:extLst>
                    <a:ext uri="{9D8B030D-6E8A-4147-A177-3AD203B41FA5}">
                      <a16:colId xmlns:a16="http://schemas.microsoft.com/office/drawing/2014/main" val="4228202649"/>
                    </a:ext>
                  </a:extLst>
                </a:gridCol>
                <a:gridCol w="2960369">
                  <a:extLst>
                    <a:ext uri="{9D8B030D-6E8A-4147-A177-3AD203B41FA5}">
                      <a16:colId xmlns:a16="http://schemas.microsoft.com/office/drawing/2014/main" val="3131512088"/>
                    </a:ext>
                  </a:extLst>
                </a:gridCol>
                <a:gridCol w="336042">
                  <a:extLst>
                    <a:ext uri="{9D8B030D-6E8A-4147-A177-3AD203B41FA5}">
                      <a16:colId xmlns:a16="http://schemas.microsoft.com/office/drawing/2014/main" val="1389836953"/>
                    </a:ext>
                  </a:extLst>
                </a:gridCol>
                <a:gridCol w="2624327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92444">
                <a:tc gridSpan="7">
                  <a:txBody>
                    <a:bodyPr/>
                    <a:lstStyle/>
                    <a:p>
                      <a:pPr algn="ctr"/>
                      <a:r>
                        <a:rPr lang="en-US"/>
                        <a:t>Rooney Elementary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37728">
                <a:tc gridSpan="7"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2: SUPPORTIVE ENVIRONMENT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466389">
                <a:tc>
                  <a:txBody>
                    <a:bodyPr/>
                    <a:lstStyle/>
                    <a:p>
                      <a:r>
                        <a:rPr lang="en-US" sz="1200"/>
                        <a:t>STUDENT DISCIPLINE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br>
                        <a:rPr lang="en-US" sz="1400" i="1"/>
                      </a:br>
                      <a:r>
                        <a:rPr lang="en-US" sz="1400" i="1"/>
                        <a:t>By June 2026, 85% of Rooney students will be “on track” with behavior. </a:t>
                      </a:r>
                      <a:br>
                        <a:rPr lang="en-US" sz="1000" i="1"/>
                      </a:br>
                      <a:br>
                        <a:rPr lang="en-US" sz="1000" i="1"/>
                      </a:br>
                      <a:r>
                        <a:rPr lang="en-US" sz="1000" i="1"/>
                        <a:t>On Track = behavior incidents on 2% or less of school days attended</a:t>
                      </a:r>
                    </a:p>
                    <a:p>
                      <a:endParaRPr lang="en-US" sz="1000" i="1"/>
                    </a:p>
                    <a:p>
                      <a:r>
                        <a:rPr lang="en-US" sz="1000" i="1"/>
                        <a:t>2024-2025- 82% of Rooney Students were “on track” with Behavior. </a:t>
                      </a:r>
                    </a:p>
                    <a:p>
                      <a:endParaRPr lang="en-US" sz="1000" i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364773">
                <a:tc gridSpan="7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 </a:t>
                      </a:r>
                      <a:r>
                        <a:rPr lang="en-US" sz="1400" i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028660">
                <a:tc gridSpan="3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SKYWARD DISCIPLINE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Referrals by incident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 number ODRs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OSS/ISS Days</a:t>
                      </a:r>
                      <a:endParaRPr lang="en-US" sz="10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PANORAMA BEHAVIOR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Critical and At-Risk Behavior Data- Monthly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Intervention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 INTERVENTION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Monthly, Quarter, Trimester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Responding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DISCIPLINE SURVEY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Fall- Winter- Spring</a:t>
                      </a:r>
                      <a:endParaRPr lang="en-US" sz="10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64773">
                <a:tc gridSpan="7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 (Actions/Tasks)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547159">
                <a:tc gridSpan="2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200"/>
                        <a:t>Instructional Practice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/>
                        <a:t>PBIS/ Ron Clark House Implementation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652770">
                <a:tc gridSpan="2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20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/>
                        <a:t>Classroom teachers will engage in professional learning to improve evidence-based classroom management strategies. </a:t>
                      </a:r>
                    </a:p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226042"/>
                  </a:ext>
                </a:extLst>
              </a:tr>
              <a:tr h="547159">
                <a:tc gridSpan="2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200"/>
                        <a:t>Professional Development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/>
                        <a:t>Classroom teachers, support staff and paraeducators will engage in professional development sessions to build capacity around restorative practices in classrooms.</a:t>
                      </a:r>
                    </a:p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87478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CD8ABF0-8770-FC01-A7EE-F283F5546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0538" y="1280289"/>
            <a:ext cx="1357898" cy="117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041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86943"/>
              </p:ext>
            </p:extLst>
          </p:nvPr>
        </p:nvGraphicFramePr>
        <p:xfrm>
          <a:off x="494145" y="202430"/>
          <a:ext cx="11203709" cy="48129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66152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3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600" i="0">
                          <a:solidFill>
                            <a:schemeClr val="bg1"/>
                          </a:solidFill>
                          <a:latin typeface="Aptos"/>
                        </a:rPr>
                        <a:t>ENGAGING AND COLLABORATIVE PARTNERSHIPS</a:t>
                      </a:r>
                      <a:endParaRPr lang="en-US" sz="1800" i="0">
                        <a:solidFill>
                          <a:schemeClr val="bg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​</a:t>
                      </a: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 Student Attendance</a:t>
                      </a:r>
                      <a:br>
                        <a:rPr lang="en-US" sz="1800" b="0" i="1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 on the benefits of regular school attendance and links to student long term success.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133148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Effective District/School/Home Communication</a:t>
                      </a:r>
                      <a:br>
                        <a:rPr lang="en-US"/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parents, students, and families have consistent communication regarding district and school information and clear points of contact when questions arise.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066852"/>
                  </a:ext>
                </a:extLst>
              </a:tr>
              <a:tr h="1154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Building Community Partnerships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Collaborate with local community organizations to expand opportunities for all students.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1224881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4: Honoring Diverse Perspectives</a:t>
                      </a:r>
                    </a:p>
                    <a:p>
                      <a:r>
                        <a:rPr lang="en-US"/>
                        <a:t>Recognize the diversity within our schools and community and ensure all voices are represented and heard.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39087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F93C0D9-BFBF-175A-6B6E-2EF47F37FDAF}"/>
              </a:ext>
            </a:extLst>
          </p:cNvPr>
          <p:cNvSpPr/>
          <p:nvPr/>
        </p:nvSpPr>
        <p:spPr>
          <a:xfrm>
            <a:off x="1127520" y="5267936"/>
            <a:ext cx="10128750" cy="1754174"/>
          </a:xfrm>
          <a:prstGeom prst="rect">
            <a:avLst/>
          </a:prstGeom>
          <a:noFill/>
        </p:spPr>
        <p:txBody>
          <a:bodyPr wrap="non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Q Commitment Goal 3: Guiding Question(s) for SIP</a:t>
            </a:r>
            <a:br>
              <a:rPr lang="en-US" sz="2000" b="1">
                <a:ln/>
                <a:latin typeface="Aptos" panose="020B0004020202020204" pitchFamily="34" charset="0"/>
              </a:rPr>
            </a:br>
            <a:r>
              <a:rPr lang="en-US" sz="1600" b="1" i="1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Who is connected at our school? Who is not?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engaging and collaborative partnerships and areas of concern?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Q Goal 3 success?</a:t>
            </a:r>
          </a:p>
          <a:p>
            <a:pPr algn="ctr"/>
            <a:r>
              <a:rPr lang="en-US" sz="1400" i="1">
                <a:ln/>
                <a:latin typeface="Aptos"/>
              </a:rPr>
              <a:t>What are the needs of our staff to achieve Q Commitment Goal 3 success? (Consider: PD, systems alignment, staff alignment, etc.)</a:t>
            </a:r>
          </a:p>
          <a:p>
            <a:pPr algn="ctr"/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27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381107"/>
              </p:ext>
            </p:extLst>
          </p:nvPr>
        </p:nvGraphicFramePr>
        <p:xfrm>
          <a:off x="210312" y="201168"/>
          <a:ext cx="11841480" cy="64720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17904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959612091"/>
                    </a:ext>
                  </a:extLst>
                </a:gridCol>
                <a:gridCol w="2017776">
                  <a:extLst>
                    <a:ext uri="{9D8B030D-6E8A-4147-A177-3AD203B41FA5}">
                      <a16:colId xmlns:a16="http://schemas.microsoft.com/office/drawing/2014/main" val="9604285"/>
                    </a:ext>
                  </a:extLst>
                </a:gridCol>
                <a:gridCol w="3947160">
                  <a:extLst>
                    <a:ext uri="{9D8B030D-6E8A-4147-A177-3AD203B41FA5}">
                      <a16:colId xmlns:a16="http://schemas.microsoft.com/office/drawing/2014/main" val="1397878235"/>
                    </a:ext>
                  </a:extLst>
                </a:gridCol>
                <a:gridCol w="1322833">
                  <a:extLst>
                    <a:ext uri="{9D8B030D-6E8A-4147-A177-3AD203B41FA5}">
                      <a16:colId xmlns:a16="http://schemas.microsoft.com/office/drawing/2014/main" val="2130832420"/>
                    </a:ext>
                  </a:extLst>
                </a:gridCol>
                <a:gridCol w="2624327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89483">
                <a:tc gridSpan="6">
                  <a:txBody>
                    <a:bodyPr/>
                    <a:lstStyle/>
                    <a:p>
                      <a:pPr algn="ctr"/>
                      <a:r>
                        <a:rPr lang="en-US"/>
                        <a:t>Rooney Elementary –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35095">
                <a:tc gridSpan="6"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3: ENGAGING AND COLLABORATIVE PARTNERSHIPS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46844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  <a:p>
                      <a:endParaRPr lang="en-US" sz="1200"/>
                    </a:p>
                    <a:p>
                      <a:r>
                        <a:rPr lang="en-US" sz="1200"/>
                        <a:t>STUDENT ATTENDANCE</a:t>
                      </a:r>
                    </a:p>
                    <a:p>
                      <a:endParaRPr lang="en-US" sz="120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br>
                        <a:rPr lang="en-US" sz="1400"/>
                      </a:br>
                      <a:r>
                        <a:rPr lang="en-US" sz="1400"/>
                        <a:t>By June 1, 2026, 80% of Rooney students will be “on track” with student attendance. </a:t>
                      </a:r>
                    </a:p>
                    <a:p>
                      <a:endParaRPr lang="en-US" sz="1400" i="1"/>
                    </a:p>
                    <a:p>
                      <a:r>
                        <a:rPr lang="en-US" sz="1000" i="1"/>
                        <a:t>On track= attending school 90% of the time or more</a:t>
                      </a:r>
                    </a:p>
                    <a:p>
                      <a:r>
                        <a:rPr lang="en-US" sz="1000" i="1"/>
                        <a:t>2024-2025- 74% of Rooney Students were “on track” with student attendance.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 b="1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358953">
                <a:tc gridSpan="6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 </a:t>
                      </a:r>
                      <a:r>
                        <a:rPr lang="en-US" sz="1400" i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435821">
                <a:tc gridSpan="2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SKYWARD ATTENDANCE DATA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at 90% or above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below 90% attendance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or more absences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 EVENT ATTENDANCE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parents/families per event</a:t>
                      </a:r>
                      <a:endParaRPr lang="en-US" sz="10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5ESSENTIALS PARENT SURVEY DATA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Supportive Environment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Ambitious Instruction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Informed Families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COMMUNITY ENGAGEMENTS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number of opportunities per month/semester/quarter/trimester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58953">
                <a:tc gridSpan="6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  (Actions/Tasks)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641766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Professional Development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/>
                        <a:t>Rooney Elementary will engage in professional learning for all on evidence-based attendance practices to solutions to high- absenteeism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641766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Parent Communication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/>
                        <a:t>Improve/increase parent outreach and communication from classroom teachers and school.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263080"/>
                  </a:ext>
                </a:extLst>
              </a:tr>
              <a:tr h="641766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Community partnerships and engagement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/>
                        <a:t>Enhance and strengthen established community partnerships. Explore new opportunities for partnerships while recognizing the diverse population of Rooney Elementary. </a:t>
                      </a:r>
                    </a:p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7025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86A48E7-FDD4-BE54-70F7-32136876A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21302" y="1261816"/>
            <a:ext cx="1413316" cy="122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7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691A91F0F774F86158912237FCEBD" ma:contentTypeVersion="18" ma:contentTypeDescription="Create a new document." ma:contentTypeScope="" ma:versionID="e119369a3234959f6a1c795552154542">
  <xsd:schema xmlns:xsd="http://www.w3.org/2001/XMLSchema" xmlns:xs="http://www.w3.org/2001/XMLSchema" xmlns:p="http://schemas.microsoft.com/office/2006/metadata/properties" xmlns:ns2="9693bd2b-26f7-49b0-a370-341f76daf375" xmlns:ns3="9a2cc60b-89dd-4105-962a-e09ec6187428" targetNamespace="http://schemas.microsoft.com/office/2006/metadata/properties" ma:root="true" ma:fieldsID="f88bd8d82cc9e72a84bf9e1a53d38ffe" ns2:_="" ns3:_="">
    <xsd:import namespace="9693bd2b-26f7-49b0-a370-341f76daf375"/>
    <xsd:import namespace="9a2cc60b-89dd-4105-962a-e09ec61874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93bd2b-26f7-49b0-a370-341f76daf3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4884c34-ffc2-45f3-b40e-b1353545da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cc60b-89dd-4105-962a-e09ec61874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01a3def-4ed1-4b46-8a5a-163507710c9c}" ma:internalName="TaxCatchAll" ma:showField="CatchAllData" ma:web="9a2cc60b-89dd-4105-962a-e09ec61874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cc60b-89dd-4105-962a-e09ec6187428" xsi:nil="true"/>
    <lcf76f155ced4ddcb4097134ff3c332f xmlns="9693bd2b-26f7-49b0-a370-341f76daf375">
      <Terms xmlns="http://schemas.microsoft.com/office/infopath/2007/PartnerControls"/>
    </lcf76f155ced4ddcb4097134ff3c332f>
    <SharedWithUsers xmlns="9a2cc60b-89dd-4105-962a-e09ec618742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42CD5EE-1938-4E83-9AB0-76DB9672952D}">
  <ds:schemaRefs>
    <ds:schemaRef ds:uri="9693bd2b-26f7-49b0-a370-341f76daf375"/>
    <ds:schemaRef ds:uri="9a2cc60b-89dd-4105-962a-e09ec618742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0E7F35C-C77E-4BF1-B6A6-4660D7E21B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D2F849-D9A9-4264-B8C7-174DF6EA5EAD}">
  <ds:schemaRefs>
    <ds:schemaRef ds:uri="9693bd2b-26f7-49b0-a370-341f76daf375"/>
    <ds:schemaRef ds:uri="9a2cc60b-89dd-4105-962a-e09ec618742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Rooney Elementary School IMPROVEMENT PLAN</vt:lpstr>
      <vt:lpstr>School Improvement Planning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Rooney Elementary School IMPROVEMENT PLAN</dc:title>
  <dc:creator>Dinkheller, Kimberly</dc:creator>
  <cp:revision>1</cp:revision>
  <dcterms:created xsi:type="dcterms:W3CDTF">2025-03-07T19:29:14Z</dcterms:created>
  <dcterms:modified xsi:type="dcterms:W3CDTF">2025-07-28T15:55:13Z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0x01010082B691A91F0F774F86158912237FCEBD</vt:lpwstr>
  </property>
  <property fmtid="{D5CDD505-2E9C-101B-9397-08002B2CF9AE}" pid="3" name="Order">
    <vt:r8>3911000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  <property fmtid="{D5CDD505-2E9C-101B-9397-08002B2CF9AE}" pid="8" name="_SharedFileIndex">
    <vt:lpwstr/>
  </property>
  <property fmtid="{D5CDD505-2E9C-101B-9397-08002B2CF9AE}" pid="9" name="_SourceUrl">
    <vt:lpwstr/>
  </property>
</Properties>
</file>