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14" r:id="rId2"/>
    <p:sldId id="315" r:id="rId3"/>
    <p:sldId id="316" r:id="rId4"/>
    <p:sldId id="31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03679-5FA0-4B8C-9149-D3A810F576E7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E5F11-187D-4B65-8522-64BF384838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9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Curriculum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2CF9AD-5325-4286-9118-F647416A33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49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64C79-4BBE-2F9A-A0E3-06EE356DCE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0656C-81E1-161C-40FA-83F7945D27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6F91F-4385-CE05-C54D-035F11EB9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D716A2-D626-EB37-B86B-1AF3D6E12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38850-56C1-DFC9-76DD-5F9C9991C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55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36F11-C9EA-5BEE-D3F2-6E86C40BA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F827B-AF6D-1BF0-F397-C39BDD3DA6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8DAAA8-EAB6-9537-983A-CA0E70FF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3655A-FF66-63D0-A114-A734CBDD5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AA04B-6A71-F5E2-7C31-1EEFEB59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14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538EDF3-4C36-DEED-FB05-FB5B6C4C1B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85844-CF67-F58B-776B-A46F1ED705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1AF2A0-3B94-7774-B8F5-4239B8EBB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E5063-7929-DEFE-7AE2-2A2D776358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EE93D-9B00-A088-378A-7BAF14DA3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53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7E7EE-73C5-999D-086F-B9689D09B4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3C9B8B-3087-70EE-3879-DFD72A31E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8CF5A-EDA1-530B-2748-5B1D67D06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2824-05EE-58BC-6CAA-C17025825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B93245-0317-B280-98A7-F3937CC4B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7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C53E2-6449-C3F2-D1A6-EAC2A978A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12F0BC-3206-A63D-6227-C3110DD60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F6C412-B332-346E-903A-E64EE658D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EA0D09-4E64-0B6D-7E03-3C8C72156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0F3C3B-1BF9-5684-4B70-8FFD9F9EF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04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CBC0F-EA7C-CA93-6F2D-DA89EE96D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573EA-D230-DEA2-6185-340EC653A3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B38984-E806-558C-609B-8CF526B1F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A8D93-D143-F7E6-04DE-B0D10896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00364-F924-6892-9DCE-9844DB84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416808-36EE-CE5C-C35E-B1277F9B3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351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12FBA-71EF-C033-566E-A658DF4CA5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47AD96-528B-8C9E-79A4-432BEDC69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755877-0C38-AA87-51B3-040876E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1BFE8E-DEE7-0127-95E4-495A4C5DED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3856FED-F162-A70A-AF55-A940080CB7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A42115-33F5-A6DD-141D-704661CD9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472516-18F0-C499-0D61-FE12EB7B6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272DDD-7C6C-F170-E2EE-A77D73A0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93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B479E-9D0D-99A9-E181-CD297C4C5A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2288B38-0730-7C9A-0CBC-2CBB79F834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23EEBEE-31D7-2D3D-D0A1-716578CAB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B3B1F5-558F-D0CE-CFEA-16874DD2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3846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710876-7E16-1B47-5AA0-380B5402D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1DC2CF-C462-4567-47BA-04C04EB8E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D41A5-AF99-87D1-FB69-CF0014372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600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346C6-A7D2-2953-B4D3-344AE91B30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1DC442-4593-08C4-6220-FCD06A033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D7868D-6818-EB7D-C805-8AB60AB245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423C2A-997B-4031-7569-C964FDC239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8D6104-0AF4-1DF5-0B6B-BD6F807B0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5E7AB8-8327-CB05-1828-428D52CEED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623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F317-B0E6-D0FE-2771-656FFA76BD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F055D4-98C6-2DE4-F916-5E235AE46A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8232453-371C-0E75-B23A-9C972317B6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005-2BD1-B139-74E1-B895A6F21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2C8F9F-CDF8-EE6A-7260-6A464558E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29866-568E-1FE7-F2AF-C829088ED5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41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9B295D-494A-282E-94E1-3E506C45A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C5F3DA-83CE-D4FB-B530-B6C78082A4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E4FE0C-10AB-CC27-4EA5-9CC2B0A67A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8E9DE-8AC0-4BF9-9D02-C84528CCA005}" type="datetimeFigureOut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640793-EB84-8ADC-0B99-F9632A2627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E84AA-0660-2D52-AB44-5DFD1B218D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E80D9-2DDC-48A9-9137-627024FDEC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52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21942" y="150921"/>
          <a:ext cx="11833933" cy="65961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5585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46317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72031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897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ACADEMY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8977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1: STUDENT SUCCESS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1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713295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The Academy will increase the percentage of students meeting or exceeding their Alternative Education Plan (AEP) in the area of academics by overall class completion of 80%.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Maximize achievement and </a:t>
                      </a:r>
                      <a:br>
                        <a:rPr lang="en-US" sz="1600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growth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8977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921827"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Quarterly class completion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Champion Team (Grade Level) meeting notes and reflections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Meeting academic requirements to return to “home school environment”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8977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2179115">
                <a:tc>
                  <a:txBody>
                    <a:bodyPr/>
                    <a:lstStyle/>
                    <a:p>
                      <a:r>
                        <a:rPr lang="en-US" sz="1200" dirty="0"/>
                        <a:t>School 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Weekly student progress monitor conference with homeroom teacher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Weekly student progress monitoring conference with SSFL (Student Support Family Liaison)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Bi-weekly student progress conference with administration (acting counselor)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School Leadership team will conduct school wide data analysis of AEP progress after each quarter (our semester) to determine group results and who is/is not demonstrating success.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Monthly Student Champion Team will review grade level data to make recommendations for students needing additional tiers of support/enrichment.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Classroom teachers will utilize classroom data to inform instruction for all students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Credit completion toward graduation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Spotlighting areas of growth throughout the year</a:t>
                      </a:r>
                      <a:endParaRPr lang="en-US" sz="1200" i="0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265965">
                <a:tc>
                  <a:txBody>
                    <a:bodyPr/>
                    <a:lstStyle/>
                    <a:p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provide professional learning and guidance around the PLC+ framework to grade level teams.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Leadership team will model and support grade level teams through Collective Efficacy Cycles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Student Champion Teams will use a data analysis protocol to identify grade level needs and the needs of specific student groups.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5968" y="1873188"/>
            <a:ext cx="1204810" cy="979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39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77554" y="198783"/>
          <a:ext cx="11816178" cy="6458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014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38505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6765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3494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ACADEMY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0339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2: EFFECTIVE INSTRUCTION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2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01551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The Academy will increase academic engagement by increasing student motivation, promote critical thinking skills, develop growth mindset, and foster resiliency in all students.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Engage in critical thinking and problem solving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0339">
                <a:tc gridSpan="2">
                  <a:txBody>
                    <a:bodyPr/>
                    <a:lstStyle/>
                    <a:p>
                      <a:r>
                        <a:rPr lang="en-US" b="1" i="1" dirty="0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998176">
                <a:tc grid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Instructional practice walk-throughs data (baseline data in Fall) each quarter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Teacher peer observations/reflection each semester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i="0" dirty="0"/>
                        <a:t>Student/Staff engagement feedback (conferencing and surveys)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0339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2627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 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Connect Time fidelity and student rubric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Check-in, check-out fidelity each period/subject on student progress through teacher mini-conferencing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Weekly student/staff progress monitoring during homeroom (Champion Staff)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Navigation (SEL lessons) participation rubric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Spotlighting areas of growth throughout the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0008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Curriculum review (District Curriculum Maps and Edgenuity Procedures/Expectations)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To be determined by progress monitoring results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Peer observation reflection conversations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Champion Team collaboration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PLC collaboration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Leadership Team collaboration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Leadership Team facilitation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5492" y="1843834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48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291548" y="203200"/>
          <a:ext cx="11608904" cy="6446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2477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736088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1033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76886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ACADEMY SCHOOL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76886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3: LEARNING ENVIRONMENT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3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857225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The Academy staff and students will continue to participate in creating a trauma informed learning environment to decrease the number of ODR’s for disrespect and skipping class.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600" i="1" dirty="0">
                          <a:latin typeface="Abadi" panose="020B0604020104020204" pitchFamily="34" charset="0"/>
                        </a:rPr>
                        <a:t>Maintain secure, healthy, and adaptive schools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76886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04699">
                <a:tc gridSpan="2"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Quarterly Office Discipline Referrals (ODR) less than 3 per student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i="0" dirty="0"/>
                        <a:t>Student Champion Team (Grade Level) meeting notes and reflections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Meeting behavior requirements to return to “home school environment”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Students will meet or exceed their Alternative Education Plan (AEP) in the area of behavior by 80%.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Quarterly reduction of ODR’s by 10% from SY 22-23, quarter 4 (disrespect and skipping class)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Staff attendance (monthly/quarterly)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76886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96283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 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School Climate Survey  (semester)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Weekly &amp; quarterly discipline data analysis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Quarterly all school presentation and reflection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Quarterly re-entry data &amp; system analysis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Quarterly restorative data &amp; system analysis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Spotlighting areas of growth throughout the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52141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Navigation (SEL) lesson development and implementation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Professional development in Trauma Informed Learning Environment (including ROE #1 SEL Hub and the brain research of Dr. Bruce Perry)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Regulation in all spaces (expectations)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SSFL collaboration and facilitation (Skyward entry, discipline referrals, booster implementation/celebrations)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Professional development in restorative practices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6255" y="1973143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67899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3">
            <a:extLst>
              <a:ext uri="{FF2B5EF4-FFF2-40B4-BE49-F238E27FC236}">
                <a16:creationId xmlns:a16="http://schemas.microsoft.com/office/drawing/2014/main" id="{639519F5-0F0B-F036-337D-CE6BCA67CA64}"/>
              </a:ext>
            </a:extLst>
          </p:cNvPr>
          <p:cNvGraphicFramePr>
            <a:graphicFrameLocks noGrp="1"/>
          </p:cNvGraphicFramePr>
          <p:nvPr/>
        </p:nvGraphicFramePr>
        <p:xfrm>
          <a:off x="186432" y="186431"/>
          <a:ext cx="11816178" cy="65339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0015">
                  <a:extLst>
                    <a:ext uri="{9D8B030D-6E8A-4147-A177-3AD203B41FA5}">
                      <a16:colId xmlns:a16="http://schemas.microsoft.com/office/drawing/2014/main" val="2928308777"/>
                    </a:ext>
                  </a:extLst>
                </a:gridCol>
                <a:gridCol w="5838504">
                  <a:extLst>
                    <a:ext uri="{9D8B030D-6E8A-4147-A177-3AD203B41FA5}">
                      <a16:colId xmlns:a16="http://schemas.microsoft.com/office/drawing/2014/main" val="3863339056"/>
                    </a:ext>
                  </a:extLst>
                </a:gridCol>
                <a:gridCol w="3267659">
                  <a:extLst>
                    <a:ext uri="{9D8B030D-6E8A-4147-A177-3AD203B41FA5}">
                      <a16:colId xmlns:a16="http://schemas.microsoft.com/office/drawing/2014/main" val="63710758"/>
                    </a:ext>
                  </a:extLst>
                </a:gridCol>
              </a:tblGrid>
              <a:tr h="385597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THE ACADEMY IMPROVEMENT PLAN 2023-2024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5428213"/>
                  </a:ext>
                </a:extLst>
              </a:tr>
              <a:tr h="382423">
                <a:tc gridSpan="2"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Q GOAL 4: PARTNERSHIPS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solidFill>
                            <a:schemeClr val="bg1"/>
                          </a:solidFill>
                        </a:rPr>
                        <a:t>District Q Goal 4</a:t>
                      </a:r>
                      <a:endParaRPr lang="en-US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991734"/>
                  </a:ext>
                </a:extLst>
              </a:tr>
              <a:tr h="906492">
                <a:tc gridSpan="2">
                  <a:txBody>
                    <a:bodyPr/>
                    <a:lstStyle/>
                    <a:p>
                      <a:r>
                        <a:rPr lang="en-US" sz="1200" i="0" dirty="0"/>
                        <a:t>The Academy will strengthen parent support and community engagement by building positive relationships and communication between parents, families, schools, and community.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/>
                      <a:br>
                        <a:rPr lang="en-US" i="1" dirty="0">
                          <a:latin typeface="Abadi" panose="020B0604020104020204" pitchFamily="34" charset="0"/>
                        </a:rPr>
                      </a:br>
                      <a:r>
                        <a:rPr lang="en-US" sz="1400" i="1" dirty="0">
                          <a:latin typeface="Abadi" panose="020B0604020104020204" pitchFamily="34" charset="0"/>
                        </a:rPr>
                        <a:t>Cultivate partnerships with parents, families, and the Quincy community to create successful pathways for all.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9753920"/>
                  </a:ext>
                </a:extLst>
              </a:tr>
              <a:tr h="382423">
                <a:tc gridSpan="2">
                  <a:txBody>
                    <a:bodyPr/>
                    <a:lstStyle/>
                    <a:p>
                      <a:r>
                        <a:rPr lang="en-US" b="1" i="1">
                          <a:solidFill>
                            <a:schemeClr val="bg1"/>
                          </a:solidFill>
                        </a:rPr>
                        <a:t>Performance Measures (Data/Progress Monitoring)</a:t>
                      </a:r>
                      <a:endParaRPr lang="en-US" b="1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41829545"/>
                  </a:ext>
                </a:extLst>
              </a:tr>
              <a:tr h="1051664"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Monthly Contact Logs (calls, post cards, emails, &amp; home visits)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Monthly Skyward documentation fidelity checks (SSFL Collaboration Meetings)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 dirty="0"/>
                        <a:t>Monthly/Quarterly student attendance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i="0"/>
                        <a:t>Monthly </a:t>
                      </a:r>
                      <a:r>
                        <a:rPr lang="en-US" sz="1200" i="0" dirty="0"/>
                        <a:t>social media presence by spotlighting student, staff, </a:t>
                      </a:r>
                      <a:r>
                        <a:rPr lang="en-US" sz="1200" i="0"/>
                        <a:t>and school accomplishments</a:t>
                      </a:r>
                      <a:endParaRPr lang="en-US" sz="1200" i="1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200" i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i="1">
                        <a:latin typeface="Abadi" panose="020B0604020104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682165"/>
                  </a:ext>
                </a:extLst>
              </a:tr>
              <a:tr h="382423">
                <a:tc>
                  <a:txBody>
                    <a:bodyPr/>
                    <a:lstStyle/>
                    <a:p>
                      <a:r>
                        <a:rPr lang="en-US" b="1">
                          <a:solidFill>
                            <a:schemeClr val="bg1"/>
                          </a:solidFill>
                        </a:rPr>
                        <a:t>ACTION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b="1">
                          <a:solidFill>
                            <a:schemeClr val="bg1"/>
                          </a:solidFill>
                        </a:rPr>
                        <a:t>SCHOOL LEVEL TASKS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4220479"/>
                  </a:ext>
                </a:extLst>
              </a:tr>
              <a:tr h="14340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School Wide Data Analysis</a:t>
                      </a: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Positive staff to family phone calls and post cards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Problem solving staff to family phone calls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Posted calendar events, newsletters, community resources, etc. on school website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Spotlighting areas of growth throughout the year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0067725"/>
                  </a:ext>
                </a:extLst>
              </a:tr>
              <a:tr h="16088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Focus on PLC+ and Collective Efficacy</a:t>
                      </a:r>
                    </a:p>
                    <a:p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Skyward documentation counseling &amp; coaching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Community service projects (1 per semester)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Support student/family needs: Post secondary guidance, employment support,  &amp; housing resources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0697523"/>
                  </a:ext>
                </a:extLst>
              </a:tr>
            </a:tbl>
          </a:graphicData>
        </a:graphic>
      </p:graphicFrame>
      <p:pic>
        <p:nvPicPr>
          <p:cNvPr id="5" name="Picture 4" descr="Logo, icon, company name&#10;&#10;Description automatically generated">
            <a:extLst>
              <a:ext uri="{FF2B5EF4-FFF2-40B4-BE49-F238E27FC236}">
                <a16:creationId xmlns:a16="http://schemas.microsoft.com/office/drawing/2014/main" id="{34C3E879-BA67-E262-679F-FF88E55D5A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0988" y="1962417"/>
            <a:ext cx="1376363" cy="1118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6833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899</Words>
  <Application>Microsoft Office PowerPoint</Application>
  <PresentationFormat>Widescreen</PresentationFormat>
  <Paragraphs>113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Abadi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Dinkheller, Kimberly</dc:creator>
  <cp:lastModifiedBy>Dinkheller, Kimberly</cp:lastModifiedBy>
  <cp:revision>10</cp:revision>
  <dcterms:created xsi:type="dcterms:W3CDTF">2023-09-11T19:42:42Z</dcterms:created>
  <dcterms:modified xsi:type="dcterms:W3CDTF">2023-09-11T19:58:33Z</dcterms:modified>
</cp:coreProperties>
</file>