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95" r:id="rId5"/>
    <p:sldId id="321" r:id="rId6"/>
    <p:sldId id="1117" r:id="rId7"/>
    <p:sldId id="1123" r:id="rId8"/>
    <p:sldId id="1118" r:id="rId9"/>
    <p:sldId id="1124" r:id="rId10"/>
    <p:sldId id="1119" r:id="rId11"/>
    <p:sldId id="112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77AC36-32C3-40E2-B994-34F52F1C6F30}" type="datetimeFigureOut">
              <a:t>7/14/2024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37D9B0-F961-4A91-8CCE-8C10A8BD9B80}" type="slidenum">
              <a:t>‹#›</a:t>
            </a:fld>
            <a:endParaRPr lang="en-US"/>
          </a:p>
        </p:txBody>
      </p:sp>
    </p:spTree>
    <p:extLst>
      <p:ext uri="{BB962C8B-B14F-4D97-AF65-F5344CB8AC3E}">
        <p14:creationId xmlns:p14="http://schemas.microsoft.com/office/powerpoint/2010/main" val="4258559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A7F4F9-88E4-46D3-B3BE-1B594472EE7C}" type="slidenum">
              <a:rPr lang="en-US" smtClean="0"/>
              <a:t>4</a:t>
            </a:fld>
            <a:endParaRPr lang="en-US"/>
          </a:p>
        </p:txBody>
      </p:sp>
    </p:spTree>
    <p:extLst>
      <p:ext uri="{BB962C8B-B14F-4D97-AF65-F5344CB8AC3E}">
        <p14:creationId xmlns:p14="http://schemas.microsoft.com/office/powerpoint/2010/main" val="2705669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A7F4F9-88E4-46D3-B3BE-1B594472EE7C}" type="slidenum">
              <a:rPr lang="en-US" smtClean="0"/>
              <a:t>6</a:t>
            </a:fld>
            <a:endParaRPr lang="en-US"/>
          </a:p>
        </p:txBody>
      </p:sp>
    </p:spTree>
    <p:extLst>
      <p:ext uri="{BB962C8B-B14F-4D97-AF65-F5344CB8AC3E}">
        <p14:creationId xmlns:p14="http://schemas.microsoft.com/office/powerpoint/2010/main" val="1604066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Calibri"/>
              <a:ea typeface="Calibri"/>
              <a:cs typeface="Calibri"/>
            </a:endParaRPr>
          </a:p>
        </p:txBody>
      </p:sp>
      <p:sp>
        <p:nvSpPr>
          <p:cNvPr id="4" name="Slide Number Placeholder 3"/>
          <p:cNvSpPr>
            <a:spLocks noGrp="1"/>
          </p:cNvSpPr>
          <p:nvPr>
            <p:ph type="sldNum" sz="quarter" idx="5"/>
          </p:nvPr>
        </p:nvSpPr>
        <p:spPr/>
        <p:txBody>
          <a:bodyPr/>
          <a:lstStyle/>
          <a:p>
            <a:fld id="{95A7F4F9-88E4-46D3-B3BE-1B594472EE7C}" type="slidenum">
              <a:rPr lang="en-US" smtClean="0"/>
              <a:t>8</a:t>
            </a:fld>
            <a:endParaRPr lang="en-US"/>
          </a:p>
        </p:txBody>
      </p:sp>
    </p:spTree>
    <p:extLst>
      <p:ext uri="{BB962C8B-B14F-4D97-AF65-F5344CB8AC3E}">
        <p14:creationId xmlns:p14="http://schemas.microsoft.com/office/powerpoint/2010/main" val="3403644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7F5CD-ADB4-1946-E8D1-8D659B5516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9CAC83-1B43-0CA9-FF50-A731823C23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5D686F-7232-C5DE-137F-A7E800713892}"/>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BC24B99E-BA67-3E96-A218-B0934BF9FD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9B8996-2571-BC44-736B-7EB537B9B1AF}"/>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205968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9EBCB-CA7B-853D-25CE-FD1EDFACD1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6CBFC7-E809-8C78-1923-1AA06C122F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A2F43A-24D9-BDB1-9511-6B3B310504FE}"/>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A662D18F-D09C-DE3E-F62F-43B01D1D4B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4C347E-2574-791E-0A33-B3F7CCF36F5E}"/>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047907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91EFD0-81E6-4695-285F-E87EDB1E7A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90E8AF-A37F-BE52-658C-B25BA97B2D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86B3B9-6F2A-3903-AA43-D9DF9DBA2F3E}"/>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1BB00744-79EC-45CB-B689-BFCCA5D5F6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5C930D-A058-BB84-FDCB-60A3F24E2182}"/>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1259796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C4D3-C213-388F-8299-F62A936177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7882DC-3930-6971-5DFF-1BC8B89C90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C452F2-6A46-2EE0-4543-4D36427B0BF7}"/>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A1DE9F1B-B3E6-3488-3FFD-27E3451553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E76FB6-CA22-BAE2-A28C-F27BA6FB077F}"/>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824069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BAEE9-0A60-2C32-29B5-36A7B5814B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2FFE34-60FC-66C2-B982-81A33A6E218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BF8DCE-7AFA-D066-8283-58A6F0985038}"/>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32CD88A8-1ECA-494E-D29E-B6EC87C11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662BE7-B0BB-9302-18A8-9029DB02D085}"/>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2165775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433C9-4CD9-6076-1FAC-6CF2EDE2E2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C28343-4FC7-3967-2A3F-D97154BB0E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AE1F8A-072D-2E6F-7705-891EF6FC3E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BF9387-6667-58E4-246E-9C07F23B9468}"/>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6" name="Footer Placeholder 5">
            <a:extLst>
              <a:ext uri="{FF2B5EF4-FFF2-40B4-BE49-F238E27FC236}">
                <a16:creationId xmlns:a16="http://schemas.microsoft.com/office/drawing/2014/main" id="{3A44B18E-96F0-4E66-9521-D4252CE740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702541-4F67-CFA4-F1AA-D15B8F540945}"/>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608657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EF5CF-3FCA-537D-0E29-AE6D5AB528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91194C-BC1B-8E72-A660-A69BB75844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E4FA7A-035F-275C-A527-CB15EF066D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E6C8FA-2775-A62E-99F9-7EA05DA166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813445-44F7-09A6-63C0-F705E3C6BB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4DADE5-3605-E35E-B055-500781EDE814}"/>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8" name="Footer Placeholder 7">
            <a:extLst>
              <a:ext uri="{FF2B5EF4-FFF2-40B4-BE49-F238E27FC236}">
                <a16:creationId xmlns:a16="http://schemas.microsoft.com/office/drawing/2014/main" id="{B75E227B-1BBF-F43D-3711-BA67338DE2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FB0C14-CD2B-4EA0-3C3F-80200E447993}"/>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496026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31F3A-0897-6DA4-C9CD-4741A5DDEA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534BB7-0780-3206-52CF-AB06FBE03C96}"/>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4" name="Footer Placeholder 3">
            <a:extLst>
              <a:ext uri="{FF2B5EF4-FFF2-40B4-BE49-F238E27FC236}">
                <a16:creationId xmlns:a16="http://schemas.microsoft.com/office/drawing/2014/main" id="{FDEDC71C-6034-BFBE-5FC1-B8D30043C1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227B77-CB03-12F1-3547-C1B1D2E31425}"/>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808437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3E8E5E-A8AE-40CC-7077-4A1138E1E70A}"/>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3" name="Footer Placeholder 2">
            <a:extLst>
              <a:ext uri="{FF2B5EF4-FFF2-40B4-BE49-F238E27FC236}">
                <a16:creationId xmlns:a16="http://schemas.microsoft.com/office/drawing/2014/main" id="{DDFE7115-D66F-E911-6BB7-E321A550B3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661D9C-03B4-B9A1-366F-729A1074C42F}"/>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41592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16670-D986-9B0A-856F-62E48CA007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6DD0B1-7094-7A80-F8C0-467F3BD506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AD4480-E3F6-E8B5-3B21-3982E6BE71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246F80-F925-C402-AD74-6BAB79513E31}"/>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6" name="Footer Placeholder 5">
            <a:extLst>
              <a:ext uri="{FF2B5EF4-FFF2-40B4-BE49-F238E27FC236}">
                <a16:creationId xmlns:a16="http://schemas.microsoft.com/office/drawing/2014/main" id="{638589DE-4723-7E14-752D-4990581F9A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96459-70D9-7BE4-96CF-105B5BF38FF6}"/>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3455562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0232D-9CBA-EA52-E821-BDBFF7E54E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6E2B8A-C60E-6CBA-C212-0416A9780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8D2ABE-4651-2F61-2124-3E7173AF48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C8F45F-5DF6-12E6-5E61-5929A6FC3029}"/>
              </a:ext>
            </a:extLst>
          </p:cNvPr>
          <p:cNvSpPr>
            <a:spLocks noGrp="1"/>
          </p:cNvSpPr>
          <p:nvPr>
            <p:ph type="dt" sz="half" idx="10"/>
          </p:nvPr>
        </p:nvSpPr>
        <p:spPr/>
        <p:txBody>
          <a:bodyPr/>
          <a:lstStyle/>
          <a:p>
            <a:fld id="{B8B5FC4D-FFAF-4F24-9327-7E67B131B931}" type="datetimeFigureOut">
              <a:rPr lang="en-US" smtClean="0"/>
              <a:t>7/14/2024</a:t>
            </a:fld>
            <a:endParaRPr lang="en-US"/>
          </a:p>
        </p:txBody>
      </p:sp>
      <p:sp>
        <p:nvSpPr>
          <p:cNvPr id="6" name="Footer Placeholder 5">
            <a:extLst>
              <a:ext uri="{FF2B5EF4-FFF2-40B4-BE49-F238E27FC236}">
                <a16:creationId xmlns:a16="http://schemas.microsoft.com/office/drawing/2014/main" id="{A8DCEA88-3348-9EBC-41A4-EC2FCBBB00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797E6A-9ED5-2976-EA62-7D39A0ACBCCE}"/>
              </a:ext>
            </a:extLst>
          </p:cNvPr>
          <p:cNvSpPr>
            <a:spLocks noGrp="1"/>
          </p:cNvSpPr>
          <p:nvPr>
            <p:ph type="sldNum" sz="quarter" idx="12"/>
          </p:nvPr>
        </p:nvSpPr>
        <p:spPr/>
        <p:txBody>
          <a:bodyPr/>
          <a:lstStyle/>
          <a:p>
            <a:fld id="{A705B1C7-026C-4265-AA20-16A172FDB7C9}" type="slidenum">
              <a:rPr lang="en-US" smtClean="0"/>
              <a:t>‹#›</a:t>
            </a:fld>
            <a:endParaRPr lang="en-US"/>
          </a:p>
        </p:txBody>
      </p:sp>
    </p:spTree>
    <p:extLst>
      <p:ext uri="{BB962C8B-B14F-4D97-AF65-F5344CB8AC3E}">
        <p14:creationId xmlns:p14="http://schemas.microsoft.com/office/powerpoint/2010/main" val="2731825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432A9E-DD84-647F-2EC4-714703FBBF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E40A41-8CF6-B4EF-FC37-8D1164CA34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996247-D9D5-47BD-3E8D-5C31DB3B81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8B5FC4D-FFAF-4F24-9327-7E67B131B931}" type="datetimeFigureOut">
              <a:rPr lang="en-US" smtClean="0"/>
              <a:t>7/14/2024</a:t>
            </a:fld>
            <a:endParaRPr lang="en-US"/>
          </a:p>
        </p:txBody>
      </p:sp>
      <p:sp>
        <p:nvSpPr>
          <p:cNvPr id="5" name="Footer Placeholder 4">
            <a:extLst>
              <a:ext uri="{FF2B5EF4-FFF2-40B4-BE49-F238E27FC236}">
                <a16:creationId xmlns:a16="http://schemas.microsoft.com/office/drawing/2014/main" id="{9BACDE41-E866-9C80-396C-3522EC9F40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032DA78-9CA1-2B85-E3B3-26A0CA96A8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705B1C7-026C-4265-AA20-16A172FDB7C9}" type="slidenum">
              <a:rPr lang="en-US" smtClean="0"/>
              <a:t>‹#›</a:t>
            </a:fld>
            <a:endParaRPr lang="en-US"/>
          </a:p>
        </p:txBody>
      </p:sp>
    </p:spTree>
    <p:extLst>
      <p:ext uri="{BB962C8B-B14F-4D97-AF65-F5344CB8AC3E}">
        <p14:creationId xmlns:p14="http://schemas.microsoft.com/office/powerpoint/2010/main" val="2600477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4" name="Picture 3" descr="A diagram of a company&#10;&#10;Description automatically generated">
            <a:extLst>
              <a:ext uri="{FF2B5EF4-FFF2-40B4-BE49-F238E27FC236}">
                <a16:creationId xmlns:a16="http://schemas.microsoft.com/office/drawing/2014/main" id="{8F14B55C-F2EE-CC9B-E39A-DBC2D98A7026}"/>
              </a:ext>
            </a:extLst>
          </p:cNvPr>
          <p:cNvPicPr>
            <a:picLocks noChangeAspect="1"/>
          </p:cNvPicPr>
          <p:nvPr/>
        </p:nvPicPr>
        <p:blipFill>
          <a:blip r:embed="rId2"/>
          <a:stretch>
            <a:fillRect/>
          </a:stretch>
        </p:blipFill>
        <p:spPr>
          <a:xfrm>
            <a:off x="1658470" y="0"/>
            <a:ext cx="8875058" cy="6858000"/>
          </a:xfrm>
          <a:prstGeom prst="rect">
            <a:avLst/>
          </a:prstGeom>
        </p:spPr>
      </p:pic>
    </p:spTree>
    <p:extLst>
      <p:ext uri="{BB962C8B-B14F-4D97-AF65-F5344CB8AC3E}">
        <p14:creationId xmlns:p14="http://schemas.microsoft.com/office/powerpoint/2010/main" val="1832259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0807-B8B4-A5EF-C254-99393DDD851F}"/>
              </a:ext>
            </a:extLst>
          </p:cNvPr>
          <p:cNvSpPr>
            <a:spLocks noGrp="1"/>
          </p:cNvSpPr>
          <p:nvPr>
            <p:ph type="title"/>
          </p:nvPr>
        </p:nvSpPr>
        <p:spPr>
          <a:xfrm>
            <a:off x="572493" y="238539"/>
            <a:ext cx="11018520" cy="913605"/>
          </a:xfrm>
        </p:spPr>
        <p:txBody>
          <a:bodyPr anchor="b">
            <a:normAutofit/>
          </a:bodyPr>
          <a:lstStyle/>
          <a:p>
            <a:r>
              <a:rPr lang="en-US" sz="4600">
                <a:solidFill>
                  <a:srgbClr val="002060"/>
                </a:solidFill>
                <a:latin typeface="Congenial" panose="02000503040000020004" pitchFamily="2" charset="0"/>
              </a:rPr>
              <a:t>School Improvement Planning Process</a:t>
            </a:r>
          </a:p>
        </p:txBody>
      </p:sp>
      <p:sp>
        <p:nvSpPr>
          <p:cNvPr id="3" name="Content Placeholder 2">
            <a:extLst>
              <a:ext uri="{FF2B5EF4-FFF2-40B4-BE49-F238E27FC236}">
                <a16:creationId xmlns:a16="http://schemas.microsoft.com/office/drawing/2014/main" id="{0079B9E8-7488-C9F1-3B5D-A0FBDED1CA41}"/>
              </a:ext>
            </a:extLst>
          </p:cNvPr>
          <p:cNvSpPr>
            <a:spLocks noGrp="1"/>
          </p:cNvSpPr>
          <p:nvPr>
            <p:ph idx="1"/>
          </p:nvPr>
        </p:nvSpPr>
        <p:spPr>
          <a:xfrm>
            <a:off x="457083" y="1976018"/>
            <a:ext cx="6840361" cy="4548145"/>
          </a:xfrm>
        </p:spPr>
        <p:txBody>
          <a:bodyPr anchor="t">
            <a:normAutofit lnSpcReduction="10000"/>
          </a:bodyPr>
          <a:lstStyle/>
          <a:p>
            <a:r>
              <a:rPr lang="en-US" sz="2200" dirty="0"/>
              <a:t>Aligned to District Improvement Plan. (</a:t>
            </a:r>
            <a:r>
              <a:rPr lang="en-US" sz="2200" i="1" dirty="0"/>
              <a:t>on-going)</a:t>
            </a:r>
            <a:br>
              <a:rPr lang="en-US" sz="2200" i="1" dirty="0"/>
            </a:br>
            <a:r>
              <a:rPr lang="en-US" sz="2200" dirty="0"/>
              <a:t> </a:t>
            </a:r>
            <a:endParaRPr lang="en-US" sz="2200"/>
          </a:p>
          <a:p>
            <a:r>
              <a:rPr lang="en-US" sz="2200" dirty="0"/>
              <a:t>Continuous and collaborative process. </a:t>
            </a:r>
            <a:br>
              <a:rPr lang="en-US" sz="2200" dirty="0"/>
            </a:br>
            <a:endParaRPr lang="en-US" sz="2200"/>
          </a:p>
          <a:p>
            <a:r>
              <a:rPr lang="en-US" sz="2200" dirty="0"/>
              <a:t>Reviewed annually, monitored throughout the year- </a:t>
            </a:r>
            <a:r>
              <a:rPr lang="en-US" sz="2200" i="1" dirty="0"/>
              <a:t>QPS uses three check-in cycles- Fall, Winter, Spring.  </a:t>
            </a:r>
            <a:br>
              <a:rPr lang="en-US" sz="2200" i="1" dirty="0"/>
            </a:br>
            <a:endParaRPr lang="en-US" sz="2200" i="1"/>
          </a:p>
          <a:p>
            <a:r>
              <a:rPr lang="en-US" sz="2200" dirty="0"/>
              <a:t>Plan identifies strengths and weaknesses in school level systems. Staff uses the information to making deliberate, positive, cohesive, and observable changes.</a:t>
            </a:r>
            <a:br>
              <a:rPr lang="en-US" sz="2200" dirty="0"/>
            </a:br>
            <a:endParaRPr lang="en-US" sz="2200"/>
          </a:p>
          <a:p>
            <a:r>
              <a:rPr lang="en-US" sz="2200" dirty="0"/>
              <a:t>Unique to each schools needs while staying in line with District Commitment Goals/Improvement Plan.</a:t>
            </a:r>
          </a:p>
          <a:p>
            <a:endParaRPr lang="en-US" sz="2200"/>
          </a:p>
        </p:txBody>
      </p:sp>
      <p:pic>
        <p:nvPicPr>
          <p:cNvPr id="5" name="Picture 4">
            <a:extLst>
              <a:ext uri="{FF2B5EF4-FFF2-40B4-BE49-F238E27FC236}">
                <a16:creationId xmlns:a16="http://schemas.microsoft.com/office/drawing/2014/main" id="{2635FF31-9557-1F6E-1008-5AD5F0E8A883}"/>
              </a:ext>
            </a:extLst>
          </p:cNvPr>
          <p:cNvPicPr>
            <a:picLocks noChangeAspect="1"/>
          </p:cNvPicPr>
          <p:nvPr/>
        </p:nvPicPr>
        <p:blipFill rotWithShape="1">
          <a:blip r:embed="rId2"/>
          <a:srcRect l="10350" r="9075" b="-3"/>
          <a:stretch/>
        </p:blipFill>
        <p:spPr>
          <a:xfrm>
            <a:off x="7616275" y="1642343"/>
            <a:ext cx="4118642" cy="4281094"/>
          </a:xfrm>
          <a:prstGeom prst="rect">
            <a:avLst/>
          </a:prstGeom>
        </p:spPr>
      </p:pic>
    </p:spTree>
    <p:extLst>
      <p:ext uri="{BB962C8B-B14F-4D97-AF65-F5344CB8AC3E}">
        <p14:creationId xmlns:p14="http://schemas.microsoft.com/office/powerpoint/2010/main" val="4087283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3260035608"/>
              </p:ext>
            </p:extLst>
          </p:nvPr>
        </p:nvGraphicFramePr>
        <p:xfrm>
          <a:off x="350982" y="369823"/>
          <a:ext cx="11490036" cy="4788318"/>
        </p:xfrm>
        <a:graphic>
          <a:graphicData uri="http://schemas.openxmlformats.org/drawingml/2006/table">
            <a:tbl>
              <a:tblPr firstRow="1" bandRow="1">
                <a:tableStyleId>{F5AB1C69-6EDB-4FF4-983F-18BD219EF322}</a:tableStyleId>
              </a:tblPr>
              <a:tblGrid>
                <a:gridCol w="2887675">
                  <a:extLst>
                    <a:ext uri="{9D8B030D-6E8A-4147-A177-3AD203B41FA5}">
                      <a16:colId xmlns:a16="http://schemas.microsoft.com/office/drawing/2014/main" val="1574478064"/>
                    </a:ext>
                  </a:extLst>
                </a:gridCol>
                <a:gridCol w="8602361">
                  <a:extLst>
                    <a:ext uri="{9D8B030D-6E8A-4147-A177-3AD203B41FA5}">
                      <a16:colId xmlns:a16="http://schemas.microsoft.com/office/drawing/2014/main" val="1607175495"/>
                    </a:ext>
                  </a:extLst>
                </a:gridCol>
              </a:tblGrid>
              <a:tr h="1270370">
                <a:tc rowSpan="4">
                  <a:txBody>
                    <a:bodyPr/>
                    <a:lstStyle/>
                    <a:p>
                      <a:pPr lvl="0" algn="ctr"/>
                      <a:r>
                        <a:rPr lang="en-US" sz="2500" i="0">
                          <a:solidFill>
                            <a:schemeClr val="bg1"/>
                          </a:solidFill>
                          <a:latin typeface="Aptos"/>
                        </a:rPr>
                        <a:t>Q Commitment Goal 1</a:t>
                      </a:r>
                    </a:p>
                    <a:p>
                      <a:pPr lvl="0" algn="ctr"/>
                      <a:endParaRPr lang="en-US" sz="2500" i="0">
                        <a:solidFill>
                          <a:schemeClr val="bg1"/>
                        </a:solidFill>
                        <a:latin typeface="Aptos" panose="020B0004020202020204" pitchFamily="34" charset="0"/>
                      </a:endParaRPr>
                    </a:p>
                    <a:p>
                      <a:pPr lvl="0" algn="ctr"/>
                      <a:r>
                        <a:rPr lang="en-US" sz="2500" i="0">
                          <a:solidFill>
                            <a:schemeClr val="bg1"/>
                          </a:solidFill>
                          <a:latin typeface="Aptos"/>
                        </a:rPr>
                        <a:t>STUDENT SUCCESS</a:t>
                      </a:r>
                    </a:p>
                    <a:p>
                      <a:pPr lvl="0" algn="ctr"/>
                      <a:endParaRPr lang="en-US" sz="25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lvl="0"/>
                      <a:r>
                        <a:rPr lang="en-US" b="1">
                          <a:solidFill>
                            <a:schemeClr val="tx1"/>
                          </a:solidFill>
                        </a:rPr>
                        <a:t>Priority 1: </a:t>
                      </a:r>
                      <a:r>
                        <a:rPr lang="en-US" sz="1800" b="1">
                          <a:solidFill>
                            <a:schemeClr val="tx1"/>
                          </a:solidFill>
                        </a:rPr>
                        <a:t>Guaranteed and viable curriculum </a:t>
                      </a:r>
                      <a:br>
                        <a:rPr lang="en-US" sz="1800" b="1">
                          <a:solidFill>
                            <a:srgbClr val="000000"/>
                          </a:solidFill>
                        </a:rPr>
                      </a:br>
                      <a:r>
                        <a:rPr lang="en-US" sz="1800" b="0">
                          <a:solidFill>
                            <a:schemeClr val="tx1"/>
                          </a:solidFill>
                        </a:rPr>
                        <a:t>Clear expectations in all content areas so all students have an equal opportunity to learn essential content and skills identified for each grade level and course.</a:t>
                      </a:r>
                      <a:br>
                        <a:rPr lang="en-US" sz="1800">
                          <a:solidFill>
                            <a:srgbClr val="000000"/>
                          </a:solidFill>
                        </a:rPr>
                      </a:br>
                      <a:endParaRPr lang="en-US" sz="1800" i="1">
                        <a:solidFill>
                          <a:srgbClr val="000000"/>
                        </a:solidFill>
                        <a:latin typeface="Aptos" panose="020B00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2: Multi-tiered System of Support Framework</a:t>
                      </a:r>
                      <a:br>
                        <a:rPr lang="en-US"/>
                      </a:br>
                      <a:r>
                        <a:rPr lang="en-US"/>
                        <a:t>Responsive to student learning needs through intervention, strategies, and supports. </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a:t>Priority 3: Multiple Pathways to Graduation</a:t>
                      </a:r>
                      <a:br>
                        <a:rPr lang="en-US"/>
                      </a:br>
                      <a:r>
                        <a:rPr lang="en-US"/>
                        <a:t>Reflecting opportunities for success in college and/or the workforce upon graduation.</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977208">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4: Professional Development</a:t>
                      </a:r>
                      <a:br>
                        <a:rPr lang="en-US"/>
                      </a:br>
                      <a:r>
                        <a:rPr lang="en-US"/>
                        <a:t>Targeted professional learning for staff aligned to best practice to ensure equitable access to high quality instruction for students.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96312415"/>
                  </a:ext>
                </a:extLst>
              </a:tr>
            </a:tbl>
          </a:graphicData>
        </a:graphic>
      </p:graphicFrame>
      <p:sp>
        <p:nvSpPr>
          <p:cNvPr id="4" name="Rectangle 3">
            <a:extLst>
              <a:ext uri="{FF2B5EF4-FFF2-40B4-BE49-F238E27FC236}">
                <a16:creationId xmlns:a16="http://schemas.microsoft.com/office/drawing/2014/main" id="{D3ACC95A-4E9E-948B-D484-224A9A33FBB4}"/>
              </a:ext>
            </a:extLst>
          </p:cNvPr>
          <p:cNvSpPr/>
          <p:nvPr/>
        </p:nvSpPr>
        <p:spPr>
          <a:xfrm>
            <a:off x="2032000" y="5420717"/>
            <a:ext cx="9171709" cy="1661841"/>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rgbClr val="008000"/>
                </a:solidFill>
                <a:latin typeface="Aptos"/>
              </a:rPr>
              <a:t>Q Commitment Goal 1: Guiding Question(s) for SIP</a:t>
            </a:r>
            <a:br>
              <a:rPr lang="en-US" sz="2950" b="1">
                <a:ln/>
                <a:latin typeface="Aptos" panose="020B0004020202020204" pitchFamily="34" charset="0"/>
              </a:rPr>
            </a:br>
            <a:r>
              <a:rPr lang="en-US" sz="1600" b="1" i="1">
                <a:ln/>
                <a:solidFill>
                  <a:srgbClr val="008000"/>
                </a:solidFill>
                <a:latin typeface="Aptos"/>
              </a:rPr>
              <a:t>Who is demonstrating success in our school? Who is not?</a:t>
            </a:r>
          </a:p>
          <a:p>
            <a:pPr algn="ctr"/>
            <a:r>
              <a:rPr lang="en-US" sz="1200" i="1">
                <a:ln/>
                <a:latin typeface="Aptos"/>
              </a:rPr>
              <a:t>What does the data tell us about our progress toward student success and areas of concern?</a:t>
            </a:r>
          </a:p>
          <a:p>
            <a:pPr algn="ctr"/>
            <a:r>
              <a:rPr lang="en-US" sz="1200" i="1">
                <a:ln/>
                <a:latin typeface="Aptos"/>
              </a:rPr>
              <a:t>What does the data tell us about our progress toward Q Goal 1success?</a:t>
            </a:r>
          </a:p>
          <a:p>
            <a:pPr algn="ctr"/>
            <a:r>
              <a:rPr lang="en-US" sz="1200" i="1">
                <a:ln/>
                <a:latin typeface="Aptos"/>
              </a:rPr>
              <a:t>What are staff needs of staff and what supports are needed for Q Goal 1 success?</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2345974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4239776669"/>
              </p:ext>
            </p:extLst>
          </p:nvPr>
        </p:nvGraphicFramePr>
        <p:xfrm>
          <a:off x="210312" y="201168"/>
          <a:ext cx="11848590" cy="6411468"/>
        </p:xfrm>
        <a:graphic>
          <a:graphicData uri="http://schemas.openxmlformats.org/drawingml/2006/table">
            <a:tbl>
              <a:tblPr firstRow="1" bandRow="1">
                <a:tableStyleId>{073A0DAA-6AF3-43AB-8588-CEC1D06C72B9}</a:tableStyleId>
              </a:tblPr>
              <a:tblGrid>
                <a:gridCol w="1810512">
                  <a:extLst>
                    <a:ext uri="{9D8B030D-6E8A-4147-A177-3AD203B41FA5}">
                      <a16:colId xmlns:a16="http://schemas.microsoft.com/office/drawing/2014/main" val="1776901933"/>
                    </a:ext>
                  </a:extLst>
                </a:gridCol>
                <a:gridCol w="208280">
                  <a:extLst>
                    <a:ext uri="{9D8B030D-6E8A-4147-A177-3AD203B41FA5}">
                      <a16:colId xmlns:a16="http://schemas.microsoft.com/office/drawing/2014/main" val="4272278526"/>
                    </a:ext>
                  </a:extLst>
                </a:gridCol>
                <a:gridCol w="1473200">
                  <a:extLst>
                    <a:ext uri="{9D8B030D-6E8A-4147-A177-3AD203B41FA5}">
                      <a16:colId xmlns:a16="http://schemas.microsoft.com/office/drawing/2014/main" val="2139249915"/>
                    </a:ext>
                  </a:extLst>
                </a:gridCol>
                <a:gridCol w="2435860">
                  <a:extLst>
                    <a:ext uri="{9D8B030D-6E8A-4147-A177-3AD203B41FA5}">
                      <a16:colId xmlns:a16="http://schemas.microsoft.com/office/drawing/2014/main" val="4171996926"/>
                    </a:ext>
                  </a:extLst>
                </a:gridCol>
                <a:gridCol w="2960369">
                  <a:extLst>
                    <a:ext uri="{9D8B030D-6E8A-4147-A177-3AD203B41FA5}">
                      <a16:colId xmlns:a16="http://schemas.microsoft.com/office/drawing/2014/main" val="2086499068"/>
                    </a:ext>
                  </a:extLst>
                </a:gridCol>
                <a:gridCol w="336042">
                  <a:extLst>
                    <a:ext uri="{9D8B030D-6E8A-4147-A177-3AD203B41FA5}">
                      <a16:colId xmlns:a16="http://schemas.microsoft.com/office/drawing/2014/main" val="37003407"/>
                    </a:ext>
                  </a:extLst>
                </a:gridCol>
                <a:gridCol w="2624327">
                  <a:extLst>
                    <a:ext uri="{9D8B030D-6E8A-4147-A177-3AD203B41FA5}">
                      <a16:colId xmlns:a16="http://schemas.microsoft.com/office/drawing/2014/main" val="1874351673"/>
                    </a:ext>
                  </a:extLst>
                </a:gridCol>
              </a:tblGrid>
              <a:tr h="449351">
                <a:tc gridSpan="7">
                  <a:txBody>
                    <a:bodyPr/>
                    <a:lstStyle/>
                    <a:p>
                      <a:pPr algn="ctr"/>
                      <a:r>
                        <a:rPr lang="en-US"/>
                        <a:t>THE ACADEMY – SCHOOL IMPROVEMENT PLAN 2024-2025</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394552">
                <a:tc gridSpan="7">
                  <a:txBody>
                    <a:bodyPr/>
                    <a:lstStyle/>
                    <a:p>
                      <a:r>
                        <a:rPr lang="en-US" sz="1600">
                          <a:solidFill>
                            <a:schemeClr val="bg1">
                              <a:lumMod val="95000"/>
                            </a:schemeClr>
                          </a:solidFill>
                        </a:rPr>
                        <a:t>Q COMMITMENT GOAL 1: STUDENT SUCCESS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1413814">
                <a:tc>
                  <a:txBody>
                    <a:bodyPr/>
                    <a:lstStyle/>
                    <a:p>
                      <a:pPr algn="ctr"/>
                      <a:r>
                        <a:rPr lang="en-US" sz="1200"/>
                        <a:t>ACADEMICS</a:t>
                      </a:r>
                    </a:p>
                  </a:txBody>
                  <a:tcPr anchor="ct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The Academy will increase the percentage of students meeting or exceeding their Alternate Education Plan (AEP) in the area of academics (Goal 1) by overall class completion of 80%.</a:t>
                      </a: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328793">
                <a:tc gridSpan="7">
                  <a:txBody>
                    <a:bodyPr/>
                    <a:lstStyle/>
                    <a:p>
                      <a:r>
                        <a:rPr lang="en-US" sz="1400" i="0">
                          <a:solidFill>
                            <a:schemeClr val="bg1">
                              <a:lumMod val="95000"/>
                            </a:schemeClr>
                          </a:solidFill>
                        </a:rPr>
                        <a:t>MEASURES OF SUCCESS</a:t>
                      </a:r>
                      <a:r>
                        <a:rPr lang="en-US" sz="1400" i="1">
                          <a:solidFill>
                            <a:schemeClr val="bg1">
                              <a:lumMod val="95000"/>
                            </a:schemeClr>
                          </a:solidFill>
                        </a:rPr>
                        <a:t> (Data/Progress Monitoring)</a:t>
                      </a:r>
                      <a:endParaRPr lang="en-US" sz="1400">
                        <a:solidFill>
                          <a:schemeClr val="bg1">
                            <a:lumMod val="95000"/>
                          </a:schemeClr>
                        </a:solidFill>
                      </a:endParaRP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931581">
                <a:tc gridSpan="3">
                  <a:txBody>
                    <a:bodyPr/>
                    <a:lstStyle/>
                    <a:p>
                      <a:pPr lvl="0" algn="l">
                        <a:lnSpc>
                          <a:spcPct val="100000"/>
                        </a:lnSpc>
                        <a:spcBef>
                          <a:spcPts val="0"/>
                        </a:spcBef>
                        <a:spcAft>
                          <a:spcPts val="0"/>
                        </a:spcAft>
                        <a:buNone/>
                      </a:pPr>
                      <a:r>
                        <a:rPr lang="en-US" sz="1000" b="1" i="0" u="none" strike="noStrike" kern="1200" noProof="0">
                          <a:solidFill>
                            <a:schemeClr val="dk1"/>
                          </a:solidFill>
                          <a:effectLst/>
                        </a:rPr>
                        <a:t>QUARTERLY AEP ACADEMIC DATA (GOAL 1)</a:t>
                      </a:r>
                      <a:br>
                        <a:rPr lang="en-US" sz="1000" b="0" i="0" u="none" strike="noStrike" kern="1200" noProof="0">
                          <a:solidFill>
                            <a:srgbClr val="000000"/>
                          </a:solidFill>
                          <a:effectLst/>
                        </a:rPr>
                      </a:br>
                      <a:r>
                        <a:rPr lang="en-US" sz="1000" b="0" i="0" u="none" strike="noStrike" kern="1200" noProof="0">
                          <a:solidFill>
                            <a:schemeClr val="dk1"/>
                          </a:solidFill>
                          <a:effectLst/>
                        </a:rPr>
                        <a:t>Classroom assessments-Overall class completion rates</a:t>
                      </a:r>
                      <a:endParaRPr lang="en-US" sz="1000" b="0" i="0" u="none" strike="noStrike" kern="1200" noProof="0">
                        <a:solidFill>
                          <a:srgbClr val="000000"/>
                        </a:solidFill>
                        <a:effectLst/>
                      </a:endParaRPr>
                    </a:p>
                    <a:p>
                      <a:pPr marL="0" lvl="0" indent="0">
                        <a:buFont typeface="Arial" panose="020B0604020202020204" pitchFamily="34" charset="0"/>
                        <a:buNone/>
                      </a:pPr>
                      <a:endParaRPr lang="en-US" sz="1000" b="0" i="1" kern="1200">
                        <a:solidFill>
                          <a:schemeClr val="dk1"/>
                        </a:solidFill>
                        <a:effectLst/>
                        <a:highlight>
                          <a:srgbClr val="FFFF00"/>
                        </a:highlight>
                        <a:latin typeface="+mn-lt"/>
                        <a:ea typeface="+mn-ea"/>
                        <a:cs typeface="+mn-cs"/>
                      </a:endParaRPr>
                    </a:p>
                  </a:txBody>
                  <a:tcPr/>
                </a:tc>
                <a:tc hMerge="1">
                  <a:txBody>
                    <a:bodyPr/>
                    <a:lstStyle/>
                    <a:p>
                      <a:pPr marL="0" indent="0" rtl="0" fontAlgn="base">
                        <a:buFont typeface="Arial" panose="020B0604020202020204" pitchFamily="34" charset="0"/>
                        <a:buNone/>
                      </a:pPr>
                      <a:endParaRPr lang="en-US" sz="1000" b="0" i="0" kern="1200">
                        <a:solidFill>
                          <a:schemeClr val="dk1"/>
                        </a:solidFill>
                        <a:effectLst/>
                        <a:latin typeface="+mn-lt"/>
                        <a:ea typeface="+mn-ea"/>
                        <a:cs typeface="+mn-cs"/>
                      </a:endParaRPr>
                    </a:p>
                  </a:txBody>
                  <a:tcPr/>
                </a:tc>
                <a:tc hMerge="1">
                  <a:txBody>
                    <a:bodyPr/>
                    <a:lstStyle/>
                    <a:p>
                      <a:pPr marL="0" indent="0" rtl="0" fontAlgn="base">
                        <a:buFont typeface="Arial" panose="020B0604020202020204" pitchFamily="34" charset="0"/>
                        <a:buNone/>
                      </a:pPr>
                      <a:endParaRPr lang="en-US" sz="1000" b="0" i="0" kern="1200">
                        <a:solidFill>
                          <a:schemeClr val="dk1"/>
                        </a:solidFill>
                        <a:effectLst/>
                        <a:latin typeface="+mn-lt"/>
                        <a:ea typeface="+mn-ea"/>
                        <a:cs typeface="+mn-cs"/>
                      </a:endParaRPr>
                    </a:p>
                  </a:txBody>
                  <a:tcPr/>
                </a:tc>
                <a:tc>
                  <a:txBody>
                    <a:bodyPr/>
                    <a:lstStyle/>
                    <a:p>
                      <a:pPr marL="0" lvl="0" indent="0">
                        <a:buNone/>
                      </a:pPr>
                      <a:r>
                        <a:rPr lang="en-US" sz="1000" b="1" i="0" u="none" strike="noStrike" kern="1200" noProof="0">
                          <a:solidFill>
                            <a:schemeClr val="dk1"/>
                          </a:solidFill>
                          <a:effectLst/>
                          <a:latin typeface="Segoe UI"/>
                        </a:rPr>
                        <a:t>INSTRUCTIONAL FIDELITY CHECKS</a:t>
                      </a:r>
                      <a:endParaRPr lang="en-US" sz="1000" b="1" i="0" u="none" strike="noStrike" kern="1200" noProof="0">
                        <a:solidFill>
                          <a:srgbClr val="000000"/>
                        </a:solidFill>
                        <a:effectLst/>
                        <a:latin typeface="Segoe UI"/>
                      </a:endParaRPr>
                    </a:p>
                    <a:p>
                      <a:pPr marL="0" lvl="0" indent="0">
                        <a:buNone/>
                      </a:pPr>
                      <a:r>
                        <a:rPr lang="en-US" sz="1000" b="0" i="0" u="none" strike="noStrike" kern="1200" noProof="0">
                          <a:solidFill>
                            <a:schemeClr val="dk1"/>
                          </a:solidFill>
                          <a:effectLst/>
                          <a:latin typeface="Segoe UI"/>
                        </a:rPr>
                        <a:t>Bi-weekly walkthrough form</a:t>
                      </a:r>
                    </a:p>
                    <a:p>
                      <a:pPr marL="0" lvl="0" indent="0">
                        <a:buNone/>
                      </a:pPr>
                      <a:endParaRPr lang="en-US" sz="1000" b="0" i="1" u="none" strike="noStrike" kern="1200" noProof="0">
                        <a:solidFill>
                          <a:schemeClr val="dk1"/>
                        </a:solidFill>
                        <a:effectLst/>
                        <a:highlight>
                          <a:srgbClr val="FFFF00"/>
                        </a:highlight>
                        <a:latin typeface="Segoe UI"/>
                      </a:endParaRPr>
                    </a:p>
                  </a:txBody>
                  <a:tcPr/>
                </a:tc>
                <a:tc>
                  <a:txBody>
                    <a:bodyPr/>
                    <a:lstStyle/>
                    <a:p>
                      <a:pPr marL="0" lvl="0" indent="0">
                        <a:buFont typeface="Arial"/>
                        <a:buNone/>
                      </a:pPr>
                      <a:endParaRPr lang="en-US" sz="1000" b="0" i="0" kern="1200">
                        <a:solidFill>
                          <a:schemeClr val="dk1"/>
                        </a:solidFill>
                        <a:effectLst/>
                        <a:latin typeface="+mn-lt"/>
                        <a:ea typeface="+mn-ea"/>
                        <a:cs typeface="+mn-cs"/>
                      </a:endParaRPr>
                    </a:p>
                  </a:txBody>
                  <a:tcPr/>
                </a:tc>
                <a:tc gridSpan="2">
                  <a:txBody>
                    <a:bodyPr/>
                    <a:lstStyle/>
                    <a:p>
                      <a:pPr marL="0" lvl="0" indent="0">
                        <a:buFont typeface="Arial"/>
                        <a:buNone/>
                      </a:pPr>
                      <a:endParaRPr lang="en-US" sz="1000" b="0" i="0" kern="1200">
                        <a:solidFill>
                          <a:schemeClr val="dk1"/>
                        </a:solidFill>
                        <a:effectLst/>
                        <a:latin typeface="+mn-lt"/>
                        <a:ea typeface="+mn-ea"/>
                        <a:cs typeface="+mn-cs"/>
                      </a:endParaRPr>
                    </a:p>
                  </a:txBody>
                  <a:tcPr/>
                </a:tc>
                <a:tc hMerge="1">
                  <a:txBody>
                    <a:bodyPr/>
                    <a:lstStyle/>
                    <a:p>
                      <a:endParaRPr lang="en-US"/>
                    </a:p>
                  </a:txBody>
                  <a:tcPr/>
                </a:tc>
                <a:extLst>
                  <a:ext uri="{0D108BD9-81ED-4DB2-BD59-A6C34878D82A}">
                    <a16:rowId xmlns:a16="http://schemas.microsoft.com/office/drawing/2014/main" val="544834922"/>
                  </a:ext>
                </a:extLst>
              </a:tr>
              <a:tr h="328793">
                <a:tc gridSpan="7">
                  <a:txBody>
                    <a:bodyPr/>
                    <a:lstStyle/>
                    <a:p>
                      <a:r>
                        <a:rPr lang="en-US" sz="1400">
                          <a:solidFill>
                            <a:schemeClr val="bg1">
                              <a:lumMod val="95000"/>
                            </a:schemeClr>
                          </a:solidFill>
                        </a:rPr>
                        <a:t>Q GOAL 1 SCHOOL LEVEL STRATEGIES (Actions/Tasks)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493189">
                <a:tc gridSpan="2">
                  <a:txBody>
                    <a:bodyPr/>
                    <a:lstStyle/>
                    <a:p>
                      <a:pPr lvl="0">
                        <a:buNone/>
                      </a:pPr>
                      <a:r>
                        <a:rPr lang="en-US" sz="1200"/>
                        <a:t>INSTRUCTIONAL PLANNING</a:t>
                      </a:r>
                    </a:p>
                  </a:txBody>
                  <a:tcPr anchor="ctr"/>
                </a:tc>
                <a:tc hMerge="1">
                  <a:txBody>
                    <a:bodyPr/>
                    <a:lstStyle/>
                    <a:p>
                      <a:endParaRPr lang="en-US"/>
                    </a:p>
                  </a:txBody>
                  <a:tcPr/>
                </a:tc>
                <a:tc gridSpan="5">
                  <a:txBody>
                    <a:bodyPr/>
                    <a:lstStyle/>
                    <a:p>
                      <a:r>
                        <a:rPr lang="en-US" sz="1200"/>
                        <a:t>Staff/student daily written progress monitor conferences during CICO each period.</a:t>
                      </a:r>
                      <a:endParaRPr lang="en-US"/>
                    </a:p>
                  </a:txBody>
                  <a:tcPr/>
                </a:tc>
                <a:tc hMerge="1">
                  <a:txBody>
                    <a:bodyPr/>
                    <a:lstStyle/>
                    <a:p>
                      <a:endParaRPr lang="en-US"/>
                    </a:p>
                  </a:txBody>
                  <a:tcPr/>
                </a:tc>
                <a:tc hMerge="1">
                  <a:txBody>
                    <a:bodyPr/>
                    <a:lstStyle/>
                    <a:p>
                      <a:pPr lvl="0">
                        <a:buNone/>
                      </a:pPr>
                      <a:r>
                        <a:rPr lang="en-US" sz="1200"/>
                        <a:t>Staff/student daily written progress monitor conferences during CICO each period.</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657586">
                <a:tc gridSpan="2">
                  <a:txBody>
                    <a:bodyPr/>
                    <a:lstStyle/>
                    <a:p>
                      <a:pPr lvl="0">
                        <a:buNone/>
                      </a:pPr>
                      <a:r>
                        <a:rPr lang="en-US" sz="1200"/>
                        <a:t>INSTRUCTIONAL PLANNING</a:t>
                      </a:r>
                    </a:p>
                  </a:txBody>
                  <a:tcPr/>
                </a:tc>
                <a:tc hMerge="1">
                  <a:txBody>
                    <a:bodyPr/>
                    <a:lstStyle/>
                    <a:p>
                      <a:endParaRPr lang="en-US"/>
                    </a:p>
                  </a:txBody>
                  <a:tcPr/>
                </a:tc>
                <a:tc gridSpan="5">
                  <a:txBody>
                    <a:bodyPr/>
                    <a:lstStyle/>
                    <a:p>
                      <a:r>
                        <a:rPr lang="en-US" sz="1200"/>
                        <a:t>Student weekly progress monitor written conference with homeroom teacher</a:t>
                      </a:r>
                      <a:endParaRPr lang="en-US"/>
                    </a:p>
                  </a:txBody>
                  <a:tcPr/>
                </a:tc>
                <a:tc hMerge="1">
                  <a:txBody>
                    <a:bodyPr/>
                    <a:lstStyle/>
                    <a:p>
                      <a:endParaRPr lang="en-US"/>
                    </a:p>
                  </a:txBody>
                  <a:tcPr/>
                </a:tc>
                <a:tc hMerge="1">
                  <a:txBody>
                    <a:bodyPr/>
                    <a:lstStyle/>
                    <a:p>
                      <a:pPr lvl="0">
                        <a:buNone/>
                      </a:pPr>
                      <a:r>
                        <a:rPr lang="en-US" sz="1200"/>
                        <a:t>Student weekly progress monitor written conference with homeroom teacher</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43251796"/>
                  </a:ext>
                </a:extLst>
              </a:tr>
              <a:tr h="547988">
                <a:tc gridSpan="2">
                  <a:txBody>
                    <a:bodyPr/>
                    <a:lstStyle/>
                    <a:p>
                      <a:pPr lvl="0">
                        <a:buNone/>
                      </a:pPr>
                      <a:r>
                        <a:rPr lang="en-US" sz="1200"/>
                        <a:t>INSTRUCTIONAL PLANNING</a:t>
                      </a:r>
                    </a:p>
                  </a:txBody>
                  <a:tcPr/>
                </a:tc>
                <a:tc hMerge="1">
                  <a:txBody>
                    <a:bodyPr/>
                    <a:lstStyle/>
                    <a:p>
                      <a:endParaRPr lang="en-US"/>
                    </a:p>
                  </a:txBody>
                  <a:tcPr/>
                </a:tc>
                <a:tc gridSpan="5">
                  <a:txBody>
                    <a:bodyPr/>
                    <a:lstStyle/>
                    <a:p>
                      <a:r>
                        <a:rPr lang="en-US" sz="1200"/>
                        <a:t>Student weekly progress monitor review conference with SSFL</a:t>
                      </a:r>
                      <a:endParaRPr lang="en-US"/>
                    </a:p>
                  </a:txBody>
                  <a:tcPr/>
                </a:tc>
                <a:tc hMerge="1">
                  <a:txBody>
                    <a:bodyPr/>
                    <a:lstStyle/>
                    <a:p>
                      <a:endParaRPr lang="en-US"/>
                    </a:p>
                  </a:txBody>
                  <a:tcPr/>
                </a:tc>
                <a:tc hMerge="1">
                  <a:txBody>
                    <a:bodyPr/>
                    <a:lstStyle/>
                    <a:p>
                      <a:pPr lvl="0">
                        <a:buNone/>
                      </a:pPr>
                      <a:r>
                        <a:rPr lang="en-US" sz="1200"/>
                        <a:t>Student weekly progress monitor review conference with SSFL</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95060446"/>
                  </a:ext>
                </a:extLst>
              </a:tr>
              <a:tr h="493189">
                <a:tc gridSpan="2">
                  <a:txBody>
                    <a:bodyPr/>
                    <a:lstStyle/>
                    <a:p>
                      <a:pPr lvl="0">
                        <a:buNone/>
                      </a:pPr>
                      <a:r>
                        <a:rPr lang="en-US" sz="1200"/>
                        <a:t>INSTRUCTIONAL PLANNING</a:t>
                      </a:r>
                    </a:p>
                  </a:txBody>
                  <a:tcPr/>
                </a:tc>
                <a:tc hMerge="1">
                  <a:txBody>
                    <a:bodyPr/>
                    <a:lstStyle/>
                    <a:p>
                      <a:endParaRPr lang="en-US"/>
                    </a:p>
                  </a:txBody>
                  <a:tcPr/>
                </a:tc>
                <a:tc gridSpan="5">
                  <a:txBody>
                    <a:bodyPr/>
                    <a:lstStyle/>
                    <a:p>
                      <a:r>
                        <a:rPr lang="en-US" sz="1200"/>
                        <a:t>Student bi-weekly progress monitor review conference with administration</a:t>
                      </a:r>
                      <a:endParaRPr lang="en-US"/>
                    </a:p>
                  </a:txBody>
                  <a:tcPr/>
                </a:tc>
                <a:tc hMerge="1">
                  <a:txBody>
                    <a:bodyPr/>
                    <a:lstStyle/>
                    <a:p>
                      <a:endParaRPr lang="en-US"/>
                    </a:p>
                  </a:txBody>
                  <a:tcPr/>
                </a:tc>
                <a:tc hMerge="1">
                  <a:txBody>
                    <a:bodyPr/>
                    <a:lstStyle/>
                    <a:p>
                      <a:pPr lvl="0">
                        <a:buNone/>
                      </a:pPr>
                      <a:r>
                        <a:rPr lang="en-US" sz="1200"/>
                        <a:t>Student bi-weekly progress monitor review conference with administration</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01596032"/>
                  </a:ext>
                </a:extLst>
              </a:tr>
              <a:tr h="372632">
                <a:tc gridSpan="2">
                  <a:txBody>
                    <a:bodyPr/>
                    <a:lstStyle/>
                    <a:p>
                      <a:pPr lvl="0">
                        <a:buNone/>
                      </a:pPr>
                      <a:r>
                        <a:rPr lang="en-US" sz="1200"/>
                        <a:t>INSTRUCTIONAL PRACTICE</a:t>
                      </a:r>
                    </a:p>
                  </a:txBody>
                  <a:tcPr/>
                </a:tc>
                <a:tc hMerge="1">
                  <a:txBody>
                    <a:bodyPr/>
                    <a:lstStyle/>
                    <a:p>
                      <a:endParaRPr lang="en-US"/>
                    </a:p>
                  </a:txBody>
                  <a:tcPr/>
                </a:tc>
                <a:tc gridSpan="5">
                  <a:txBody>
                    <a:bodyPr/>
                    <a:lstStyle/>
                    <a:p>
                      <a:r>
                        <a:rPr lang="en-US" sz="1200"/>
                        <a:t>Universal implementation of Edgenuity and teacher-led curriculum, with fidelity.</a:t>
                      </a:r>
                      <a:endParaRPr lang="en-US"/>
                    </a:p>
                  </a:txBody>
                  <a:tcPr/>
                </a:tc>
                <a:tc hMerge="1">
                  <a:txBody>
                    <a:bodyPr/>
                    <a:lstStyle/>
                    <a:p>
                      <a:endParaRPr lang="en-US"/>
                    </a:p>
                  </a:txBody>
                  <a:tcPr/>
                </a:tc>
                <a:tc hMerge="1">
                  <a:txBody>
                    <a:bodyPr/>
                    <a:lstStyle/>
                    <a:p>
                      <a:pPr lvl="0">
                        <a:buNone/>
                      </a:pPr>
                      <a:r>
                        <a:rPr lang="en-US" sz="1200"/>
                        <a:t>Universal implementation of Edgenuity and teacher led curriculum with fidelity.</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4868789"/>
                  </a:ext>
                </a:extLst>
              </a:tr>
            </a:tbl>
          </a:graphicData>
        </a:graphic>
      </p:graphicFrame>
      <p:pic>
        <p:nvPicPr>
          <p:cNvPr id="3" name="Picture 2" descr="Logo, icon, company name&#10;&#10;Description automatically generated">
            <a:extLst>
              <a:ext uri="{FF2B5EF4-FFF2-40B4-BE49-F238E27FC236}">
                <a16:creationId xmlns:a16="http://schemas.microsoft.com/office/drawing/2014/main" id="{4C3B46EC-916F-25A4-00E2-C8DB4571FE73}"/>
              </a:ext>
            </a:extLst>
          </p:cNvPr>
          <p:cNvPicPr>
            <a:picLocks noChangeAspect="1"/>
          </p:cNvPicPr>
          <p:nvPr/>
        </p:nvPicPr>
        <p:blipFill>
          <a:blip r:embed="rId3"/>
          <a:stretch>
            <a:fillRect/>
          </a:stretch>
        </p:blipFill>
        <p:spPr>
          <a:xfrm>
            <a:off x="9997199" y="1138641"/>
            <a:ext cx="1427836" cy="1151967"/>
          </a:xfrm>
          <a:prstGeom prst="rect">
            <a:avLst/>
          </a:prstGeom>
        </p:spPr>
      </p:pic>
    </p:spTree>
    <p:extLst>
      <p:ext uri="{BB962C8B-B14F-4D97-AF65-F5344CB8AC3E}">
        <p14:creationId xmlns:p14="http://schemas.microsoft.com/office/powerpoint/2010/main" val="1002128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3908022800"/>
              </p:ext>
            </p:extLst>
          </p:nvPr>
        </p:nvGraphicFramePr>
        <p:xfrm>
          <a:off x="397163" y="525702"/>
          <a:ext cx="11203709" cy="3975518"/>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361995">
                <a:tc rowSpan="3">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2</a:t>
                      </a:r>
                    </a:p>
                    <a:p>
                      <a:pPr lvl="0" algn="ctr"/>
                      <a:endParaRPr lang="en-US" sz="2500" i="0">
                        <a:solidFill>
                          <a:schemeClr val="bg1"/>
                        </a:solidFill>
                        <a:latin typeface="Aptos" panose="020B0004020202020204" pitchFamily="34" charset="0"/>
                      </a:endParaRPr>
                    </a:p>
                    <a:p>
                      <a:pPr lvl="0" algn="ctr"/>
                      <a:r>
                        <a:rPr lang="en-US" sz="1800" i="0">
                          <a:solidFill>
                            <a:schemeClr val="bg1"/>
                          </a:solidFill>
                          <a:latin typeface="Aptos"/>
                        </a:rPr>
                        <a:t>SUPPORTIVE ENVIRONMENT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indent="0" rtl="0" fontAlgn="base">
                        <a:buFont typeface="Arial" panose="020B0604020202020204" pitchFamily="34" charset="0"/>
                        <a:buNone/>
                      </a:pPr>
                      <a:r>
                        <a:rPr lang="en-US" sz="1800" b="1" i="0" u="none" strike="noStrike" kern="1200">
                          <a:solidFill>
                            <a:schemeClr val="dk1"/>
                          </a:solidFill>
                          <a:effectLst/>
                          <a:latin typeface="+mn-lt"/>
                          <a:ea typeface="+mn-ea"/>
                          <a:cs typeface="+mn-cs"/>
                        </a:rPr>
                        <a:t>Priority 1: Safety &amp; Security </a:t>
                      </a:r>
                      <a:br>
                        <a:rPr lang="en-US" sz="1800" b="0"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Clear expectations for school behavior and a systematic approach to student discipline so that all have an equal opportunity to learn, belong, and succeed.</a:t>
                      </a:r>
                      <a:r>
                        <a:rPr lang="en-US" sz="1800" b="0" i="1" kern="1200">
                          <a:solidFill>
                            <a:schemeClr val="dk1"/>
                          </a:solidFill>
                          <a:effectLst/>
                          <a:latin typeface="+mn-lt"/>
                          <a:ea typeface="+mn-ea"/>
                          <a:cs typeface="+mn-cs"/>
                        </a:rPr>
                        <a:t>​</a:t>
                      </a:r>
                      <a:br>
                        <a:rPr lang="en-US" sz="1800" b="0" i="0" kern="1200">
                          <a:solidFill>
                            <a:srgbClr val="000000"/>
                          </a:solidFill>
                          <a:effectLst/>
                          <a:latin typeface="+mn-lt"/>
                          <a:ea typeface="+mn-ea"/>
                          <a:cs typeface="+mn-cs"/>
                        </a:rPr>
                      </a:br>
                      <a:r>
                        <a:rPr lang="en-US" sz="1800" b="0" i="0" kern="1200">
                          <a:solidFill>
                            <a:schemeClr val="dk1"/>
                          </a:solidFill>
                          <a:effectLst/>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60949">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b="1" i="0" u="none" strike="noStrike" kern="1200">
                          <a:solidFill>
                            <a:schemeClr val="dk1"/>
                          </a:solidFill>
                          <a:effectLst/>
                          <a:latin typeface="+mn-lt"/>
                          <a:ea typeface="+mn-ea"/>
                          <a:cs typeface="+mn-cs"/>
                        </a:rPr>
                        <a:t>Priority 2: Multi-tiered System of Support</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Responsive to student social and emotional needs through intervention, strategies and supports.</a:t>
                      </a:r>
                      <a:r>
                        <a:rPr lang="en-US" sz="1800" b="0" i="1" kern="1200">
                          <a:solidFill>
                            <a:schemeClr val="dk1"/>
                          </a:solidFill>
                          <a:effectLst/>
                          <a:latin typeface="+mn-lt"/>
                          <a:ea typeface="+mn-ea"/>
                          <a:cs typeface="+mn-cs"/>
                        </a:rPr>
                        <a:t>​</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352574">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Staff Recruitment &amp; Retention</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A systematic approach that encourages staff support and professional growth while focusing on recruitment and retention of a highly qualified and diverse staff.</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bl>
          </a:graphicData>
        </a:graphic>
      </p:graphicFrame>
      <p:sp>
        <p:nvSpPr>
          <p:cNvPr id="2" name="Rectangle 1">
            <a:extLst>
              <a:ext uri="{FF2B5EF4-FFF2-40B4-BE49-F238E27FC236}">
                <a16:creationId xmlns:a16="http://schemas.microsoft.com/office/drawing/2014/main" id="{F82CEE9C-F688-4D10-414B-0D6E08E40625}"/>
              </a:ext>
            </a:extLst>
          </p:cNvPr>
          <p:cNvSpPr/>
          <p:nvPr/>
        </p:nvSpPr>
        <p:spPr>
          <a:xfrm>
            <a:off x="1505528" y="4989706"/>
            <a:ext cx="9966036" cy="1754174"/>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accent5">
                    <a:lumMod val="75000"/>
                  </a:schemeClr>
                </a:solidFill>
                <a:latin typeface="Aptos"/>
              </a:rPr>
              <a:t>Q Commitment Goal 2: Guiding Question(s) for SIP</a:t>
            </a:r>
            <a:br>
              <a:rPr lang="en-US" sz="2950" b="1">
                <a:ln/>
              </a:rPr>
            </a:br>
            <a:r>
              <a:rPr lang="en-US" sz="1600" b="1" i="1">
                <a:ln/>
                <a:solidFill>
                  <a:schemeClr val="accent5">
                    <a:lumMod val="75000"/>
                  </a:schemeClr>
                </a:solidFill>
              </a:rPr>
              <a:t>Who is thriving in our school? Who is not?</a:t>
            </a:r>
          </a:p>
          <a:p>
            <a:pPr algn="ctr"/>
            <a:r>
              <a:rPr lang="en-US" sz="1400" i="1">
                <a:ln/>
                <a:latin typeface="Aptos"/>
              </a:rPr>
              <a:t>What does the data tell us about our progress toward supportive environment and areas of concern?</a:t>
            </a:r>
          </a:p>
          <a:p>
            <a:pPr algn="ctr"/>
            <a:r>
              <a:rPr lang="en-US" sz="1400" i="1">
                <a:ln/>
                <a:latin typeface="Aptos"/>
              </a:rPr>
              <a:t>What does the data tell us about our progress toward Q Goal 2 success?</a:t>
            </a:r>
          </a:p>
          <a:p>
            <a:pPr algn="ctr"/>
            <a:r>
              <a:rPr lang="en-US" sz="1400" i="1">
                <a:ln/>
                <a:latin typeface="Aptos"/>
              </a:rPr>
              <a:t>What are staff needs of staff and what supports are needed for Q Goal 2 success?</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357850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1175151614"/>
              </p:ext>
            </p:extLst>
          </p:nvPr>
        </p:nvGraphicFramePr>
        <p:xfrm>
          <a:off x="210312" y="201168"/>
          <a:ext cx="11867051" cy="6482206"/>
        </p:xfrm>
        <a:graphic>
          <a:graphicData uri="http://schemas.openxmlformats.org/drawingml/2006/table">
            <a:tbl>
              <a:tblPr firstRow="1" bandRow="1">
                <a:tableStyleId>{073A0DAA-6AF3-43AB-8588-CEC1D06C72B9}</a:tableStyleId>
              </a:tblPr>
              <a:tblGrid>
                <a:gridCol w="1417319">
                  <a:extLst>
                    <a:ext uri="{9D8B030D-6E8A-4147-A177-3AD203B41FA5}">
                      <a16:colId xmlns:a16="http://schemas.microsoft.com/office/drawing/2014/main" val="1776901933"/>
                    </a:ext>
                  </a:extLst>
                </a:gridCol>
                <a:gridCol w="208280">
                  <a:extLst>
                    <a:ext uri="{9D8B030D-6E8A-4147-A177-3AD203B41FA5}">
                      <a16:colId xmlns:a16="http://schemas.microsoft.com/office/drawing/2014/main" val="4128896946"/>
                    </a:ext>
                  </a:extLst>
                </a:gridCol>
                <a:gridCol w="508000">
                  <a:extLst>
                    <a:ext uri="{9D8B030D-6E8A-4147-A177-3AD203B41FA5}">
                      <a16:colId xmlns:a16="http://schemas.microsoft.com/office/drawing/2014/main" val="3201396104"/>
                    </a:ext>
                  </a:extLst>
                </a:gridCol>
                <a:gridCol w="1839143">
                  <a:extLst>
                    <a:ext uri="{9D8B030D-6E8A-4147-A177-3AD203B41FA5}">
                      <a16:colId xmlns:a16="http://schemas.microsoft.com/office/drawing/2014/main" val="690395686"/>
                    </a:ext>
                  </a:extLst>
                </a:gridCol>
                <a:gridCol w="1737358">
                  <a:extLst>
                    <a:ext uri="{9D8B030D-6E8A-4147-A177-3AD203B41FA5}">
                      <a16:colId xmlns:a16="http://schemas.microsoft.com/office/drawing/2014/main" val="3305496659"/>
                    </a:ext>
                  </a:extLst>
                </a:gridCol>
                <a:gridCol w="1849120">
                  <a:extLst>
                    <a:ext uri="{9D8B030D-6E8A-4147-A177-3AD203B41FA5}">
                      <a16:colId xmlns:a16="http://schemas.microsoft.com/office/drawing/2014/main" val="36152295"/>
                    </a:ext>
                  </a:extLst>
                </a:gridCol>
                <a:gridCol w="1683509">
                  <a:extLst>
                    <a:ext uri="{9D8B030D-6E8A-4147-A177-3AD203B41FA5}">
                      <a16:colId xmlns:a16="http://schemas.microsoft.com/office/drawing/2014/main" val="2911129649"/>
                    </a:ext>
                  </a:extLst>
                </a:gridCol>
                <a:gridCol w="619759">
                  <a:extLst>
                    <a:ext uri="{9D8B030D-6E8A-4147-A177-3AD203B41FA5}">
                      <a16:colId xmlns:a16="http://schemas.microsoft.com/office/drawing/2014/main" val="1874351673"/>
                    </a:ext>
                  </a:extLst>
                </a:gridCol>
                <a:gridCol w="2004563">
                  <a:extLst>
                    <a:ext uri="{9D8B030D-6E8A-4147-A177-3AD203B41FA5}">
                      <a16:colId xmlns:a16="http://schemas.microsoft.com/office/drawing/2014/main" val="1527804400"/>
                    </a:ext>
                  </a:extLst>
                </a:gridCol>
              </a:tblGrid>
              <a:tr h="423201">
                <a:tc gridSpan="9">
                  <a:txBody>
                    <a:bodyPr/>
                    <a:lstStyle/>
                    <a:p>
                      <a:pPr algn="ctr"/>
                      <a:r>
                        <a:rPr lang="en-US"/>
                        <a:t>THE ACADEMY – SCHOOL IMPROVEMENT PLAN 2024-2025</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340626">
                <a:tc gridSpan="9">
                  <a:txBody>
                    <a:bodyPr/>
                    <a:lstStyle/>
                    <a:p>
                      <a:r>
                        <a:rPr lang="en-US" sz="1600">
                          <a:solidFill>
                            <a:schemeClr val="bg1">
                              <a:lumMod val="95000"/>
                            </a:schemeClr>
                          </a:solidFill>
                        </a:rPr>
                        <a:t>Q GOAL 2: SUPPORTIVE ENVIRONMENT</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tc hMerge="1">
                  <a:txBody>
                    <a:bodyPr/>
                    <a:lstStyle/>
                    <a:p>
                      <a:endParaRPr lang="en-US"/>
                    </a:p>
                  </a:txBody>
                  <a:tcPr/>
                </a:tc>
                <a:extLst>
                  <a:ext uri="{0D108BD9-81ED-4DB2-BD59-A6C34878D82A}">
                    <a16:rowId xmlns:a16="http://schemas.microsoft.com/office/drawing/2014/main" val="1906123596"/>
                  </a:ext>
                </a:extLst>
              </a:tr>
              <a:tr h="1331539">
                <a:tc>
                  <a:txBody>
                    <a:bodyPr/>
                    <a:lstStyle/>
                    <a:p>
                      <a:r>
                        <a:rPr lang="en-US" sz="1200"/>
                        <a:t>STUDENT DISCIPLINE</a:t>
                      </a:r>
                    </a:p>
                  </a:txBody>
                  <a:tcPr anchor="ctr"/>
                </a:tc>
                <a:tc gridSpan="6">
                  <a:txBody>
                    <a:bodyPr/>
                    <a:lstStyle/>
                    <a:p>
                      <a:r>
                        <a:rPr lang="en-US" sz="1200" b="0" i="0" u="none" strike="noStrike" noProof="0">
                          <a:solidFill>
                            <a:srgbClr val="000000"/>
                          </a:solidFill>
                          <a:latin typeface="Aptos"/>
                        </a:rPr>
                        <a:t>By June 1, 2025, The Academy will decrease the percentage of office discipline referrals (ODR's) and out of school suspensions (OSS's) to meet or exceed their Alternate Education Plan (AEP) in the area of behavior (AEP Goal 3).</a:t>
                      </a:r>
                      <a:endParaRPr lang="en-US"/>
                    </a:p>
                  </a:txBody>
                  <a:tcPr anchor="ctr"/>
                </a:tc>
                <a:tc hMerge="1">
                  <a:txBody>
                    <a:bodyPr/>
                    <a:lstStyle/>
                    <a:p>
                      <a:endParaRPr lang="en-US"/>
                    </a:p>
                  </a:txBody>
                  <a:tcPr/>
                </a:tc>
                <a:tc hMerge="1">
                  <a:txBody>
                    <a:bodyPr/>
                    <a:lstStyle/>
                    <a:p>
                      <a:pPr lvl="0">
                        <a:buNone/>
                      </a:pPr>
                      <a:r>
                        <a:rPr lang="en-US" sz="1200" b="0" i="0" u="none" strike="noStrike" noProof="0">
                          <a:solidFill>
                            <a:srgbClr val="000000"/>
                          </a:solidFill>
                          <a:latin typeface="Aptos"/>
                        </a:rPr>
                        <a:t>By June 1, 2025, The Academy will decrease the percentage of office discipline referrals (ODR's) and out of school suspensions (OSS's) to meet or exceed their Alternate Education Plan (AEP) in the area of behavior (AEP Goal 3).</a:t>
                      </a:r>
                      <a:endParaRPr lang="en-US"/>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txBody>
                  <a:tcPr>
                    <a:solidFill>
                      <a:schemeClr val="bg1">
                        <a:lumMod val="75000"/>
                      </a:schemeClr>
                    </a:solidFill>
                  </a:tcPr>
                </a:tc>
                <a:tc hMerge="1">
                  <a:txBody>
                    <a:bodyPr/>
                    <a:lstStyle/>
                    <a:p>
                      <a:endParaRPr lang="en-US"/>
                    </a:p>
                  </a:txBody>
                  <a:tcPr/>
                </a:tc>
                <a:extLst>
                  <a:ext uri="{0D108BD9-81ED-4DB2-BD59-A6C34878D82A}">
                    <a16:rowId xmlns:a16="http://schemas.microsoft.com/office/drawing/2014/main" val="892663658"/>
                  </a:ext>
                </a:extLst>
              </a:tr>
              <a:tr h="309659">
                <a:tc gridSpan="9">
                  <a:txBody>
                    <a:bodyPr/>
                    <a:lstStyle/>
                    <a:p>
                      <a:r>
                        <a:rPr lang="en-US" sz="1400">
                          <a:solidFill>
                            <a:schemeClr val="bg1">
                              <a:lumMod val="95000"/>
                            </a:schemeClr>
                          </a:solidFill>
                        </a:rPr>
                        <a:t>MEASURE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tc hMerge="1">
                  <a:txBody>
                    <a:bodyPr/>
                    <a:lstStyle/>
                    <a:p>
                      <a:endParaRPr lang="en-US"/>
                    </a:p>
                  </a:txBody>
                  <a:tcPr/>
                </a:tc>
                <a:extLst>
                  <a:ext uri="{0D108BD9-81ED-4DB2-BD59-A6C34878D82A}">
                    <a16:rowId xmlns:a16="http://schemas.microsoft.com/office/drawing/2014/main" val="2576978365"/>
                  </a:ext>
                </a:extLst>
              </a:tr>
              <a:tr h="660607">
                <a:tc gridSpan="3">
                  <a:txBody>
                    <a:bodyPr/>
                    <a:lstStyle/>
                    <a:p>
                      <a:pPr marL="0" indent="0" rtl="0" fontAlgn="base">
                        <a:buFont typeface="Arial" panose="020B0604020202020204" pitchFamily="34" charset="0"/>
                        <a:buNone/>
                      </a:pPr>
                      <a:r>
                        <a:rPr lang="en-US" sz="1000" b="1" i="0" kern="1200">
                          <a:solidFill>
                            <a:schemeClr val="dk1"/>
                          </a:solidFill>
                          <a:effectLst/>
                          <a:latin typeface="+mn-lt"/>
                          <a:ea typeface="+mn-ea"/>
                          <a:cs typeface="+mn-cs"/>
                        </a:rPr>
                        <a:t>AEP BEHAVIOR DATA (GOAL 3)</a:t>
                      </a:r>
                    </a:p>
                    <a:p>
                      <a:pPr marL="0" indent="0" rtl="0" fontAlgn="base">
                        <a:buFont typeface="Arial" panose="020B0604020202020204" pitchFamily="34" charset="0"/>
                        <a:buNone/>
                      </a:pPr>
                      <a:r>
                        <a:rPr lang="en-US" sz="1000" b="0" i="0" kern="1200">
                          <a:solidFill>
                            <a:schemeClr val="dk1"/>
                          </a:solidFill>
                          <a:effectLst/>
                          <a:latin typeface="+mn-lt"/>
                          <a:ea typeface="+mn-ea"/>
                          <a:cs typeface="+mn-cs"/>
                        </a:rPr>
                        <a:t>Office Discipline Referrals (ODR's)</a:t>
                      </a:r>
                    </a:p>
                    <a:p>
                      <a:pPr marL="0" lvl="0" indent="0">
                        <a:buFont typeface="Arial" panose="020B0604020202020204" pitchFamily="34" charset="0"/>
                        <a:buNone/>
                      </a:pPr>
                      <a:r>
                        <a:rPr lang="en-US" sz="1000" b="0" i="0" kern="1200">
                          <a:solidFill>
                            <a:schemeClr val="dk1"/>
                          </a:solidFill>
                          <a:effectLst/>
                          <a:latin typeface="+mn-lt"/>
                          <a:ea typeface="+mn-ea"/>
                          <a:cs typeface="+mn-cs"/>
                        </a:rPr>
                        <a:t>Out of Schoo Suspensions (OSS's)</a:t>
                      </a:r>
                    </a:p>
                  </a:txBody>
                  <a:tcPr/>
                </a:tc>
                <a:tc hMerge="1">
                  <a:txBody>
                    <a:bodyPr/>
                    <a:lstStyle/>
                    <a:p>
                      <a:endParaRPr lang="en-US"/>
                    </a:p>
                  </a:txBody>
                  <a:tcPr/>
                </a:tc>
                <a:tc hMerge="1">
                  <a:txBody>
                    <a:bodyPr/>
                    <a:lstStyle/>
                    <a:p>
                      <a:pPr marL="0" indent="0" rtl="0" fontAlgn="base">
                        <a:buFont typeface="Arial" panose="020B0604020202020204" pitchFamily="34" charset="0"/>
                        <a:buNone/>
                      </a:pPr>
                      <a:endParaRPr lang="en-US" sz="1000" b="1" i="0" kern="1200">
                        <a:solidFill>
                          <a:schemeClr val="dk1"/>
                        </a:solidFill>
                        <a:effectLst/>
                        <a:latin typeface="+mn-lt"/>
                        <a:ea typeface="+mn-ea"/>
                        <a:cs typeface="+mn-cs"/>
                      </a:endParaRPr>
                    </a:p>
                  </a:txBody>
                  <a:tcPr/>
                </a:tc>
                <a:tc>
                  <a:txBody>
                    <a:bodyPr/>
                    <a:lstStyle/>
                    <a:p>
                      <a:pPr marL="0" lvl="0" indent="0">
                        <a:buFont typeface="Arial" panose="020B0604020202020204" pitchFamily="34" charset="0"/>
                        <a:buNone/>
                      </a:pPr>
                      <a:r>
                        <a:rPr lang="en-US" sz="1000" b="1" i="0" kern="1200">
                          <a:solidFill>
                            <a:schemeClr val="dk1"/>
                          </a:solidFill>
                          <a:effectLst/>
                          <a:latin typeface="+mn-lt"/>
                          <a:ea typeface="+mn-ea"/>
                          <a:cs typeface="+mn-cs"/>
                        </a:rPr>
                        <a:t>MTSS DATA</a:t>
                      </a:r>
                    </a:p>
                    <a:p>
                      <a:pPr marL="0" lvl="0" indent="0">
                        <a:buFont typeface="Arial" panose="020B0604020202020204" pitchFamily="34" charset="0"/>
                        <a:buNone/>
                      </a:pPr>
                      <a:r>
                        <a:rPr lang="en-US" sz="1000" b="0" i="0" kern="1200">
                          <a:solidFill>
                            <a:schemeClr val="dk1"/>
                          </a:solidFill>
                          <a:effectLst/>
                          <a:latin typeface="+mn-lt"/>
                          <a:ea typeface="+mn-ea"/>
                          <a:cs typeface="+mn-cs"/>
                        </a:rPr>
                        <a:t>Social Emotional  Behavior Groups (SEB1 &amp; SEB2)</a:t>
                      </a:r>
                    </a:p>
                  </a:txBody>
                  <a:tcPr/>
                </a:tc>
                <a:tc>
                  <a:txBody>
                    <a:bodyPr/>
                    <a:lstStyle/>
                    <a:p>
                      <a:pPr marL="0" lvl="0" indent="0">
                        <a:buFont typeface="Arial" panose="020B0604020202020204" pitchFamily="34" charset="0"/>
                        <a:buNone/>
                      </a:pPr>
                      <a:r>
                        <a:rPr lang="en-US" sz="1000" b="1" i="0" kern="1200">
                          <a:solidFill>
                            <a:schemeClr val="dk1"/>
                          </a:solidFill>
                          <a:effectLst/>
                          <a:latin typeface="+mn-lt"/>
                          <a:ea typeface="+mn-ea"/>
                          <a:cs typeface="+mn-cs"/>
                        </a:rPr>
                        <a:t>WALKTHROUGH DATA</a:t>
                      </a:r>
                    </a:p>
                    <a:p>
                      <a:pPr marL="0" lvl="0" indent="0">
                        <a:buFont typeface="Arial" panose="020B0604020202020204" pitchFamily="34" charset="0"/>
                        <a:buNone/>
                      </a:pPr>
                      <a:r>
                        <a:rPr lang="en-US" sz="1000" b="0" i="0" kern="1200">
                          <a:solidFill>
                            <a:schemeClr val="dk1"/>
                          </a:solidFill>
                          <a:effectLst/>
                          <a:latin typeface="+mn-lt"/>
                          <a:ea typeface="+mn-ea"/>
                          <a:cs typeface="+mn-cs"/>
                        </a:rPr>
                        <a:t>Bi-weekly walkthrough form</a:t>
                      </a:r>
                    </a:p>
                  </a:txBody>
                  <a:tcPr/>
                </a:tc>
                <a:tc>
                  <a:txBody>
                    <a:bodyPr/>
                    <a:lstStyle/>
                    <a:p>
                      <a:pPr marL="0" lvl="0" indent="0">
                        <a:buFont typeface="Arial" panose="020B0604020202020204" pitchFamily="34" charset="0"/>
                        <a:buNone/>
                      </a:pPr>
                      <a:r>
                        <a:rPr lang="en-US" sz="1000" b="1" i="0" kern="1200">
                          <a:solidFill>
                            <a:schemeClr val="dk1"/>
                          </a:solidFill>
                          <a:effectLst/>
                          <a:latin typeface="+mn-lt"/>
                          <a:ea typeface="+mn-ea"/>
                          <a:cs typeface="+mn-cs"/>
                        </a:rPr>
                        <a:t>STAFF PD IMPLEMENTATION</a:t>
                      </a:r>
                    </a:p>
                    <a:p>
                      <a:pPr marL="0" lvl="0" indent="0">
                        <a:buFont typeface="Arial" panose="020B0604020202020204" pitchFamily="34" charset="0"/>
                        <a:buNone/>
                      </a:pPr>
                      <a:r>
                        <a:rPr lang="en-US" sz="1000" b="0" i="0" kern="1200">
                          <a:solidFill>
                            <a:schemeClr val="dk1"/>
                          </a:solidFill>
                          <a:effectLst/>
                          <a:latin typeface="+mn-lt"/>
                          <a:ea typeface="+mn-ea"/>
                          <a:cs typeface="+mn-cs"/>
                        </a:rPr>
                        <a:t>Weekly, Monthly during PLC</a:t>
                      </a:r>
                    </a:p>
                  </a:txBody>
                  <a:tcPr/>
                </a:tc>
                <a:tc gridSpan="2">
                  <a:txBody>
                    <a:bodyPr/>
                    <a:lstStyle/>
                    <a:p>
                      <a:pPr marL="0" lvl="0" indent="0">
                        <a:buFont typeface="Arial" panose="020B0604020202020204" pitchFamily="34" charset="0"/>
                        <a:buNone/>
                      </a:pPr>
                      <a:r>
                        <a:rPr lang="en-US" sz="1000" b="1" i="0" kern="1200">
                          <a:solidFill>
                            <a:schemeClr val="dk1"/>
                          </a:solidFill>
                          <a:effectLst/>
                          <a:latin typeface="+mn-lt"/>
                          <a:ea typeface="+mn-ea"/>
                          <a:cs typeface="+mn-cs"/>
                        </a:rPr>
                        <a:t>PARENT/GUARDIAN CONTACT DATA</a:t>
                      </a:r>
                    </a:p>
                    <a:p>
                      <a:pPr marL="0" lvl="0" indent="0">
                        <a:buFont typeface="Arial" panose="020B0604020202020204" pitchFamily="34" charset="0"/>
                        <a:buNone/>
                      </a:pPr>
                      <a:r>
                        <a:rPr lang="en-US" sz="1000" b="0" i="0" kern="1200">
                          <a:solidFill>
                            <a:schemeClr val="dk1"/>
                          </a:solidFill>
                          <a:effectLst/>
                          <a:latin typeface="+mn-lt"/>
                          <a:ea typeface="+mn-ea"/>
                          <a:cs typeface="+mn-cs"/>
                        </a:rPr>
                        <a:t>Monthly </a:t>
                      </a:r>
                    </a:p>
                  </a:txBody>
                  <a:tcPr/>
                </a:tc>
                <a:tc hMerge="1">
                  <a:txBody>
                    <a:bodyPr/>
                    <a:lstStyle/>
                    <a:p>
                      <a:endParaRPr lang="en-US"/>
                    </a:p>
                  </a:txBody>
                  <a:tcPr/>
                </a:tc>
                <a:tc>
                  <a:txBody>
                    <a:bodyPr/>
                    <a:lstStyle/>
                    <a:p>
                      <a:pPr marL="0" lvl="0" indent="0">
                        <a:buFont typeface="Arial" panose="020B0604020202020204" pitchFamily="34" charset="0"/>
                        <a:buNone/>
                      </a:pPr>
                      <a:r>
                        <a:rPr lang="en-US" sz="1000" b="1" i="0" kern="1200">
                          <a:solidFill>
                            <a:schemeClr val="dk1"/>
                          </a:solidFill>
                          <a:effectLst/>
                          <a:latin typeface="+mn-lt"/>
                          <a:ea typeface="+mn-ea"/>
                          <a:cs typeface="+mn-cs"/>
                        </a:rPr>
                        <a:t>RESTORATIVE/RE-ENTRY DATA</a:t>
                      </a:r>
                    </a:p>
                    <a:p>
                      <a:pPr marL="0" lvl="0" indent="0">
                        <a:buFont typeface="Arial" panose="020B0604020202020204" pitchFamily="34" charset="0"/>
                        <a:buNone/>
                      </a:pPr>
                      <a:r>
                        <a:rPr lang="en-US" sz="1000" b="0" i="0" kern="1200">
                          <a:solidFill>
                            <a:schemeClr val="dk1"/>
                          </a:solidFill>
                          <a:effectLst/>
                          <a:latin typeface="+mn-lt"/>
                          <a:ea typeface="+mn-ea"/>
                          <a:cs typeface="+mn-cs"/>
                        </a:rPr>
                        <a:t>Individualized per incident</a:t>
                      </a:r>
                      <a:endParaRPr lang="en-US" sz="1000" b="0" i="0" kern="1200">
                        <a:solidFill>
                          <a:schemeClr val="dk1"/>
                        </a:solidFill>
                        <a:effectLst/>
                        <a:highlight>
                          <a:srgbClr val="FFFF00"/>
                        </a:highlight>
                        <a:latin typeface="+mn-lt"/>
                        <a:ea typeface="+mn-ea"/>
                        <a:cs typeface="+mn-cs"/>
                      </a:endParaRPr>
                    </a:p>
                  </a:txBody>
                  <a:tcPr/>
                </a:tc>
                <a:extLst>
                  <a:ext uri="{0D108BD9-81ED-4DB2-BD59-A6C34878D82A}">
                    <a16:rowId xmlns:a16="http://schemas.microsoft.com/office/drawing/2014/main" val="544834922"/>
                  </a:ext>
                </a:extLst>
              </a:tr>
              <a:tr h="309659">
                <a:tc gridSpan="9">
                  <a:txBody>
                    <a:bodyPr/>
                    <a:lstStyle/>
                    <a:p>
                      <a:r>
                        <a:rPr lang="en-US" sz="1400">
                          <a:solidFill>
                            <a:schemeClr val="bg1">
                              <a:lumMod val="95000"/>
                            </a:schemeClr>
                          </a:solidFill>
                        </a:rPr>
                        <a:t>SCHOOL LEVEL STRATEGIES (Actions/Tasks)</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443845">
                <a:tc gridSpan="2">
                  <a:txBody>
                    <a:bodyPr/>
                    <a:lstStyle/>
                    <a:p>
                      <a:pPr marL="0" lvl="0" indent="0">
                        <a:buFont typeface="Arial"/>
                        <a:buNone/>
                      </a:pPr>
                      <a:r>
                        <a:rPr lang="en-US" sz="1100"/>
                        <a:t>INSTRUCTIONAL PRACTICE</a:t>
                      </a:r>
                    </a:p>
                  </a:txBody>
                  <a:tcPr/>
                </a:tc>
                <a:tc hMerge="1">
                  <a:txBody>
                    <a:bodyPr/>
                    <a:lstStyle/>
                    <a:p>
                      <a:pPr marL="0" lvl="0" indent="0">
                        <a:buFont typeface="Arial"/>
                        <a:buNone/>
                      </a:pPr>
                      <a:endParaRPr lang="en-US" sz="1200"/>
                    </a:p>
                  </a:txBody>
                  <a:tcPr/>
                </a:tc>
                <a:tc gridSpan="7">
                  <a:txBody>
                    <a:bodyPr/>
                    <a:lstStyle/>
                    <a:p>
                      <a:r>
                        <a:rPr lang="en-US" sz="1100"/>
                        <a:t>Support staff &amp; administration will conduct bi-weekly climate walkthroughs to observe the implementation of universal school expectations</a:t>
                      </a:r>
                    </a:p>
                  </a:txBody>
                  <a:tcPr/>
                </a:tc>
                <a:tc hMerge="1">
                  <a:txBody>
                    <a:bodyPr/>
                    <a:lstStyle/>
                    <a:p>
                      <a:endParaRPr lang="en-US"/>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443845">
                <a:tc gridSpan="2">
                  <a:txBody>
                    <a:bodyPr/>
                    <a:lstStyle/>
                    <a:p>
                      <a:pPr marL="0" lvl="0" indent="0">
                        <a:buFont typeface="Arial"/>
                        <a:buNone/>
                      </a:pPr>
                      <a:r>
                        <a:rPr lang="en-US" sz="1100"/>
                        <a:t>PROFESSIONAL DEVELOPMENT</a:t>
                      </a:r>
                    </a:p>
                  </a:txBody>
                  <a:tcPr/>
                </a:tc>
                <a:tc hMerge="1">
                  <a:txBody>
                    <a:bodyPr/>
                    <a:lstStyle/>
                    <a:p>
                      <a:pPr marL="0" lvl="0" indent="0">
                        <a:buFont typeface="Arial"/>
                        <a:buNone/>
                      </a:pPr>
                      <a:endParaRPr lang="en-US" sz="1200"/>
                    </a:p>
                  </a:txBody>
                  <a:tcPr/>
                </a:tc>
                <a:tc gridSpan="7">
                  <a:txBody>
                    <a:bodyPr/>
                    <a:lstStyle/>
                    <a:p>
                      <a:r>
                        <a:rPr lang="en-US" sz="1100"/>
                        <a:t>Staff training and implementation - 180 Days of Educational Neuroscience to support student SEL needs.</a:t>
                      </a:r>
                    </a:p>
                  </a:txBody>
                  <a:tcPr/>
                </a:tc>
                <a:tc hMerge="1">
                  <a:txBody>
                    <a:bodyPr/>
                    <a:lstStyle/>
                    <a:p>
                      <a:endParaRPr lang="en-US"/>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66052018"/>
                  </a:ext>
                </a:extLst>
              </a:tr>
              <a:tr h="443845">
                <a:tc gridSpan="2">
                  <a:txBody>
                    <a:bodyPr/>
                    <a:lstStyle/>
                    <a:p>
                      <a:pPr marL="0" lvl="0" indent="0">
                        <a:buFont typeface="Arial"/>
                        <a:buNone/>
                      </a:pPr>
                      <a:r>
                        <a:rPr lang="en-US" sz="1100"/>
                        <a:t>PROFESSIONAL PRACTICE</a:t>
                      </a:r>
                    </a:p>
                  </a:txBody>
                  <a:tcPr/>
                </a:tc>
                <a:tc hMerge="1">
                  <a:txBody>
                    <a:bodyPr/>
                    <a:lstStyle/>
                    <a:p>
                      <a:pPr marL="0" lvl="0" indent="0">
                        <a:buFont typeface="Arial"/>
                        <a:buNone/>
                      </a:pPr>
                      <a:endParaRPr lang="en-US" sz="1200"/>
                    </a:p>
                  </a:txBody>
                  <a:tcPr/>
                </a:tc>
                <a:tc gridSpan="7">
                  <a:txBody>
                    <a:bodyPr/>
                    <a:lstStyle/>
                    <a:p>
                      <a:r>
                        <a:rPr lang="en-US" sz="1100"/>
                        <a:t>Implement a universal security entrance check-in to ensure safety for all.</a:t>
                      </a:r>
                    </a:p>
                  </a:txBody>
                  <a:tcPr/>
                </a:tc>
                <a:tc hMerge="1">
                  <a:txBody>
                    <a:bodyPr/>
                    <a:lstStyle/>
                    <a:p>
                      <a:endParaRPr lang="en-US"/>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30644768"/>
                  </a:ext>
                </a:extLst>
              </a:tr>
              <a:tr h="443845">
                <a:tc gridSpan="2">
                  <a:txBody>
                    <a:bodyPr/>
                    <a:lstStyle/>
                    <a:p>
                      <a:pPr marL="0" lvl="0" indent="0">
                        <a:buFont typeface="Arial"/>
                        <a:buNone/>
                      </a:pPr>
                      <a:r>
                        <a:rPr lang="en-US" sz="1100"/>
                        <a:t>PROFESSIONAL PRACTICE</a:t>
                      </a:r>
                    </a:p>
                  </a:txBody>
                  <a:tcPr/>
                </a:tc>
                <a:tc hMerge="1">
                  <a:txBody>
                    <a:bodyPr/>
                    <a:lstStyle/>
                    <a:p>
                      <a:pPr marL="0" lvl="0" indent="0">
                        <a:buFont typeface="Arial"/>
                        <a:buNone/>
                      </a:pPr>
                      <a:endParaRPr lang="en-US" sz="1200"/>
                    </a:p>
                  </a:txBody>
                  <a:tcPr/>
                </a:tc>
                <a:tc gridSpan="7">
                  <a:txBody>
                    <a:bodyPr/>
                    <a:lstStyle/>
                    <a:p>
                      <a:r>
                        <a:rPr lang="en-US" sz="1100"/>
                        <a:t>Implement a universal entrance visual/verbal check in to ensure safety and security for all.</a:t>
                      </a:r>
                    </a:p>
                  </a:txBody>
                  <a:tcPr/>
                </a:tc>
                <a:tc hMerge="1">
                  <a:txBody>
                    <a:bodyPr/>
                    <a:lstStyle/>
                    <a:p>
                      <a:endParaRPr lang="en-US"/>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75456464"/>
                  </a:ext>
                </a:extLst>
              </a:tr>
              <a:tr h="443845">
                <a:tc gridSpan="2">
                  <a:txBody>
                    <a:bodyPr/>
                    <a:lstStyle/>
                    <a:p>
                      <a:pPr marL="0" lvl="0" indent="0">
                        <a:buFont typeface="Arial"/>
                        <a:buNone/>
                      </a:pPr>
                      <a:r>
                        <a:rPr lang="en-US" sz="1100"/>
                        <a:t>INSTRUCTIONAL PRACTICE</a:t>
                      </a:r>
                    </a:p>
                  </a:txBody>
                  <a:tcPr/>
                </a:tc>
                <a:tc hMerge="1">
                  <a:txBody>
                    <a:bodyPr/>
                    <a:lstStyle/>
                    <a:p>
                      <a:pPr marL="0" lvl="0" indent="0">
                        <a:buFont typeface="Arial"/>
                        <a:buNone/>
                      </a:pPr>
                      <a:endParaRPr lang="en-US" sz="1200"/>
                    </a:p>
                  </a:txBody>
                  <a:tcPr/>
                </a:tc>
                <a:tc gridSpan="7">
                  <a:txBody>
                    <a:bodyPr/>
                    <a:lstStyle/>
                    <a:p>
                      <a:r>
                        <a:rPr lang="en-US" sz="1100"/>
                        <a:t>Universal implementation of Connect Circles at the beginning of each class period.</a:t>
                      </a:r>
                    </a:p>
                  </a:txBody>
                  <a:tcPr/>
                </a:tc>
                <a:tc hMerge="1">
                  <a:txBody>
                    <a:bodyPr/>
                    <a:lstStyle/>
                    <a:p>
                      <a:endParaRPr lang="en-US"/>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42700122"/>
                  </a:ext>
                </a:extLst>
              </a:tr>
              <a:tr h="443845">
                <a:tc gridSpan="2">
                  <a:txBody>
                    <a:bodyPr/>
                    <a:lstStyle/>
                    <a:p>
                      <a:pPr marL="0" lvl="0" indent="0">
                        <a:buFont typeface="Arial"/>
                        <a:buNone/>
                      </a:pPr>
                      <a:r>
                        <a:rPr lang="en-US" sz="1100"/>
                        <a:t>INSTRUCTIONAL</a:t>
                      </a:r>
                    </a:p>
                    <a:p>
                      <a:pPr marL="0" lvl="0" indent="0">
                        <a:buFont typeface="Arial"/>
                        <a:buNone/>
                      </a:pPr>
                      <a:r>
                        <a:rPr lang="en-US" sz="1100"/>
                        <a:t>PRACTICE</a:t>
                      </a:r>
                    </a:p>
                  </a:txBody>
                  <a:tcPr/>
                </a:tc>
                <a:tc hMerge="1">
                  <a:txBody>
                    <a:bodyPr/>
                    <a:lstStyle/>
                    <a:p>
                      <a:pPr marL="0" lvl="0" indent="0">
                        <a:buFont typeface="Arial"/>
                        <a:buNone/>
                      </a:pPr>
                      <a:endParaRPr lang="en-US" sz="1200"/>
                    </a:p>
                  </a:txBody>
                  <a:tcPr/>
                </a:tc>
                <a:tc gridSpan="7">
                  <a:txBody>
                    <a:bodyPr/>
                    <a:lstStyle/>
                    <a:p>
                      <a:r>
                        <a:rPr lang="en-US" sz="1100">
                          <a:solidFill>
                            <a:schemeClr val="tx1"/>
                          </a:solidFill>
                        </a:rPr>
                        <a:t>Universal availability and support staff/administration coaching of regulation areas and regulation strategies within the classroom.</a:t>
                      </a:r>
                    </a:p>
                  </a:txBody>
                  <a:tcPr/>
                </a:tc>
                <a:tc hMerge="1">
                  <a:txBody>
                    <a:bodyPr/>
                    <a:lstStyle/>
                    <a:p>
                      <a:endParaRPr lang="en-US"/>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15233661"/>
                  </a:ext>
                </a:extLst>
              </a:tr>
              <a:tr h="443845">
                <a:tc gridSpan="2">
                  <a:txBody>
                    <a:bodyPr/>
                    <a:lstStyle/>
                    <a:p>
                      <a:pPr marL="0" lvl="0" indent="0">
                        <a:buFont typeface="Arial"/>
                        <a:buNone/>
                      </a:pPr>
                      <a:r>
                        <a:rPr lang="en-US" sz="1100"/>
                        <a:t>PROFESSIONAL PRACTICE</a:t>
                      </a:r>
                    </a:p>
                  </a:txBody>
                  <a:tcPr/>
                </a:tc>
                <a:tc hMerge="1">
                  <a:txBody>
                    <a:bodyPr/>
                    <a:lstStyle/>
                    <a:p>
                      <a:pPr marL="0" lvl="0" indent="0">
                        <a:buFont typeface="Arial"/>
                        <a:buNone/>
                      </a:pPr>
                      <a:endParaRPr lang="en-US" sz="1200"/>
                    </a:p>
                  </a:txBody>
                  <a:tcPr/>
                </a:tc>
                <a:tc gridSpan="7">
                  <a:txBody>
                    <a:bodyPr/>
                    <a:lstStyle/>
                    <a:p>
                      <a:r>
                        <a:rPr lang="en-US" sz="1100"/>
                        <a:t>Point of Incident personnel and support personnel will conduct parent contact conversations</a:t>
                      </a:r>
                    </a:p>
                  </a:txBody>
                  <a:tcPr/>
                </a:tc>
                <a:tc hMerge="1">
                  <a:txBody>
                    <a:bodyPr/>
                    <a:lstStyle/>
                    <a:p>
                      <a:endParaRPr lang="en-US"/>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98734343"/>
                  </a:ext>
                </a:extLst>
              </a:tr>
            </a:tbl>
          </a:graphicData>
        </a:graphic>
      </p:graphicFrame>
      <p:pic>
        <p:nvPicPr>
          <p:cNvPr id="4" name="Picture 3" descr="Logo, icon, company name&#10;&#10;Description automatically generated">
            <a:extLst>
              <a:ext uri="{FF2B5EF4-FFF2-40B4-BE49-F238E27FC236}">
                <a16:creationId xmlns:a16="http://schemas.microsoft.com/office/drawing/2014/main" id="{40A18C27-3495-F08A-1732-F0AB036AD676}"/>
              </a:ext>
            </a:extLst>
          </p:cNvPr>
          <p:cNvPicPr>
            <a:picLocks noChangeAspect="1"/>
          </p:cNvPicPr>
          <p:nvPr/>
        </p:nvPicPr>
        <p:blipFill>
          <a:blip r:embed="rId3"/>
          <a:stretch>
            <a:fillRect/>
          </a:stretch>
        </p:blipFill>
        <p:spPr>
          <a:xfrm>
            <a:off x="9950737" y="1027129"/>
            <a:ext cx="1446421" cy="1170552"/>
          </a:xfrm>
          <a:prstGeom prst="rect">
            <a:avLst/>
          </a:prstGeom>
        </p:spPr>
      </p:pic>
    </p:spTree>
    <p:extLst>
      <p:ext uri="{BB962C8B-B14F-4D97-AF65-F5344CB8AC3E}">
        <p14:creationId xmlns:p14="http://schemas.microsoft.com/office/powerpoint/2010/main" val="1022835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3575745085"/>
              </p:ext>
            </p:extLst>
          </p:nvPr>
        </p:nvGraphicFramePr>
        <p:xfrm>
          <a:off x="494145" y="202430"/>
          <a:ext cx="11203709" cy="4812901"/>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266152">
                <a:tc rowSpan="4">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3</a:t>
                      </a:r>
                    </a:p>
                    <a:p>
                      <a:pPr lvl="0" algn="ctr"/>
                      <a:endParaRPr lang="en-US" sz="2500" i="0">
                        <a:solidFill>
                          <a:schemeClr val="bg1"/>
                        </a:solidFill>
                        <a:latin typeface="Aptos" panose="020B0004020202020204" pitchFamily="34" charset="0"/>
                      </a:endParaRPr>
                    </a:p>
                    <a:p>
                      <a:pPr lvl="0" algn="ctr"/>
                      <a:r>
                        <a:rPr lang="en-US" sz="1600" i="0">
                          <a:solidFill>
                            <a:schemeClr val="bg1"/>
                          </a:solidFill>
                          <a:latin typeface="Aptos"/>
                        </a:rPr>
                        <a:t>ENGAGING AND COLLABORATIVE PARTNERSHIPS</a:t>
                      </a:r>
                      <a:endParaRPr lang="en-US" sz="1800" i="0">
                        <a:solidFill>
                          <a:schemeClr val="bg1"/>
                        </a:solidFill>
                        <a:latin typeface="Apto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pPr marL="0" indent="0" rtl="0" fontAlgn="base">
                        <a:buFont typeface="Arial" panose="020B0604020202020204" pitchFamily="34" charset="0"/>
                        <a:buNone/>
                      </a:pPr>
                      <a:r>
                        <a:rPr lang="en-US" sz="1800" b="1" i="0" kern="1200">
                          <a:solidFill>
                            <a:schemeClr val="dk1"/>
                          </a:solidFill>
                          <a:effectLst/>
                          <a:latin typeface="+mn-lt"/>
                          <a:ea typeface="+mn-ea"/>
                          <a:cs typeface="+mn-cs"/>
                        </a:rPr>
                        <a:t>Priority 1: ​</a:t>
                      </a:r>
                      <a:r>
                        <a:rPr lang="en-US" sz="1800" b="1" i="0" u="none" strike="noStrike" kern="1200">
                          <a:solidFill>
                            <a:schemeClr val="dk1"/>
                          </a:solidFill>
                          <a:effectLst/>
                          <a:latin typeface="+mn-lt"/>
                          <a:ea typeface="+mn-ea"/>
                          <a:cs typeface="+mn-cs"/>
                        </a:rPr>
                        <a:t>Consistent Student Attendance</a:t>
                      </a:r>
                      <a:br>
                        <a:rPr lang="en-US" sz="1800" b="0" i="1"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Focus on the benefits of regular school attendance and links to student long term success.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133148">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sz="1800" b="1" i="0" u="none" strike="noStrike" kern="1200">
                          <a:solidFill>
                            <a:schemeClr val="dk1"/>
                          </a:solidFill>
                          <a:effectLst/>
                          <a:latin typeface="+mn-lt"/>
                          <a:ea typeface="+mn-ea"/>
                          <a:cs typeface="+mn-cs"/>
                        </a:rPr>
                        <a:t>Priority 2: Effective District/School/Home Communication</a:t>
                      </a:r>
                      <a:br>
                        <a:rPr lang="en-US"/>
                      </a:br>
                      <a:r>
                        <a:rPr lang="en-US" sz="1800" b="0" i="1" u="none" strike="noStrike" kern="1200">
                          <a:solidFill>
                            <a:schemeClr val="dk1"/>
                          </a:solidFill>
                          <a:effectLst/>
                          <a:latin typeface="+mn-lt"/>
                          <a:ea typeface="+mn-ea"/>
                          <a:cs typeface="+mn-cs"/>
                        </a:rPr>
                        <a:t>Ensure parents, students, and families have consistent communication regarding district and school information and clear points of contact when questions arise.</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59066852"/>
                  </a:ext>
                </a:extLst>
              </a:tr>
              <a:tr h="1154546">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Building Community Partnerships</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Collaborate with local community organizations to expand opportunities for all students.</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1224881">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b="1"/>
                        <a:t>Priority 4: Honoring Diverse Perspectives</a:t>
                      </a:r>
                    </a:p>
                    <a:p>
                      <a:r>
                        <a:rPr lang="en-US"/>
                        <a:t>Recognize the diversity within our schools and community and ensure all voices are represented and heard.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6390878"/>
                  </a:ext>
                </a:extLst>
              </a:tr>
            </a:tbl>
          </a:graphicData>
        </a:graphic>
      </p:graphicFrame>
      <p:sp>
        <p:nvSpPr>
          <p:cNvPr id="2" name="Rectangle 1">
            <a:extLst>
              <a:ext uri="{FF2B5EF4-FFF2-40B4-BE49-F238E27FC236}">
                <a16:creationId xmlns:a16="http://schemas.microsoft.com/office/drawing/2014/main" id="{4F93C0D9-BFBF-175A-6B6E-2EF47F37FDAF}"/>
              </a:ext>
            </a:extLst>
          </p:cNvPr>
          <p:cNvSpPr/>
          <p:nvPr/>
        </p:nvSpPr>
        <p:spPr>
          <a:xfrm>
            <a:off x="1621179" y="5267936"/>
            <a:ext cx="9141428" cy="1754174"/>
          </a:xfrm>
          <a:prstGeom prst="rect">
            <a:avLst/>
          </a:prstGeom>
          <a:noFill/>
        </p:spPr>
        <p:txBody>
          <a:bodyPr wrap="non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tx2">
                    <a:lumMod val="75000"/>
                    <a:lumOff val="25000"/>
                  </a:schemeClr>
                </a:solidFill>
                <a:latin typeface="Aptos"/>
              </a:rPr>
              <a:t>Q Commitment Goal 3: Guiding Question(s) for SIP</a:t>
            </a:r>
            <a:br>
              <a:rPr lang="en-US" sz="2000" b="1">
                <a:ln/>
                <a:latin typeface="Aptos" panose="020B0004020202020204" pitchFamily="34" charset="0"/>
              </a:rPr>
            </a:br>
            <a:r>
              <a:rPr lang="en-US" sz="1600" b="1" i="1">
                <a:ln/>
                <a:solidFill>
                  <a:schemeClr val="tx2">
                    <a:lumMod val="75000"/>
                    <a:lumOff val="25000"/>
                  </a:schemeClr>
                </a:solidFill>
                <a:latin typeface="Aptos"/>
              </a:rPr>
              <a:t>Who is connected at our school? Who is not?</a:t>
            </a:r>
          </a:p>
          <a:p>
            <a:pPr algn="ctr"/>
            <a:r>
              <a:rPr lang="en-US" sz="1400" i="1">
                <a:ln/>
                <a:latin typeface="Aptos"/>
              </a:rPr>
              <a:t>What does the data tell us about our progress toward engaging and collaborative partnerships and areas of concern?</a:t>
            </a:r>
          </a:p>
          <a:p>
            <a:pPr algn="ctr"/>
            <a:r>
              <a:rPr lang="en-US" sz="1400" i="1">
                <a:ln/>
                <a:latin typeface="Aptos"/>
              </a:rPr>
              <a:t>What does the data tell us about our progress toward Q Goal 3 success?</a:t>
            </a:r>
          </a:p>
          <a:p>
            <a:pPr algn="ctr"/>
            <a:r>
              <a:rPr lang="en-US" sz="1400" i="1">
                <a:ln/>
                <a:latin typeface="Aptos"/>
              </a:rPr>
              <a:t>What are staff needs of staff and what supports are needed for Q Goal 3 success?</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702279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2428017967"/>
              </p:ext>
            </p:extLst>
          </p:nvPr>
        </p:nvGraphicFramePr>
        <p:xfrm>
          <a:off x="210312" y="201168"/>
          <a:ext cx="11841466" cy="6328941"/>
        </p:xfrm>
        <a:graphic>
          <a:graphicData uri="http://schemas.openxmlformats.org/drawingml/2006/table">
            <a:tbl>
              <a:tblPr firstRow="1" bandRow="1">
                <a:tableStyleId>{073A0DAA-6AF3-43AB-8588-CEC1D06C72B9}</a:tableStyleId>
              </a:tblPr>
              <a:tblGrid>
                <a:gridCol w="1729324">
                  <a:extLst>
                    <a:ext uri="{9D8B030D-6E8A-4147-A177-3AD203B41FA5}">
                      <a16:colId xmlns:a16="http://schemas.microsoft.com/office/drawing/2014/main" val="1776901933"/>
                    </a:ext>
                  </a:extLst>
                </a:gridCol>
                <a:gridCol w="355600">
                  <a:extLst>
                    <a:ext uri="{9D8B030D-6E8A-4147-A177-3AD203B41FA5}">
                      <a16:colId xmlns:a16="http://schemas.microsoft.com/office/drawing/2014/main" val="3608310865"/>
                    </a:ext>
                  </a:extLst>
                </a:gridCol>
                <a:gridCol w="2214879">
                  <a:extLst>
                    <a:ext uri="{9D8B030D-6E8A-4147-A177-3AD203B41FA5}">
                      <a16:colId xmlns:a16="http://schemas.microsoft.com/office/drawing/2014/main" val="1207841773"/>
                    </a:ext>
                  </a:extLst>
                </a:gridCol>
                <a:gridCol w="2451512">
                  <a:extLst>
                    <a:ext uri="{9D8B030D-6E8A-4147-A177-3AD203B41FA5}">
                      <a16:colId xmlns:a16="http://schemas.microsoft.com/office/drawing/2014/main" val="3648011718"/>
                    </a:ext>
                  </a:extLst>
                </a:gridCol>
                <a:gridCol w="2465827">
                  <a:extLst>
                    <a:ext uri="{9D8B030D-6E8A-4147-A177-3AD203B41FA5}">
                      <a16:colId xmlns:a16="http://schemas.microsoft.com/office/drawing/2014/main" val="3432212749"/>
                    </a:ext>
                  </a:extLst>
                </a:gridCol>
                <a:gridCol w="208280">
                  <a:extLst>
                    <a:ext uri="{9D8B030D-6E8A-4147-A177-3AD203B41FA5}">
                      <a16:colId xmlns:a16="http://schemas.microsoft.com/office/drawing/2014/main" val="1874351673"/>
                    </a:ext>
                  </a:extLst>
                </a:gridCol>
                <a:gridCol w="2416044">
                  <a:extLst>
                    <a:ext uri="{9D8B030D-6E8A-4147-A177-3AD203B41FA5}">
                      <a16:colId xmlns:a16="http://schemas.microsoft.com/office/drawing/2014/main" val="440540626"/>
                    </a:ext>
                  </a:extLst>
                </a:gridCol>
              </a:tblGrid>
              <a:tr h="399837">
                <a:tc gridSpan="7">
                  <a:txBody>
                    <a:bodyPr/>
                    <a:lstStyle/>
                    <a:p>
                      <a:pPr algn="ctr"/>
                      <a:r>
                        <a:rPr lang="en-US"/>
                        <a:t>THE ACADEMY – SCHOOL IMPROVEMENT PLAN 2024-2025</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399837">
                <a:tc gridSpan="7">
                  <a:txBody>
                    <a:bodyPr/>
                    <a:lstStyle/>
                    <a:p>
                      <a:r>
                        <a:rPr lang="en-US" sz="1600">
                          <a:solidFill>
                            <a:schemeClr val="bg1">
                              <a:lumMod val="95000"/>
                            </a:schemeClr>
                          </a:solidFill>
                        </a:rPr>
                        <a:t>Q GOAL 3: ENGAGING AND COLLABORATIVE PARTNERSHIPS</a:t>
                      </a:r>
                    </a:p>
                  </a:txBody>
                  <a:tcPr>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tc hMerge="1">
                  <a:txBody>
                    <a:bodyPr/>
                    <a:lstStyle/>
                    <a:p>
                      <a:endParaRPr lang="en-US"/>
                    </a:p>
                  </a:txBody>
                  <a:tcPr/>
                </a:tc>
                <a:extLst>
                  <a:ext uri="{0D108BD9-81ED-4DB2-BD59-A6C34878D82A}">
                    <a16:rowId xmlns:a16="http://schemas.microsoft.com/office/drawing/2014/main" val="1906123596"/>
                  </a:ext>
                </a:extLst>
              </a:tr>
              <a:tr h="1433962">
                <a:tc>
                  <a:txBody>
                    <a:bodyPr/>
                    <a:lstStyle/>
                    <a:p>
                      <a:r>
                        <a:rPr lang="en-US" sz="1200"/>
                        <a:t>STUDENT ATTENDANCE</a:t>
                      </a:r>
                    </a:p>
                  </a:txBody>
                  <a:tcPr anchor="ctr"/>
                </a:tc>
                <a:tc gridSpan="4">
                  <a:txBody>
                    <a:bodyPr/>
                    <a:lstStyle/>
                    <a:p>
                      <a:r>
                        <a:rPr lang="en-US" sz="1200"/>
                        <a:t>By June 1, 2025, The Academy will increase the percentage of students meeting or exceeding their Alternate Education Plan (AEP) in the area of attendance (AEP Goal 2).</a:t>
                      </a: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txBody>
                  <a:tcPr>
                    <a:solidFill>
                      <a:schemeClr val="bg1">
                        <a:lumMod val="75000"/>
                      </a:schemeClr>
                    </a:solidFill>
                  </a:tcPr>
                </a:tc>
                <a:tc hMerge="1">
                  <a:txBody>
                    <a:bodyPr/>
                    <a:lstStyle/>
                    <a:p>
                      <a:endParaRPr lang="en-US"/>
                    </a:p>
                  </a:txBody>
                  <a:tcPr/>
                </a:tc>
                <a:extLst>
                  <a:ext uri="{0D108BD9-81ED-4DB2-BD59-A6C34878D82A}">
                    <a16:rowId xmlns:a16="http://schemas.microsoft.com/office/drawing/2014/main" val="892663658"/>
                  </a:ext>
                </a:extLst>
              </a:tr>
              <a:tr h="333198">
                <a:tc gridSpan="7">
                  <a:txBody>
                    <a:bodyPr/>
                    <a:lstStyle/>
                    <a:p>
                      <a:r>
                        <a:rPr lang="en-US" sz="1400">
                          <a:solidFill>
                            <a:schemeClr val="bg1">
                              <a:lumMod val="95000"/>
                            </a:schemeClr>
                          </a:solidFill>
                        </a:rPr>
                        <a:t>Q GOAL 3 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tc hMerge="1">
                  <a:txBody>
                    <a:bodyPr/>
                    <a:lstStyle/>
                    <a:p>
                      <a:endParaRPr lang="en-US"/>
                    </a:p>
                  </a:txBody>
                  <a:tcPr/>
                </a:tc>
                <a:extLst>
                  <a:ext uri="{0D108BD9-81ED-4DB2-BD59-A6C34878D82A}">
                    <a16:rowId xmlns:a16="http://schemas.microsoft.com/office/drawing/2014/main" val="2576978365"/>
                  </a:ext>
                </a:extLst>
              </a:tr>
              <a:tr h="1029884">
                <a:tc gridSpan="2">
                  <a:txBody>
                    <a:bodyPr/>
                    <a:lstStyle/>
                    <a:p>
                      <a:pPr marL="0" indent="0" rtl="0" fontAlgn="base">
                        <a:buFont typeface="Arial" panose="020B0604020202020204" pitchFamily="34" charset="0"/>
                        <a:buNone/>
                      </a:pPr>
                      <a:r>
                        <a:rPr lang="en-US" sz="1000" b="1" i="0" kern="1200">
                          <a:solidFill>
                            <a:schemeClr val="dk1"/>
                          </a:solidFill>
                          <a:effectLst/>
                          <a:latin typeface="+mn-lt"/>
                          <a:ea typeface="+mn-ea"/>
                          <a:cs typeface="+mn-cs"/>
                        </a:rPr>
                        <a:t>SKYWARD ATTENDANCE DATA</a:t>
                      </a:r>
                    </a:p>
                    <a:p>
                      <a:pPr marL="0" indent="0" rtl="0" fontAlgn="base">
                        <a:buFont typeface="Arial" panose="020B0604020202020204" pitchFamily="34" charset="0"/>
                        <a:buNone/>
                      </a:pPr>
                      <a:r>
                        <a:rPr lang="en-US" sz="1000" b="0" i="0" kern="1200">
                          <a:solidFill>
                            <a:schemeClr val="dk1"/>
                          </a:solidFill>
                          <a:effectLst/>
                          <a:latin typeface="+mn-lt"/>
                          <a:ea typeface="+mn-ea"/>
                          <a:cs typeface="+mn-cs"/>
                        </a:rPr>
                        <a:t>Student absences/reason code</a:t>
                      </a:r>
                    </a:p>
                  </a:txBody>
                  <a:tcPr/>
                </a:tc>
                <a:tc hMerge="1">
                  <a:txBody>
                    <a:bodyPr/>
                    <a:lstStyle/>
                    <a:p>
                      <a:endParaRPr lang="en-US"/>
                    </a:p>
                  </a:txBody>
                  <a:tcPr/>
                </a:tc>
                <a:tc>
                  <a:txBody>
                    <a:bodyPr/>
                    <a:lstStyle/>
                    <a:p>
                      <a:pPr marL="0" lvl="0" indent="0">
                        <a:buFont typeface="Arial" panose="020B0604020202020204" pitchFamily="34" charset="0"/>
                        <a:buNone/>
                      </a:pPr>
                      <a:r>
                        <a:rPr lang="en-US" sz="1000" b="1" i="0" kern="1200">
                          <a:solidFill>
                            <a:schemeClr val="dk1"/>
                          </a:solidFill>
                          <a:effectLst/>
                          <a:latin typeface="+mn-lt"/>
                          <a:ea typeface="+mn-ea"/>
                          <a:cs typeface="+mn-cs"/>
                        </a:rPr>
                        <a:t>ROE TRUANCY DATA</a:t>
                      </a:r>
                    </a:p>
                    <a:p>
                      <a:pPr marL="0" lvl="0" indent="0">
                        <a:buFont typeface="Arial" panose="020B0604020202020204" pitchFamily="34" charset="0"/>
                        <a:buNone/>
                      </a:pPr>
                      <a:r>
                        <a:rPr lang="en-US" sz="1000" b="0" i="0" kern="1200">
                          <a:solidFill>
                            <a:schemeClr val="dk1"/>
                          </a:solidFill>
                          <a:effectLst/>
                          <a:latin typeface="+mn-lt"/>
                          <a:ea typeface="+mn-ea"/>
                          <a:cs typeface="+mn-cs"/>
                        </a:rPr>
                        <a:t>Collected quarterly</a:t>
                      </a:r>
                    </a:p>
                  </a:txBody>
                  <a:tcPr/>
                </a:tc>
                <a:tc>
                  <a:txBody>
                    <a:bodyPr/>
                    <a:lstStyle/>
                    <a:p>
                      <a:pPr marL="0" lvl="0" indent="0">
                        <a:buFont typeface="Arial" panose="020B0604020202020204" pitchFamily="34" charset="0"/>
                        <a:buNone/>
                      </a:pPr>
                      <a:r>
                        <a:rPr lang="en-US" sz="1000" b="1" i="0" kern="1200">
                          <a:solidFill>
                            <a:schemeClr val="dk1"/>
                          </a:solidFill>
                          <a:effectLst/>
                          <a:latin typeface="+mn-lt"/>
                          <a:ea typeface="+mn-ea"/>
                          <a:cs typeface="+mn-cs"/>
                        </a:rPr>
                        <a:t>PARENT/GUARDIAN CONTACT DATA</a:t>
                      </a:r>
                    </a:p>
                    <a:p>
                      <a:pPr marL="0" lvl="0" indent="0">
                        <a:buFont typeface="Arial" panose="020B0604020202020204" pitchFamily="34" charset="0"/>
                        <a:buNone/>
                      </a:pPr>
                      <a:r>
                        <a:rPr lang="en-US" sz="1000" b="0" i="0" kern="1200">
                          <a:solidFill>
                            <a:schemeClr val="dk1"/>
                          </a:solidFill>
                          <a:effectLst/>
                          <a:latin typeface="+mn-lt"/>
                          <a:ea typeface="+mn-ea"/>
                          <a:cs typeface="+mn-cs"/>
                        </a:rPr>
                        <a:t>Monthly</a:t>
                      </a:r>
                    </a:p>
                  </a:txBody>
                  <a:tcPr/>
                </a:tc>
                <a:tc gridSpan="2">
                  <a:txBody>
                    <a:bodyPr/>
                    <a:lstStyle/>
                    <a:p>
                      <a:pPr marL="0" lvl="0" indent="0">
                        <a:buFont typeface="Arial" panose="020B0604020202020204" pitchFamily="34" charset="0"/>
                        <a:buNone/>
                      </a:pPr>
                      <a:r>
                        <a:rPr lang="en-US" sz="1000" b="1" i="0" kern="1200">
                          <a:solidFill>
                            <a:schemeClr val="dk1"/>
                          </a:solidFill>
                          <a:effectLst/>
                          <a:latin typeface="+mn-lt"/>
                          <a:ea typeface="+mn-ea"/>
                          <a:cs typeface="+mn-cs"/>
                        </a:rPr>
                        <a:t>AEP DATA (Goal 2)</a:t>
                      </a:r>
                      <a:endParaRPr lang="en-US"/>
                    </a:p>
                    <a:p>
                      <a:pPr marL="0" lvl="0" indent="0">
                        <a:buFont typeface="Arial" panose="020B0604020202020204" pitchFamily="34" charset="0"/>
                        <a:buNone/>
                      </a:pPr>
                      <a:r>
                        <a:rPr lang="en-US" sz="1000" b="0" i="0" kern="1200">
                          <a:solidFill>
                            <a:schemeClr val="dk1"/>
                          </a:solidFill>
                          <a:effectLst/>
                          <a:latin typeface="+mn-lt"/>
                          <a:ea typeface="+mn-ea"/>
                          <a:cs typeface="+mn-cs"/>
                        </a:rPr>
                        <a:t>Number of absences/truancy/tardy</a:t>
                      </a:r>
                      <a:endParaRPr lang="en-US"/>
                    </a:p>
                  </a:txBody>
                  <a:tcPr/>
                </a:tc>
                <a:tc hMerge="1">
                  <a:txBody>
                    <a:bodyPr/>
                    <a:lstStyle/>
                    <a:p>
                      <a:endParaRPr lang="en-US"/>
                    </a:p>
                  </a:txBody>
                  <a:tcPr/>
                </a:tc>
                <a:tc>
                  <a:txBody>
                    <a:bodyPr/>
                    <a:lstStyle/>
                    <a:p>
                      <a:pPr marL="0" lvl="0" indent="0">
                        <a:buFont typeface="Arial" panose="020B0604020202020204" pitchFamily="34" charset="0"/>
                        <a:buNone/>
                      </a:pPr>
                      <a:r>
                        <a:rPr lang="en-US" sz="1000" b="1" i="0" kern="1200">
                          <a:solidFill>
                            <a:schemeClr val="dk1"/>
                          </a:solidFill>
                          <a:effectLst/>
                          <a:latin typeface="+mn-lt"/>
                          <a:ea typeface="+mn-ea"/>
                          <a:cs typeface="+mn-cs"/>
                        </a:rPr>
                        <a:t>PARENT EVENT ATTENDANCE</a:t>
                      </a:r>
                    </a:p>
                    <a:p>
                      <a:pPr marL="0" lvl="0" indent="0">
                        <a:buFont typeface="Arial" panose="020B0604020202020204" pitchFamily="34" charset="0"/>
                        <a:buNone/>
                      </a:pPr>
                      <a:r>
                        <a:rPr lang="en-US" sz="1000" b="0" i="0" kern="1200">
                          <a:solidFill>
                            <a:schemeClr val="dk1"/>
                          </a:solidFill>
                          <a:effectLst/>
                          <a:latin typeface="+mn-lt"/>
                          <a:ea typeface="+mn-ea"/>
                          <a:cs typeface="+mn-cs"/>
                        </a:rPr>
                        <a:t>Number of parents attending</a:t>
                      </a:r>
                    </a:p>
                    <a:p>
                      <a:pPr marL="0" lvl="0" indent="0">
                        <a:buFont typeface="Arial" panose="020B0604020202020204" pitchFamily="34" charset="0"/>
                        <a:buNone/>
                      </a:pPr>
                      <a:endParaRPr lang="en-US" sz="1000" b="1" i="0" kern="1200">
                        <a:solidFill>
                          <a:schemeClr val="dk1"/>
                        </a:solidFill>
                        <a:effectLst/>
                        <a:latin typeface="+mn-lt"/>
                        <a:ea typeface="+mn-ea"/>
                        <a:cs typeface="+mn-cs"/>
                      </a:endParaRPr>
                    </a:p>
                  </a:txBody>
                  <a:tcPr/>
                </a:tc>
                <a:extLst>
                  <a:ext uri="{0D108BD9-81ED-4DB2-BD59-A6C34878D82A}">
                    <a16:rowId xmlns:a16="http://schemas.microsoft.com/office/drawing/2014/main" val="544834922"/>
                  </a:ext>
                </a:extLst>
              </a:tr>
              <a:tr h="333198">
                <a:tc gridSpan="7">
                  <a:txBody>
                    <a:bodyPr/>
                    <a:lstStyle/>
                    <a:p>
                      <a:r>
                        <a:rPr lang="en-US" sz="1400">
                          <a:solidFill>
                            <a:schemeClr val="bg1">
                              <a:lumMod val="95000"/>
                            </a:schemeClr>
                          </a:solidFill>
                        </a:rPr>
                        <a:t>Q GOAL 3 SCHOOL LEVEL STRATEGIES  (Actions/Tasks)</a:t>
                      </a:r>
                    </a:p>
                  </a:txBody>
                  <a:tcPr>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499797">
                <a:tc>
                  <a:txBody>
                    <a:bodyPr/>
                    <a:lstStyle/>
                    <a:p>
                      <a:pPr marL="0" lvl="0" indent="0">
                        <a:buFont typeface="Arial"/>
                        <a:buNone/>
                      </a:pPr>
                      <a:r>
                        <a:rPr lang="en-US" sz="1200" b="0" i="0" u="none" strike="noStrike" noProof="0">
                          <a:solidFill>
                            <a:srgbClr val="000000"/>
                          </a:solidFill>
                          <a:latin typeface="Aptos"/>
                        </a:rPr>
                        <a:t>COMMUNITY PARTNERSHIP</a:t>
                      </a:r>
                    </a:p>
                  </a:txBody>
                  <a:tcPr/>
                </a:tc>
                <a:tc gridSpan="6">
                  <a:txBody>
                    <a:bodyPr/>
                    <a:lstStyle/>
                    <a:p>
                      <a:r>
                        <a:rPr lang="en-US" sz="1200"/>
                        <a:t>Monthly collaboration with the ROE Truancy Department, Adams County Juvenile Detention Center, Adams County and State Probation Department.</a:t>
                      </a:r>
                      <a:endParaRPr lang="en-US"/>
                    </a:p>
                  </a:txBody>
                  <a:tcPr/>
                </a:tc>
                <a:tc hMerge="1">
                  <a:txBody>
                    <a:bodyPr/>
                    <a:lstStyle/>
                    <a:p>
                      <a:endParaRPr lang="en-US"/>
                    </a:p>
                  </a:txBody>
                  <a:tcPr/>
                </a:tc>
                <a:tc hMerge="1">
                  <a:txBody>
                    <a:bodyPr/>
                    <a:lstStyle/>
                    <a:p>
                      <a:endParaRPr lang="en-US"/>
                    </a:p>
                  </a:txBody>
                  <a:tcPr/>
                </a:tc>
                <a:tc hMerge="1">
                  <a:txBody>
                    <a:bodyPr/>
                    <a:lstStyle/>
                    <a:p>
                      <a:pPr marL="0" lvl="0" indent="0">
                        <a:buFont typeface="Arial"/>
                        <a:buNone/>
                      </a:pPr>
                      <a:endParaRPr lang="en-US" sz="1200" b="0" i="0" u="none" strike="noStrike" noProof="0">
                        <a:solidFill>
                          <a:srgbClr val="000000"/>
                        </a:solidFill>
                        <a:latin typeface="Aptos"/>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499797">
                <a:tc>
                  <a:txBody>
                    <a:bodyPr/>
                    <a:lstStyle/>
                    <a:p>
                      <a:pPr marL="0" lvl="0" indent="0">
                        <a:buFont typeface="Arial"/>
                        <a:buNone/>
                      </a:pPr>
                      <a:r>
                        <a:rPr lang="en-US" sz="1200" b="0" i="0" u="none" strike="noStrike" noProof="0">
                          <a:solidFill>
                            <a:srgbClr val="000000"/>
                          </a:solidFill>
                          <a:latin typeface="Aptos"/>
                        </a:rPr>
                        <a:t>COMMUNITY PARTNERSHIP</a:t>
                      </a:r>
                    </a:p>
                  </a:txBody>
                  <a:tcPr/>
                </a:tc>
                <a:tc gridSpan="6">
                  <a:txBody>
                    <a:bodyPr/>
                    <a:lstStyle/>
                    <a:p>
                      <a:r>
                        <a:rPr lang="en-US" sz="1200"/>
                        <a:t>Continue community partnership with Faith Christian Church </a:t>
                      </a:r>
                    </a:p>
                  </a:txBody>
                  <a:tcPr/>
                </a:tc>
                <a:tc hMerge="1">
                  <a:txBody>
                    <a:bodyPr/>
                    <a:lstStyle/>
                    <a:p>
                      <a:endParaRPr lang="en-US"/>
                    </a:p>
                  </a:txBody>
                  <a:tcPr/>
                </a:tc>
                <a:tc hMerge="1">
                  <a:txBody>
                    <a:bodyPr/>
                    <a:lstStyle/>
                    <a:p>
                      <a:endParaRPr lang="en-US"/>
                    </a:p>
                  </a:txBody>
                  <a:tcPr/>
                </a:tc>
                <a:tc hMerge="1">
                  <a:txBody>
                    <a:bodyPr/>
                    <a:lstStyle/>
                    <a:p>
                      <a:pPr marL="0" lvl="0" indent="0">
                        <a:buFont typeface="Arial"/>
                        <a:buNone/>
                      </a:pPr>
                      <a:endParaRPr lang="en-US" sz="1200" b="0" i="0" u="none" strike="noStrike" noProof="0">
                        <a:solidFill>
                          <a:srgbClr val="000000"/>
                        </a:solidFill>
                        <a:latin typeface="Aptos"/>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55791347"/>
                  </a:ext>
                </a:extLst>
              </a:tr>
              <a:tr h="499797">
                <a:tc>
                  <a:txBody>
                    <a:bodyPr/>
                    <a:lstStyle/>
                    <a:p>
                      <a:pPr marL="0" lvl="0" indent="0">
                        <a:buFont typeface="Arial"/>
                        <a:buNone/>
                      </a:pPr>
                      <a:r>
                        <a:rPr lang="en-US" sz="1200" b="0" i="0" u="none" strike="noStrike" noProof="0">
                          <a:solidFill>
                            <a:srgbClr val="000000"/>
                          </a:solidFill>
                          <a:latin typeface="Aptos"/>
                        </a:rPr>
                        <a:t>PROFESSIONAL PRACTICE</a:t>
                      </a:r>
                    </a:p>
                  </a:txBody>
                  <a:tcPr/>
                </a:tc>
                <a:tc gridSpan="6">
                  <a:txBody>
                    <a:bodyPr/>
                    <a:lstStyle/>
                    <a:p>
                      <a:r>
                        <a:rPr lang="en-US" sz="1200"/>
                        <a:t>Staff will conduct positive parent/guardian phone calls and send post cards.</a:t>
                      </a:r>
                    </a:p>
                  </a:txBody>
                  <a:tcPr/>
                </a:tc>
                <a:tc hMerge="1">
                  <a:txBody>
                    <a:bodyPr/>
                    <a:lstStyle/>
                    <a:p>
                      <a:endParaRPr lang="en-US"/>
                    </a:p>
                  </a:txBody>
                  <a:tcPr/>
                </a:tc>
                <a:tc hMerge="1">
                  <a:txBody>
                    <a:bodyPr/>
                    <a:lstStyle/>
                    <a:p>
                      <a:endParaRPr lang="en-US"/>
                    </a:p>
                  </a:txBody>
                  <a:tcPr/>
                </a:tc>
                <a:tc hMerge="1">
                  <a:txBody>
                    <a:bodyPr/>
                    <a:lstStyle/>
                    <a:p>
                      <a:pPr marL="0" lvl="0" indent="0">
                        <a:buFont typeface="Arial"/>
                        <a:buNone/>
                      </a:pPr>
                      <a:endParaRPr lang="en-US" sz="1200" b="0" i="0" u="none" strike="noStrike" noProof="0">
                        <a:solidFill>
                          <a:srgbClr val="000000"/>
                        </a:solidFill>
                        <a:latin typeface="Aptos"/>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54452170"/>
                  </a:ext>
                </a:extLst>
              </a:tr>
              <a:tr h="299878">
                <a:tc>
                  <a:txBody>
                    <a:bodyPr/>
                    <a:lstStyle/>
                    <a:p>
                      <a:pPr marL="0" lvl="0" indent="0">
                        <a:buFont typeface="Arial"/>
                        <a:buNone/>
                      </a:pPr>
                      <a:r>
                        <a:rPr lang="en-US" sz="1200" b="0" i="0" u="none" strike="noStrike" noProof="0">
                          <a:solidFill>
                            <a:srgbClr val="000000"/>
                          </a:solidFill>
                          <a:latin typeface="Aptos"/>
                        </a:rPr>
                        <a:t>PARENT INVOLVMENT</a:t>
                      </a:r>
                    </a:p>
                  </a:txBody>
                  <a:tcPr/>
                </a:tc>
                <a:tc gridSpan="6">
                  <a:txBody>
                    <a:bodyPr/>
                    <a:lstStyle/>
                    <a:p>
                      <a:r>
                        <a:rPr lang="en-US" sz="1200"/>
                        <a:t>Parent/Guardian participation in the development of student AEP (Alternate Education Plan)</a:t>
                      </a:r>
                    </a:p>
                  </a:txBody>
                  <a:tcPr/>
                </a:tc>
                <a:tc hMerge="1">
                  <a:txBody>
                    <a:bodyPr/>
                    <a:lstStyle/>
                    <a:p>
                      <a:endParaRPr lang="en-US"/>
                    </a:p>
                  </a:txBody>
                  <a:tcPr/>
                </a:tc>
                <a:tc hMerge="1">
                  <a:txBody>
                    <a:bodyPr/>
                    <a:lstStyle/>
                    <a:p>
                      <a:endParaRPr lang="en-US"/>
                    </a:p>
                  </a:txBody>
                  <a:tcPr/>
                </a:tc>
                <a:tc hMerge="1">
                  <a:txBody>
                    <a:bodyPr/>
                    <a:lstStyle/>
                    <a:p>
                      <a:pPr marL="0" lvl="0" indent="0">
                        <a:buFont typeface="Arial"/>
                        <a:buNone/>
                      </a:pPr>
                      <a:endParaRPr lang="en-US" sz="1200" b="0" i="0" u="none" strike="noStrike" noProof="0">
                        <a:solidFill>
                          <a:srgbClr val="000000"/>
                        </a:solidFill>
                        <a:latin typeface="Aptos"/>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80919656"/>
                  </a:ext>
                </a:extLst>
              </a:tr>
              <a:tr h="299878">
                <a:tc>
                  <a:txBody>
                    <a:bodyPr/>
                    <a:lstStyle/>
                    <a:p>
                      <a:pPr marL="0" lvl="0" indent="0">
                        <a:buFont typeface="Arial"/>
                        <a:buNone/>
                      </a:pPr>
                      <a:r>
                        <a:rPr lang="en-US" sz="1200" b="0" i="0" u="none" strike="noStrike" noProof="0">
                          <a:solidFill>
                            <a:srgbClr val="000000"/>
                          </a:solidFill>
                          <a:latin typeface="Aptos"/>
                        </a:rPr>
                        <a:t>PARENT INVOLVEMENT</a:t>
                      </a:r>
                    </a:p>
                  </a:txBody>
                  <a:tcPr/>
                </a:tc>
                <a:tc gridSpan="6">
                  <a:txBody>
                    <a:bodyPr/>
                    <a:lstStyle/>
                    <a:p>
                      <a:r>
                        <a:rPr lang="en-US" sz="1200"/>
                        <a:t>Parent/Guardian participation in the intake process (eligibility for program and development of the AEP)</a:t>
                      </a:r>
                    </a:p>
                  </a:txBody>
                  <a:tcPr/>
                </a:tc>
                <a:tc hMerge="1">
                  <a:txBody>
                    <a:bodyPr/>
                    <a:lstStyle/>
                    <a:p>
                      <a:endParaRPr lang="en-US"/>
                    </a:p>
                  </a:txBody>
                  <a:tcPr/>
                </a:tc>
                <a:tc hMerge="1">
                  <a:txBody>
                    <a:bodyPr/>
                    <a:lstStyle/>
                    <a:p>
                      <a:endParaRPr lang="en-US"/>
                    </a:p>
                  </a:txBody>
                  <a:tcPr/>
                </a:tc>
                <a:tc hMerge="1">
                  <a:txBody>
                    <a:bodyPr/>
                    <a:lstStyle/>
                    <a:p>
                      <a:pPr marL="0" lvl="0" indent="0">
                        <a:buFont typeface="Arial"/>
                        <a:buNone/>
                      </a:pPr>
                      <a:endParaRPr lang="en-US" sz="1200" b="0" i="0" u="none" strike="noStrike" noProof="0">
                        <a:solidFill>
                          <a:srgbClr val="000000"/>
                        </a:solidFill>
                        <a:latin typeface="Aptos"/>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54493050"/>
                  </a:ext>
                </a:extLst>
              </a:tr>
              <a:tr h="299878">
                <a:tc>
                  <a:txBody>
                    <a:bodyPr/>
                    <a:lstStyle/>
                    <a:p>
                      <a:pPr marL="0" lvl="0" indent="0">
                        <a:buFont typeface="Arial"/>
                        <a:buNone/>
                      </a:pPr>
                      <a:r>
                        <a:rPr lang="en-US" sz="1200" b="0" i="0" u="none" strike="noStrike" noProof="0">
                          <a:solidFill>
                            <a:srgbClr val="000000"/>
                          </a:solidFill>
                          <a:latin typeface="Aptos"/>
                        </a:rPr>
                        <a:t>PARENT INVOLVEMENT</a:t>
                      </a:r>
                    </a:p>
                  </a:txBody>
                  <a:tcPr/>
                </a:tc>
                <a:tc gridSpan="6">
                  <a:txBody>
                    <a:bodyPr/>
                    <a:lstStyle/>
                    <a:p>
                      <a:r>
                        <a:rPr lang="en-US" sz="1200"/>
                        <a:t>Parent invitations to participate in Back-to-School event and Parent- Teacher conferences.</a:t>
                      </a:r>
                    </a:p>
                  </a:txBody>
                  <a:tcPr/>
                </a:tc>
                <a:tc hMerge="1">
                  <a:txBody>
                    <a:bodyPr/>
                    <a:lstStyle/>
                    <a:p>
                      <a:endParaRPr lang="en-US"/>
                    </a:p>
                  </a:txBody>
                  <a:tcPr/>
                </a:tc>
                <a:tc hMerge="1">
                  <a:txBody>
                    <a:bodyPr/>
                    <a:lstStyle/>
                    <a:p>
                      <a:endParaRPr lang="en-US"/>
                    </a:p>
                  </a:txBody>
                  <a:tcPr/>
                </a:tc>
                <a:tc hMerge="1">
                  <a:txBody>
                    <a:bodyPr/>
                    <a:lstStyle/>
                    <a:p>
                      <a:pPr marL="0" lvl="0" indent="0">
                        <a:buFont typeface="Arial"/>
                        <a:buNone/>
                      </a:pPr>
                      <a:endParaRPr lang="en-US" sz="1200" b="0" i="0" u="none" strike="noStrike" noProof="0">
                        <a:solidFill>
                          <a:srgbClr val="000000"/>
                        </a:solidFill>
                        <a:latin typeface="Aptos"/>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39050735"/>
                  </a:ext>
                </a:extLst>
              </a:tr>
            </a:tbl>
          </a:graphicData>
        </a:graphic>
      </p:graphicFrame>
      <p:pic>
        <p:nvPicPr>
          <p:cNvPr id="4" name="Picture 3" descr="Logo, icon, company name&#10;&#10;Description automatically generated">
            <a:extLst>
              <a:ext uri="{FF2B5EF4-FFF2-40B4-BE49-F238E27FC236}">
                <a16:creationId xmlns:a16="http://schemas.microsoft.com/office/drawing/2014/main" id="{EACFDD2F-5BDA-F527-5E7A-5E47E4407963}"/>
              </a:ext>
            </a:extLst>
          </p:cNvPr>
          <p:cNvPicPr>
            <a:picLocks noChangeAspect="1"/>
          </p:cNvPicPr>
          <p:nvPr/>
        </p:nvPicPr>
        <p:blipFill>
          <a:blip r:embed="rId3"/>
          <a:stretch>
            <a:fillRect/>
          </a:stretch>
        </p:blipFill>
        <p:spPr>
          <a:xfrm>
            <a:off x="9922858" y="1129348"/>
            <a:ext cx="1455714" cy="1179845"/>
          </a:xfrm>
          <a:prstGeom prst="rect">
            <a:avLst/>
          </a:prstGeom>
        </p:spPr>
      </p:pic>
    </p:spTree>
    <p:extLst>
      <p:ext uri="{BB962C8B-B14F-4D97-AF65-F5344CB8AC3E}">
        <p14:creationId xmlns:p14="http://schemas.microsoft.com/office/powerpoint/2010/main" val="2675722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a2cc60b-89dd-4105-962a-e09ec6187428">
      <UserInfo>
        <DisplayName>Steinke, Jody</DisplayName>
        <AccountId>39</AccountId>
        <AccountType/>
      </UserInfo>
    </SharedWithUsers>
    <TaxCatchAll xmlns="9a2cc60b-89dd-4105-962a-e09ec6187428" xsi:nil="true"/>
    <lcf76f155ced4ddcb4097134ff3c332f xmlns="9693bd2b-26f7-49b0-a370-341f76daf37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2B691A91F0F774F86158912237FCEBD" ma:contentTypeVersion="17" ma:contentTypeDescription="Create a new document." ma:contentTypeScope="" ma:versionID="4a5d656ed4fb26b16aa489e4c2f654b5">
  <xsd:schema xmlns:xsd="http://www.w3.org/2001/XMLSchema" xmlns:xs="http://www.w3.org/2001/XMLSchema" xmlns:p="http://schemas.microsoft.com/office/2006/metadata/properties" xmlns:ns2="9693bd2b-26f7-49b0-a370-341f76daf375" xmlns:ns3="9a2cc60b-89dd-4105-962a-e09ec6187428" targetNamespace="http://schemas.microsoft.com/office/2006/metadata/properties" ma:root="true" ma:fieldsID="9aea36d32dc83dabe09f536533d04701" ns2:_="" ns3:_="">
    <xsd:import namespace="9693bd2b-26f7-49b0-a370-341f76daf375"/>
    <xsd:import namespace="9a2cc60b-89dd-4105-962a-e09ec618742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93bd2b-26f7-49b0-a370-341f76daf3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4884c34-ffc2-45f3-b40e-b1353545da4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a2cc60b-89dd-4105-962a-e09ec618742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01a3def-4ed1-4b46-8a5a-163507710c9c}" ma:internalName="TaxCatchAll" ma:showField="CatchAllData" ma:web="9a2cc60b-89dd-4105-962a-e09ec61874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1E4DEB-D9CA-4E3A-8DA1-2E6901A4F104}">
  <ds:schemaRefs>
    <ds:schemaRef ds:uri="9693bd2b-26f7-49b0-a370-341f76daf375"/>
    <ds:schemaRef ds:uri="9a2cc60b-89dd-4105-962a-e09ec618742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03202DC-6485-4F54-9279-66C61C8C337A}">
  <ds:schemaRefs>
    <ds:schemaRef ds:uri="9693bd2b-26f7-49b0-a370-341f76daf375"/>
    <ds:schemaRef ds:uri="9a2cc60b-89dd-4105-962a-e09ec618742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F72AF7E-C8DD-4D57-902B-CAD8AF71DEA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1249</Words>
  <Application>Microsoft Office PowerPoint</Application>
  <PresentationFormat>Widescreen</PresentationFormat>
  <Paragraphs>142</Paragraphs>
  <Slides>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Aptos</vt:lpstr>
      <vt:lpstr>Aptos Display</vt:lpstr>
      <vt:lpstr>Arial</vt:lpstr>
      <vt:lpstr>Calibri</vt:lpstr>
      <vt:lpstr>Congenial</vt:lpstr>
      <vt:lpstr>Segoe UI</vt:lpstr>
      <vt:lpstr>Office Theme</vt:lpstr>
      <vt:lpstr>PowerPoint Presentation</vt:lpstr>
      <vt:lpstr>School Improvement Planning Process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QUINCY PUBLIC SCHOOLS  DISTRICT 172</dc:title>
  <dc:creator>Dinkheller, Kimberly</dc:creator>
  <cp:lastModifiedBy>Dinkheller, Kimberly</cp:lastModifiedBy>
  <cp:revision>83</cp:revision>
  <dcterms:created xsi:type="dcterms:W3CDTF">2024-05-07T03:11:30Z</dcterms:created>
  <dcterms:modified xsi:type="dcterms:W3CDTF">2024-07-14T23:26:52Z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0x01010082B691A91F0F774F86158912237FCEBD</vt:lpwstr>
  </property>
  <property fmtid="{D5CDD505-2E9C-101B-9397-08002B2CF9AE}" pid="3" name="ComplianceAssetId">
    <vt:lpwstr/>
  </property>
  <property fmtid="{D5CDD505-2E9C-101B-9397-08002B2CF9AE}" pid="4" name="_activity">
    <vt:lpwstr>{"FileActivityType":"9","FileActivityTimeStamp":"2024-05-08T03:31:11.427Z","FileActivityUsersOnPage":[{"DisplayName":"Dinkheller, Kimberly","Id":"dinkheki@qps.org"},{"DisplayName":"Cramer, Sara","Id":"cramersa@qps.org"}],"FileActivityNavigationId":null}</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