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321" r:id="rId6"/>
    <p:sldId id="1117" r:id="rId7"/>
    <p:sldId id="1108" r:id="rId8"/>
    <p:sldId id="1118" r:id="rId9"/>
    <p:sldId id="1121" r:id="rId10"/>
    <p:sldId id="1119" r:id="rId11"/>
    <p:sldId id="1122" r:id="rId12"/>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43904-5A92-88EC-4030-C1659DD9F5D5}" v="80" dt="2025-06-12T02:57:56.149"/>
    <p1510:client id="{4BD1C8E6-2014-4E4C-8895-86AFD578F280}" v="5" dt="2025-06-12T12:41:16.353"/>
    <p1510:client id="{57B51460-DBA4-4DA1-AA14-00625481A1E5}" v="26" dt="2025-06-12T03:05:45.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020CDBD6-41FD-4895-881C-CAAC0C3F1543}" type="datetimeFigureOut">
              <a:t>7/28/2025</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69534E9-3BF1-4905-A014-DD2F4994AFD4}" type="slidenum">
              <a:t>‹#›</a:t>
            </a:fld>
            <a:endParaRPr lang="en-US"/>
          </a:p>
        </p:txBody>
      </p:sp>
    </p:spTree>
    <p:extLst>
      <p:ext uri="{BB962C8B-B14F-4D97-AF65-F5344CB8AC3E}">
        <p14:creationId xmlns:p14="http://schemas.microsoft.com/office/powerpoint/2010/main" val="2418623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2024-2025</a:t>
            </a:r>
          </a:p>
          <a:p>
            <a:r>
              <a:rPr lang="en-US">
                <a:ea typeface="Calibri"/>
                <a:cs typeface="Calibri"/>
              </a:rPr>
              <a:t>All school 57% </a:t>
            </a:r>
          </a:p>
        </p:txBody>
      </p:sp>
      <p:sp>
        <p:nvSpPr>
          <p:cNvPr id="4" name="Slide Number Placeholder 3"/>
          <p:cNvSpPr>
            <a:spLocks noGrp="1"/>
          </p:cNvSpPr>
          <p:nvPr>
            <p:ph type="sldNum" sz="quarter" idx="5"/>
          </p:nvPr>
        </p:nvSpPr>
        <p:spPr/>
        <p:txBody>
          <a:bodyPr/>
          <a:lstStyle/>
          <a:p>
            <a:fld id="{269534E9-3BF1-4905-A014-DD2F4994AFD4}" type="slidenum">
              <a:rPr lang="en-US" smtClean="0"/>
              <a:t>4</a:t>
            </a:fld>
            <a:endParaRPr lang="en-US"/>
          </a:p>
        </p:txBody>
      </p:sp>
    </p:spTree>
    <p:extLst>
      <p:ext uri="{BB962C8B-B14F-4D97-AF65-F5344CB8AC3E}">
        <p14:creationId xmlns:p14="http://schemas.microsoft.com/office/powerpoint/2010/main" val="3658779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District Goal:  By Jun 1 85% of QPS students will be on track with behavior  (2% or less of school days attended</a:t>
            </a:r>
            <a:endParaRPr lang="en-US"/>
          </a:p>
        </p:txBody>
      </p:sp>
      <p:sp>
        <p:nvSpPr>
          <p:cNvPr id="4" name="Slide Number Placeholder 3"/>
          <p:cNvSpPr>
            <a:spLocks noGrp="1"/>
          </p:cNvSpPr>
          <p:nvPr>
            <p:ph type="sldNum" sz="quarter" idx="5"/>
          </p:nvPr>
        </p:nvSpPr>
        <p:spPr/>
        <p:txBody>
          <a:bodyPr/>
          <a:lstStyle/>
          <a:p>
            <a:fld id="{269534E9-3BF1-4905-A014-DD2F4994AFD4}" type="slidenum">
              <a:t>6</a:t>
            </a:fld>
            <a:endParaRPr lang="en-US"/>
          </a:p>
        </p:txBody>
      </p:sp>
    </p:spTree>
    <p:extLst>
      <p:ext uri="{BB962C8B-B14F-4D97-AF65-F5344CB8AC3E}">
        <p14:creationId xmlns:p14="http://schemas.microsoft.com/office/powerpoint/2010/main" val="4199992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9534E9-3BF1-4905-A014-DD2F4994AFD4}" type="slidenum">
              <a:rPr lang="en-US" smtClean="0"/>
              <a:t>8</a:t>
            </a:fld>
            <a:endParaRPr lang="en-US"/>
          </a:p>
        </p:txBody>
      </p:sp>
    </p:spTree>
    <p:extLst>
      <p:ext uri="{BB962C8B-B14F-4D97-AF65-F5344CB8AC3E}">
        <p14:creationId xmlns:p14="http://schemas.microsoft.com/office/powerpoint/2010/main" val="1477881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9E34-3E1D-1428-54E5-DFB5E02D75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68ABC-0A1C-EC92-FD1C-FA92B197E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A3F8B7-320B-B5A8-9FE4-94B532E98D7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E816C1D7-77E1-DC22-FCEA-FE264959B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6A72A-06B9-0761-5C8D-23256427964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777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B0020-D22C-BAAF-C7BD-4A0E9D85F1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FF6908-5D48-F9B1-F93B-FBE4F7731F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22A35-A3B6-D936-1B15-E479B650EF9D}"/>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3725DF02-2A96-88D1-5BBF-937565105B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7C8D9-D6ED-F073-09C3-F83E04A7597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45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798B6E-0F5A-859E-4646-3C664C954E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48FB49-C871-BEA1-657D-7ABD2EC5CD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E6297-6A94-4D72-C907-3BB56C113B5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0FABF5EC-68DA-E452-509F-6653AB1B2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67CED-7733-9149-9562-527E1713693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72477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351B-F81C-23CD-8CD9-04EEC5F1A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D026A-A5F0-495D-DB2E-BD9BA66A3B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B4071-7A93-CEA8-19E9-0B63377A1F3A}"/>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BFF3427-E560-3A05-730F-025640C02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11D83-8699-51EA-4385-4CB9657A0E2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22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EB90-9AEE-8723-91E0-04D2AB5F8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30A9B8-2BB8-F64D-CC67-FD1FD2C16E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93FC6E-3109-4F91-0EF4-D3FC98302671}"/>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DFEBE112-C682-CB68-70EF-7F67E04417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67FAE-4275-0184-2305-A5211E9B0F2B}"/>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4916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5B19-27C3-83EB-A616-3FB9758815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1F8FF4-A8E0-5F6F-401C-A48E600DF6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0DF243-EFA9-6A9C-7226-20DB61DE4A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F59977-9A22-CDD6-2878-7879EBC283F7}"/>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C6969748-0DC2-E105-C10F-FE1E9D7EA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29C3EF-468E-4B2E-6BDC-EE4C506470D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42729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8079-C0DA-6CF9-2C1F-D9B3BAFD3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0155A4-C94C-0196-CBA5-DDD704CDB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B52874-4E47-0D3C-30EE-DEF6F34E2A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588173-5E76-5065-F894-E7B97A74B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0DBC12-B365-29C3-8308-AC1666D1A9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362783-BE7B-6AE8-AFF9-5C500C4BC8FB}"/>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8" name="Footer Placeholder 7">
            <a:extLst>
              <a:ext uri="{FF2B5EF4-FFF2-40B4-BE49-F238E27FC236}">
                <a16:creationId xmlns:a16="http://schemas.microsoft.com/office/drawing/2014/main" id="{56A77467-9417-D91F-8600-0A6958A575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519671-1623-1448-F47F-10A42F884C75}"/>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88313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49D2F-7172-F4D1-DD6E-D146032143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FE21B9-3C7D-D2E6-3462-A0F8F472E91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4" name="Footer Placeholder 3">
            <a:extLst>
              <a:ext uri="{FF2B5EF4-FFF2-40B4-BE49-F238E27FC236}">
                <a16:creationId xmlns:a16="http://schemas.microsoft.com/office/drawing/2014/main" id="{AC245757-4B23-56BA-C024-B7BF17046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75CCC2-F908-4FAF-6D28-1359C85CDCB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98801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02F3FF-0CC6-29F1-9E71-9318092DEA9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3" name="Footer Placeholder 2">
            <a:extLst>
              <a:ext uri="{FF2B5EF4-FFF2-40B4-BE49-F238E27FC236}">
                <a16:creationId xmlns:a16="http://schemas.microsoft.com/office/drawing/2014/main" id="{69457903-B174-C9AB-E973-711A19AA5E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DE308C-96A5-781D-B1C9-216C69B294B3}"/>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23033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F751F-CF1E-73D9-C483-5A3A0C6D4F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C8B9FE-8369-35B0-BCEB-2C32041EAC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EDE86C-72F8-03E8-6709-503849BEC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67912-D538-802C-BE3D-3109032CB13C}"/>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86D86402-4258-2C22-6860-1D185574C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658F6-0987-1C06-2CD7-3F38D8ACFFBD}"/>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1431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5089-487F-981B-F374-3CA291B8D4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D1E266-6E08-5DE6-723B-4A6FCAE804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4B9BF9-6522-5559-EDB8-480456869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D08665-8F42-8F63-9BEC-00BC42A819A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74D8278C-7A1B-F085-FF89-0E6B39AE51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F4F52-4E7C-8ECC-75FC-A2A9FC5B15D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5829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63A54-3CDD-DF78-A99F-F6A6C6BC5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54AB51-E7A6-0606-AE8C-8A0AB95362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8EF25-ED07-56C9-E435-6E2F5CE3B5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E8F0EC8-ACB4-7F81-7DD1-5DD0B90171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31C2FA0-3350-DB96-5CE4-8E8AF91167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BD8AFA-5241-4C58-ADA4-39874C9860F5}" type="slidenum">
              <a:rPr lang="en-US" smtClean="0"/>
              <a:t>‹#›</a:t>
            </a:fld>
            <a:endParaRPr lang="en-US"/>
          </a:p>
        </p:txBody>
      </p:sp>
    </p:spTree>
    <p:extLst>
      <p:ext uri="{BB962C8B-B14F-4D97-AF65-F5344CB8AC3E}">
        <p14:creationId xmlns:p14="http://schemas.microsoft.com/office/powerpoint/2010/main" val="165050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5031-26D7-A514-C760-51E099F069DC}"/>
              </a:ext>
            </a:extLst>
          </p:cNvPr>
          <p:cNvSpPr>
            <a:spLocks noGrp="1"/>
          </p:cNvSpPr>
          <p:nvPr>
            <p:ph type="ctrTitle"/>
          </p:nvPr>
        </p:nvSpPr>
        <p:spPr>
          <a:xfrm>
            <a:off x="378691" y="1472609"/>
            <a:ext cx="5855853" cy="2135692"/>
          </a:xfrm>
        </p:spPr>
        <p:txBody>
          <a:bodyPr>
            <a:normAutofit/>
          </a:bodyPr>
          <a:lstStyle/>
          <a:p>
            <a:r>
              <a:rPr lang="en-US" sz="4400" b="1">
                <a:solidFill>
                  <a:srgbClr val="002060"/>
                </a:solidFill>
                <a:latin typeface="Congenial"/>
              </a:rPr>
              <a:t>The Academy</a:t>
            </a:r>
            <a:br>
              <a:rPr lang="en-US" sz="4400" b="1">
                <a:solidFill>
                  <a:srgbClr val="002060"/>
                </a:solidFill>
                <a:latin typeface="Congenial"/>
              </a:rPr>
            </a:br>
            <a:r>
              <a:rPr lang="en-US" sz="4400" b="1">
                <a:solidFill>
                  <a:srgbClr val="002060"/>
                </a:solidFill>
                <a:latin typeface="Congenial"/>
              </a:rPr>
              <a:t>SCHOOL IMPROVEMENT PLAN</a:t>
            </a:r>
            <a:endParaRPr lang="en-US" sz="4400">
              <a:solidFill>
                <a:srgbClr val="002060"/>
              </a:solidFill>
              <a:latin typeface="Congenial" panose="02000503040000020004" pitchFamily="2" charset="0"/>
            </a:endParaRPr>
          </a:p>
        </p:txBody>
      </p:sp>
      <p:sp>
        <p:nvSpPr>
          <p:cNvPr id="3" name="Subtitle 2">
            <a:extLst>
              <a:ext uri="{FF2B5EF4-FFF2-40B4-BE49-F238E27FC236}">
                <a16:creationId xmlns:a16="http://schemas.microsoft.com/office/drawing/2014/main" id="{70CA2B4D-E512-2DA3-98FC-A05382843FA4}"/>
              </a:ext>
            </a:extLst>
          </p:cNvPr>
          <p:cNvSpPr>
            <a:spLocks noGrp="1"/>
          </p:cNvSpPr>
          <p:nvPr>
            <p:ph type="subTitle" idx="1"/>
          </p:nvPr>
        </p:nvSpPr>
        <p:spPr>
          <a:xfrm>
            <a:off x="1124888" y="3833038"/>
            <a:ext cx="4210390" cy="1063256"/>
          </a:xfrm>
        </p:spPr>
        <p:txBody>
          <a:bodyPr>
            <a:normAutofit/>
          </a:bodyPr>
          <a:lstStyle/>
          <a:p>
            <a:r>
              <a:rPr lang="en-US" sz="1800">
                <a:latin typeface="+mj-lt"/>
              </a:rPr>
              <a:t>2025-2026</a:t>
            </a:r>
          </a:p>
        </p:txBody>
      </p:sp>
      <p:pic>
        <p:nvPicPr>
          <p:cNvPr id="5" name="Picture 4" descr="A blue and white letter q&#10;&#10;Description automatically generated">
            <a:extLst>
              <a:ext uri="{FF2B5EF4-FFF2-40B4-BE49-F238E27FC236}">
                <a16:creationId xmlns:a16="http://schemas.microsoft.com/office/drawing/2014/main" id="{EF2B6985-CFBD-F291-6000-B8FF5E833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4116" y="1104797"/>
            <a:ext cx="5184212" cy="4214806"/>
          </a:xfrm>
          <a:prstGeom prst="rect">
            <a:avLst/>
          </a:prstGeom>
        </p:spPr>
      </p:pic>
    </p:spTree>
    <p:extLst>
      <p:ext uri="{BB962C8B-B14F-4D97-AF65-F5344CB8AC3E}">
        <p14:creationId xmlns:p14="http://schemas.microsoft.com/office/powerpoint/2010/main" val="285311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a:t>Aligned to District Improvement Goals. (</a:t>
            </a:r>
            <a:r>
              <a:rPr lang="en-US" sz="2200" i="1"/>
              <a:t>on-going)</a:t>
            </a:r>
            <a:br>
              <a:rPr lang="en-US" sz="2200" i="1"/>
            </a:br>
            <a:r>
              <a:rPr lang="en-US" sz="2200"/>
              <a:t> </a:t>
            </a:r>
          </a:p>
          <a:p>
            <a:r>
              <a:rPr lang="en-US" sz="2200"/>
              <a:t>Continuous and collaborative process. </a:t>
            </a:r>
            <a:br>
              <a:rPr lang="en-US" sz="2200"/>
            </a:br>
            <a:endParaRPr lang="en-US" sz="2200"/>
          </a:p>
          <a:p>
            <a:r>
              <a:rPr lang="en-US" sz="2200"/>
              <a:t>Reviewed annually, monitored throughout the year- </a:t>
            </a:r>
            <a:r>
              <a:rPr lang="en-US" sz="2200" i="1"/>
              <a:t>QPS uses quarterly check-in cycles.  </a:t>
            </a:r>
            <a:br>
              <a:rPr lang="en-US" sz="2200" i="1"/>
            </a:br>
            <a:endParaRPr lang="en-US" sz="2200" i="1"/>
          </a:p>
          <a:p>
            <a:r>
              <a:rPr lang="en-US" sz="2200"/>
              <a:t>Plan identifies strengths and weaknesses in school level systems. Staff uses the information to making deliberate, positive, cohesive, and observable changes.</a:t>
            </a:r>
            <a:br>
              <a:rPr lang="en-US" sz="2200"/>
            </a:br>
            <a:endParaRPr lang="en-US" sz="2200"/>
          </a:p>
          <a:p>
            <a:r>
              <a:rPr lang="en-US" sz="2200"/>
              <a:t>Unique to each schools needs while staying in line with District Goals/Strategic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the staff needs to achieve Q Commitment Goal 1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3957662801"/>
              </p:ext>
            </p:extLst>
          </p:nvPr>
        </p:nvGraphicFramePr>
        <p:xfrm>
          <a:off x="164592" y="128016"/>
          <a:ext cx="11775529" cy="6555786"/>
        </p:xfrm>
        <a:graphic>
          <a:graphicData uri="http://schemas.openxmlformats.org/drawingml/2006/table">
            <a:tbl>
              <a:tblPr firstRow="1" bandRow="1">
                <a:tableStyleId>{073A0DAA-6AF3-43AB-8588-CEC1D06C72B9}</a:tableStyleId>
              </a:tblPr>
              <a:tblGrid>
                <a:gridCol w="1300882">
                  <a:extLst>
                    <a:ext uri="{9D8B030D-6E8A-4147-A177-3AD203B41FA5}">
                      <a16:colId xmlns:a16="http://schemas.microsoft.com/office/drawing/2014/main" val="1776901933"/>
                    </a:ext>
                  </a:extLst>
                </a:gridCol>
                <a:gridCol w="640098">
                  <a:extLst>
                    <a:ext uri="{9D8B030D-6E8A-4147-A177-3AD203B41FA5}">
                      <a16:colId xmlns:a16="http://schemas.microsoft.com/office/drawing/2014/main" val="441817138"/>
                    </a:ext>
                  </a:extLst>
                </a:gridCol>
                <a:gridCol w="3946783">
                  <a:extLst>
                    <a:ext uri="{9D8B030D-6E8A-4147-A177-3AD203B41FA5}">
                      <a16:colId xmlns:a16="http://schemas.microsoft.com/office/drawing/2014/main" val="2558770193"/>
                    </a:ext>
                  </a:extLst>
                </a:gridCol>
                <a:gridCol w="2942347">
                  <a:extLst>
                    <a:ext uri="{9D8B030D-6E8A-4147-A177-3AD203B41FA5}">
                      <a16:colId xmlns:a16="http://schemas.microsoft.com/office/drawing/2014/main" val="2163206112"/>
                    </a:ext>
                  </a:extLst>
                </a:gridCol>
                <a:gridCol w="299611">
                  <a:extLst>
                    <a:ext uri="{9D8B030D-6E8A-4147-A177-3AD203B41FA5}">
                      <a16:colId xmlns:a16="http://schemas.microsoft.com/office/drawing/2014/main" val="1978764086"/>
                    </a:ext>
                  </a:extLst>
                </a:gridCol>
                <a:gridCol w="2645808">
                  <a:extLst>
                    <a:ext uri="{9D8B030D-6E8A-4147-A177-3AD203B41FA5}">
                      <a16:colId xmlns:a16="http://schemas.microsoft.com/office/drawing/2014/main" val="1874351673"/>
                    </a:ext>
                  </a:extLst>
                </a:gridCol>
              </a:tblGrid>
              <a:tr h="442997">
                <a:tc gridSpan="6">
                  <a:txBody>
                    <a:bodyPr/>
                    <a:lstStyle/>
                    <a:p>
                      <a:pPr algn="ctr"/>
                      <a:r>
                        <a:rPr lang="en-US"/>
                        <a:t>THE ACADEMY–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42997">
                <a:tc gridSpan="6">
                  <a:txBody>
                    <a:bodyPr/>
                    <a:lstStyle/>
                    <a:p>
                      <a:r>
                        <a:rPr lang="en-US" sz="160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223803">
                <a:tc>
                  <a:txBody>
                    <a:bodyPr/>
                    <a:lstStyle/>
                    <a:p>
                      <a:pPr lvl="0" algn="ctr">
                        <a:buNone/>
                      </a:pPr>
                      <a:r>
                        <a:rPr lang="en-US" sz="1400" b="1" i="0" u="none" strike="noStrike" noProof="0">
                          <a:solidFill>
                            <a:srgbClr val="000000"/>
                          </a:solidFill>
                          <a:latin typeface="Aptos"/>
                        </a:rPr>
                        <a:t>ACADEMICS</a:t>
                      </a:r>
                    </a:p>
                  </a:txBody>
                  <a:tcPr anchor="ctr"/>
                </a:tc>
                <a:tc gridSpan="4">
                  <a:txBody>
                    <a:bodyPr/>
                    <a:lstStyle/>
                    <a:p>
                      <a:endParaRPr lang="en-US" sz="800" i="1"/>
                    </a:p>
                    <a:p>
                      <a:pPr lvl="0" algn="l">
                        <a:lnSpc>
                          <a:spcPct val="100000"/>
                        </a:lnSpc>
                        <a:spcBef>
                          <a:spcPts val="0"/>
                        </a:spcBef>
                        <a:spcAft>
                          <a:spcPts val="0"/>
                        </a:spcAft>
                        <a:buNone/>
                      </a:pPr>
                      <a:endParaRPr lang="en-US" sz="1200" b="0" i="0" u="none" strike="noStrike" noProof="0">
                        <a:solidFill>
                          <a:srgbClr val="000000"/>
                        </a:solidFill>
                        <a:latin typeface="Aptos"/>
                      </a:endParaRPr>
                    </a:p>
                    <a:p>
                      <a:pPr lvl="0" algn="l">
                        <a:lnSpc>
                          <a:spcPct val="100000"/>
                        </a:lnSpc>
                        <a:spcBef>
                          <a:spcPts val="0"/>
                        </a:spcBef>
                        <a:spcAft>
                          <a:spcPts val="0"/>
                        </a:spcAft>
                        <a:buNone/>
                      </a:pPr>
                      <a:r>
                        <a:rPr lang="en-US" sz="1400" b="0" i="0" u="none" strike="noStrike" noProof="0">
                          <a:solidFill>
                            <a:srgbClr val="000000"/>
                          </a:solidFill>
                          <a:latin typeface="Aptos"/>
                        </a:rPr>
                        <a:t>By June 1, 2026,  The Academy students will be meeting or exceeding their Alternate Education Plan (AEP) in the area of academics (Goal 1) by overall class completion of 70%.</a:t>
                      </a:r>
                      <a:endParaRPr lang="en-US" sz="1400"/>
                    </a:p>
                    <a:p>
                      <a:pPr lvl="0">
                        <a:buNone/>
                      </a:pPr>
                      <a:endParaRPr lang="en-US" sz="800" b="0" i="0" u="none" strike="noStrike" noProof="0">
                        <a:solidFill>
                          <a:srgbClr val="000000"/>
                        </a:solidFill>
                        <a:latin typeface="Aptos"/>
                      </a:endParaRPr>
                    </a:p>
                    <a:p>
                      <a:pPr lvl="0">
                        <a:buNone/>
                      </a:pPr>
                      <a:endParaRPr lang="en-US" sz="800" b="0" i="0" u="none" strike="noStrike" noProof="0">
                        <a:solidFill>
                          <a:srgbClr val="000000"/>
                        </a:solidFill>
                        <a:latin typeface="Aptos"/>
                      </a:endParaRPr>
                    </a:p>
                    <a:p>
                      <a:pPr lvl="0">
                        <a:buNone/>
                      </a:pPr>
                      <a:endParaRPr lang="en-US" sz="800" b="0" i="0" u="none" strike="noStrike" noProof="0">
                        <a:solidFill>
                          <a:srgbClr val="000000"/>
                        </a:solidFill>
                        <a:latin typeface="Aptos"/>
                      </a:endParaRPr>
                    </a:p>
                  </a:txBody>
                  <a:tcPr/>
                </a:tc>
                <a:tc hMerge="1">
                  <a:txBody>
                    <a:bodyPr/>
                    <a:lstStyle/>
                    <a:p>
                      <a:endParaRPr lang="en-US"/>
                    </a:p>
                  </a:txBody>
                  <a:tcPr/>
                </a:tc>
                <a:tc hMerge="1">
                  <a:txBody>
                    <a:bodyPr/>
                    <a:lstStyle/>
                    <a:p>
                      <a:pPr lvl="0">
                        <a:buNone/>
                      </a:pPr>
                      <a:endParaRPr lang="en-US" sz="800" b="0" i="0" u="none" strike="noStrike" noProof="0">
                        <a:solidFill>
                          <a:srgbClr val="000000"/>
                        </a:solidFill>
                        <a:latin typeface="Aptos"/>
                      </a:endParaRPr>
                    </a:p>
                  </a:txBody>
                  <a:tcPr/>
                </a:tc>
                <a:tc hMerge="1">
                  <a:txBody>
                    <a:bodyPr/>
                    <a:lstStyle/>
                    <a:p>
                      <a:pPr lvl="0">
                        <a:buNone/>
                      </a:pPr>
                      <a:endParaRPr lang="en-US" sz="800" b="0" i="0" u="none" strike="noStrike" noProof="0">
                        <a:solidFill>
                          <a:srgbClr val="000000"/>
                        </a:solidFill>
                        <a:latin typeface="Aptos"/>
                      </a:endParaRPr>
                    </a:p>
                  </a:txBody>
                  <a:tcPr/>
                </a:tc>
                <a:tc>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65473">
                <a:tc gridSpan="6">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188991">
                <a:tc gridSpan="2">
                  <a:txBody>
                    <a:bodyPr/>
                    <a:lstStyle/>
                    <a:p>
                      <a:pPr lvl="0" algn="l">
                        <a:lnSpc>
                          <a:spcPct val="100000"/>
                        </a:lnSpc>
                        <a:spcBef>
                          <a:spcPts val="0"/>
                        </a:spcBef>
                        <a:spcAft>
                          <a:spcPts val="0"/>
                        </a:spcAft>
                        <a:buNone/>
                      </a:pPr>
                      <a:r>
                        <a:rPr lang="en-US" sz="1000" b="1" i="0" u="none" strike="noStrike" kern="1200" noProof="0">
                          <a:solidFill>
                            <a:srgbClr val="000000"/>
                          </a:solidFill>
                          <a:effectLst/>
                          <a:latin typeface="Aptos"/>
                        </a:rPr>
                        <a:t>STUDENT PROGRESS MONITORING SCORECARD</a:t>
                      </a:r>
                      <a:br>
                        <a:rPr lang="en-US" sz="1000" b="1" i="0" u="none" strike="noStrike" kern="1200" noProof="0">
                          <a:solidFill>
                            <a:srgbClr val="000000"/>
                          </a:solidFill>
                          <a:effectLst/>
                          <a:latin typeface="Aptos"/>
                        </a:rPr>
                      </a:br>
                      <a:r>
                        <a:rPr lang="en-US" sz="1000" b="1" i="0" u="none" strike="noStrike" kern="1200" noProof="0">
                          <a:solidFill>
                            <a:srgbClr val="000000"/>
                          </a:solidFill>
                          <a:effectLst/>
                          <a:latin typeface="Aptos"/>
                        </a:rPr>
                        <a:t> </a:t>
                      </a:r>
                      <a:r>
                        <a:rPr lang="en-US" sz="1000" b="0" i="1" u="none" strike="noStrike" kern="1200" noProof="0">
                          <a:solidFill>
                            <a:srgbClr val="000000"/>
                          </a:solidFill>
                          <a:effectLst/>
                          <a:latin typeface="Aptos"/>
                        </a:rPr>
                        <a:t>Teacher/student- bi-weekly</a:t>
                      </a:r>
                      <a:br>
                        <a:rPr lang="en-US" sz="1000" b="0" i="1" u="none" strike="noStrike" kern="1200" noProof="0">
                          <a:solidFill>
                            <a:srgbClr val="000000"/>
                          </a:solidFill>
                          <a:effectLst/>
                          <a:latin typeface="Aptos"/>
                        </a:rPr>
                      </a:br>
                      <a:endParaRPr lang="en-US" sz="1000">
                        <a:latin typeface="Aptos"/>
                      </a:endParaRPr>
                    </a:p>
                    <a:p>
                      <a:pPr lvl="0" algn="l">
                        <a:lnSpc>
                          <a:spcPct val="100000"/>
                        </a:lnSpc>
                        <a:spcBef>
                          <a:spcPts val="0"/>
                        </a:spcBef>
                        <a:spcAft>
                          <a:spcPts val="0"/>
                        </a:spcAft>
                        <a:buNone/>
                      </a:pPr>
                      <a:r>
                        <a:rPr lang="en-US" sz="1000" b="1" i="0" u="none" strike="noStrike" kern="1200" noProof="0">
                          <a:solidFill>
                            <a:srgbClr val="000000"/>
                          </a:solidFill>
                          <a:effectLst/>
                          <a:latin typeface="Aptos"/>
                        </a:rPr>
                        <a:t>COURSE COUNSELING</a:t>
                      </a:r>
                      <a:endParaRPr lang="en-US" sz="1000">
                        <a:latin typeface="Aptos"/>
                      </a:endParaRPr>
                    </a:p>
                    <a:p>
                      <a:pPr lvl="0" algn="l">
                        <a:lnSpc>
                          <a:spcPct val="100000"/>
                        </a:lnSpc>
                        <a:spcBef>
                          <a:spcPts val="0"/>
                        </a:spcBef>
                        <a:spcAft>
                          <a:spcPts val="0"/>
                        </a:spcAft>
                        <a:buNone/>
                      </a:pPr>
                      <a:r>
                        <a:rPr lang="en-US" sz="1000" b="0" i="1" u="none" strike="noStrike" kern="1200" noProof="0">
                          <a:solidFill>
                            <a:srgbClr val="000000"/>
                          </a:solidFill>
                          <a:effectLst/>
                          <a:latin typeface="Aptos"/>
                        </a:rPr>
                        <a:t>Admin/student- bi-weekly</a:t>
                      </a:r>
                      <a:endParaRPr lang="en-US" sz="1000">
                        <a:latin typeface="Apto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lvl="0" algn="l">
                        <a:lnSpc>
                          <a:spcPct val="100000"/>
                        </a:lnSpc>
                        <a:spcBef>
                          <a:spcPts val="0"/>
                        </a:spcBef>
                        <a:spcAft>
                          <a:spcPts val="0"/>
                        </a:spcAft>
                        <a:buNone/>
                      </a:pPr>
                      <a:r>
                        <a:rPr lang="en-US" sz="1000" b="1" i="0" u="none" strike="noStrike" kern="1200" noProof="0">
                          <a:solidFill>
                            <a:srgbClr val="000000"/>
                          </a:solidFill>
                          <a:effectLst/>
                          <a:latin typeface="Aptos"/>
                        </a:rPr>
                        <a:t>COURSE COMPLETION</a:t>
                      </a:r>
                      <a:endParaRPr lang="en-US" sz="1000">
                        <a:latin typeface="Aptos"/>
                      </a:endParaRPr>
                    </a:p>
                    <a:p>
                      <a:pPr lvl="0" algn="l">
                        <a:lnSpc>
                          <a:spcPct val="100000"/>
                        </a:lnSpc>
                        <a:spcBef>
                          <a:spcPts val="0"/>
                        </a:spcBef>
                        <a:spcAft>
                          <a:spcPts val="0"/>
                        </a:spcAft>
                        <a:buNone/>
                      </a:pPr>
                      <a:r>
                        <a:rPr lang="en-US" sz="1000" b="0" i="1" u="none" strike="noStrike" kern="1200" noProof="0">
                          <a:solidFill>
                            <a:srgbClr val="000000"/>
                          </a:solidFill>
                          <a:effectLst/>
                          <a:latin typeface="Aptos"/>
                        </a:rPr>
                        <a:t>SSFL/student- Quarterly</a:t>
                      </a:r>
                      <a:br>
                        <a:rPr lang="en-US" sz="1000" b="0" i="1" u="none" strike="noStrike" kern="1200" noProof="0">
                          <a:solidFill>
                            <a:srgbClr val="000000"/>
                          </a:solidFill>
                          <a:effectLst/>
                          <a:latin typeface="Aptos"/>
                        </a:rPr>
                      </a:br>
                      <a:endParaRPr lang="en-US" sz="1000">
                        <a:latin typeface="Aptos"/>
                      </a:endParaRPr>
                    </a:p>
                    <a:p>
                      <a:pPr lvl="0" algn="l">
                        <a:lnSpc>
                          <a:spcPct val="100000"/>
                        </a:lnSpc>
                        <a:spcBef>
                          <a:spcPts val="0"/>
                        </a:spcBef>
                        <a:spcAft>
                          <a:spcPts val="0"/>
                        </a:spcAft>
                        <a:buNone/>
                      </a:pPr>
                      <a:r>
                        <a:rPr lang="en-US" sz="1000" b="1" i="0" u="none" strike="noStrike" kern="1200" noProof="0">
                          <a:solidFill>
                            <a:srgbClr val="000000"/>
                          </a:solidFill>
                          <a:effectLst/>
                          <a:latin typeface="Aptos"/>
                        </a:rPr>
                        <a:t>SKYWARD/EDGENUITY GRADEBOOKS</a:t>
                      </a:r>
                      <a:endParaRPr lang="en-US" sz="1000">
                        <a:latin typeface="Aptos"/>
                      </a:endParaRPr>
                    </a:p>
                    <a:p>
                      <a:pPr lvl="0" algn="l">
                        <a:lnSpc>
                          <a:spcPct val="100000"/>
                        </a:lnSpc>
                        <a:spcBef>
                          <a:spcPts val="0"/>
                        </a:spcBef>
                        <a:spcAft>
                          <a:spcPts val="0"/>
                        </a:spcAft>
                        <a:buNone/>
                      </a:pPr>
                      <a:r>
                        <a:rPr lang="en-US" sz="1000" b="0" i="1" u="none" strike="noStrike" kern="1200" noProof="0">
                          <a:solidFill>
                            <a:srgbClr val="000000"/>
                          </a:solidFill>
                          <a:effectLst/>
                          <a:latin typeface="Aptos"/>
                        </a:rPr>
                        <a:t>SCT- Monthly</a:t>
                      </a:r>
                      <a:endParaRPr lang="en-US" sz="1000">
                        <a:latin typeface="Aptos"/>
                      </a:endParaRPr>
                    </a:p>
                  </a:txBody>
                  <a:tcPr/>
                </a:tc>
                <a:tc>
                  <a:txBody>
                    <a:bodyPr/>
                    <a:lstStyle/>
                    <a:p>
                      <a:pPr lvl="0" algn="l">
                        <a:lnSpc>
                          <a:spcPct val="100000"/>
                        </a:lnSpc>
                        <a:spcBef>
                          <a:spcPts val="0"/>
                        </a:spcBef>
                        <a:spcAft>
                          <a:spcPts val="0"/>
                        </a:spcAft>
                        <a:buNone/>
                      </a:pPr>
                      <a:r>
                        <a:rPr lang="en-US" sz="1000" b="1" i="0" u="none" strike="noStrike" kern="1200" noProof="0">
                          <a:solidFill>
                            <a:srgbClr val="000000"/>
                          </a:solidFill>
                          <a:effectLst/>
                          <a:latin typeface="Aptos"/>
                        </a:rPr>
                        <a:t>AVERAGE STUDENT ATTENDANCE</a:t>
                      </a:r>
                      <a:br>
                        <a:rPr lang="en-US" sz="1000" b="1" i="0" u="none" strike="noStrike" kern="1200" noProof="0">
                          <a:solidFill>
                            <a:srgbClr val="000000"/>
                          </a:solidFill>
                          <a:effectLst/>
                          <a:latin typeface="Aptos"/>
                        </a:rPr>
                      </a:br>
                      <a:r>
                        <a:rPr lang="en-US" sz="1000" b="1" i="0" u="none" strike="noStrike" kern="1200" noProof="0">
                          <a:solidFill>
                            <a:srgbClr val="000000"/>
                          </a:solidFill>
                          <a:effectLst/>
                          <a:latin typeface="Aptos"/>
                        </a:rPr>
                        <a:t> </a:t>
                      </a:r>
                      <a:r>
                        <a:rPr lang="en-US" sz="1000" b="0" i="1" u="none" strike="noStrike" kern="1200" noProof="0">
                          <a:solidFill>
                            <a:srgbClr val="000000"/>
                          </a:solidFill>
                          <a:effectLst/>
                          <a:latin typeface="Aptos"/>
                        </a:rPr>
                        <a:t>MTSS Team- Monthly</a:t>
                      </a:r>
                      <a:br>
                        <a:rPr lang="en-US" sz="1000" b="0" i="1" u="none" strike="noStrike" kern="1200" noProof="0">
                          <a:solidFill>
                            <a:srgbClr val="000000"/>
                          </a:solidFill>
                          <a:effectLst/>
                          <a:latin typeface="Aptos"/>
                        </a:rPr>
                      </a:br>
                      <a:endParaRPr lang="en-US" sz="1000">
                        <a:latin typeface="Aptos"/>
                      </a:endParaRPr>
                    </a:p>
                    <a:p>
                      <a:pPr lvl="0" algn="l">
                        <a:lnSpc>
                          <a:spcPct val="100000"/>
                        </a:lnSpc>
                        <a:spcBef>
                          <a:spcPts val="0"/>
                        </a:spcBef>
                        <a:spcAft>
                          <a:spcPts val="0"/>
                        </a:spcAft>
                        <a:buNone/>
                      </a:pPr>
                      <a:r>
                        <a:rPr lang="en-US" sz="1000" b="1" i="0" u="none" strike="noStrike" kern="1200" noProof="0">
                          <a:solidFill>
                            <a:srgbClr val="000000"/>
                          </a:solidFill>
                          <a:effectLst/>
                          <a:latin typeface="Aptos"/>
                        </a:rPr>
                        <a:t>AVERAGE STAFF ATTENDANCE</a:t>
                      </a:r>
                      <a:br>
                        <a:rPr lang="en-US" sz="1000" b="1" i="0" u="none" strike="noStrike" kern="1200" noProof="0">
                          <a:solidFill>
                            <a:srgbClr val="000000"/>
                          </a:solidFill>
                          <a:effectLst/>
                          <a:latin typeface="Aptos"/>
                        </a:rPr>
                      </a:br>
                      <a:r>
                        <a:rPr lang="en-US" sz="1000" b="1" i="0" u="none" strike="noStrike" kern="1200" noProof="0">
                          <a:solidFill>
                            <a:srgbClr val="000000"/>
                          </a:solidFill>
                          <a:effectLst/>
                          <a:latin typeface="Aptos"/>
                        </a:rPr>
                        <a:t> </a:t>
                      </a:r>
                      <a:r>
                        <a:rPr lang="en-US" sz="1000" b="0" i="1" u="none" strike="noStrike" kern="1200" noProof="0">
                          <a:solidFill>
                            <a:srgbClr val="000000"/>
                          </a:solidFill>
                          <a:effectLst/>
                          <a:latin typeface="Aptos"/>
                        </a:rPr>
                        <a:t>SIP Team- Monthly</a:t>
                      </a:r>
                      <a:endParaRPr lang="en-US" sz="1000">
                        <a:latin typeface="Aptos"/>
                      </a:endParaRPr>
                    </a:p>
                    <a:p>
                      <a:pPr marL="0" lvl="0" indent="0">
                        <a:buNone/>
                      </a:pPr>
                      <a:endParaRPr lang="en-US" sz="1000" b="0" i="1" kern="1200">
                        <a:solidFill>
                          <a:schemeClr val="dk1"/>
                        </a:solidFill>
                        <a:effectLst/>
                        <a:latin typeface="Aptos"/>
                        <a:ea typeface="+mn-ea"/>
                        <a:cs typeface="+mn-cs"/>
                      </a:endParaRPr>
                    </a:p>
                  </a:txBody>
                  <a:tcPr/>
                </a:tc>
                <a:tc gridSpan="2">
                  <a:txBody>
                    <a:bodyPr/>
                    <a:lstStyle/>
                    <a:p>
                      <a:pPr lvl="0" algn="l">
                        <a:lnSpc>
                          <a:spcPct val="100000"/>
                        </a:lnSpc>
                        <a:spcBef>
                          <a:spcPts val="0"/>
                        </a:spcBef>
                        <a:spcAft>
                          <a:spcPts val="0"/>
                        </a:spcAft>
                        <a:buNone/>
                      </a:pPr>
                      <a:r>
                        <a:rPr lang="en-US" sz="1000" b="1" i="0" u="none" strike="noStrike" kern="1200" noProof="0">
                          <a:solidFill>
                            <a:srgbClr val="000000"/>
                          </a:solidFill>
                          <a:effectLst/>
                          <a:latin typeface="Aptos"/>
                        </a:rPr>
                        <a:t>AEP CONFERENCES</a:t>
                      </a:r>
                      <a:endParaRPr lang="en-US" sz="1000">
                        <a:latin typeface="Aptos"/>
                      </a:endParaRPr>
                    </a:p>
                    <a:p>
                      <a:pPr lvl="0" algn="l">
                        <a:lnSpc>
                          <a:spcPct val="100000"/>
                        </a:lnSpc>
                        <a:spcBef>
                          <a:spcPts val="0"/>
                        </a:spcBef>
                        <a:spcAft>
                          <a:spcPts val="0"/>
                        </a:spcAft>
                        <a:buNone/>
                      </a:pPr>
                      <a:r>
                        <a:rPr lang="en-US" sz="1000" b="0" i="1" u="none" strike="noStrike" kern="1200" noProof="0">
                          <a:solidFill>
                            <a:srgbClr val="000000"/>
                          </a:solidFill>
                          <a:effectLst/>
                          <a:latin typeface="Aptos"/>
                        </a:rPr>
                        <a:t>SSFL/Student-Parent- Quarterly &amp; SCT- Annually</a:t>
                      </a:r>
                      <a:endParaRPr lang="en-US" sz="1000">
                        <a:latin typeface="Aptos"/>
                      </a:endParaRPr>
                    </a:p>
                    <a:p>
                      <a:pPr marL="0" lvl="0" indent="0">
                        <a:buNone/>
                      </a:pPr>
                      <a:endParaRPr lang="en-US" sz="1000" b="0" i="1" kern="1200">
                        <a:solidFill>
                          <a:schemeClr val="dk1"/>
                        </a:solidFill>
                        <a:effectLst/>
                        <a:latin typeface="Aptos"/>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65473">
                <a:tc gridSpan="6">
                  <a:txBody>
                    <a:bodyPr/>
                    <a:lstStyle/>
                    <a:p>
                      <a:r>
                        <a:rPr lang="en-US" sz="140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957076">
                <a:tc gridSpan="2">
                  <a:txBody>
                    <a:bodyPr/>
                    <a:lstStyle/>
                    <a:p>
                      <a:pPr lvl="0" algn="l">
                        <a:lnSpc>
                          <a:spcPct val="100000"/>
                        </a:lnSpc>
                        <a:spcBef>
                          <a:spcPts val="0"/>
                        </a:spcBef>
                        <a:spcAft>
                          <a:spcPts val="0"/>
                        </a:spcAft>
                        <a:buNone/>
                      </a:pPr>
                      <a:r>
                        <a:rPr lang="en-US" sz="1100" b="1" i="0" u="none" strike="noStrike" noProof="0">
                          <a:solidFill>
                            <a:srgbClr val="000000"/>
                          </a:solidFill>
                          <a:latin typeface="+mn-lt"/>
                        </a:rPr>
                        <a:t>INSTRUCTIONAL PRACTICE</a:t>
                      </a:r>
                      <a:br>
                        <a:rPr lang="en-US" sz="1100" b="1" i="0" u="none" strike="noStrike" noProof="0">
                          <a:solidFill>
                            <a:srgbClr val="000000"/>
                          </a:solidFill>
                          <a:latin typeface="+mn-lt"/>
                        </a:rPr>
                      </a:br>
                      <a:r>
                        <a:rPr lang="en-US" sz="1100" b="1" i="0" u="none" strike="noStrike" noProof="0">
                          <a:solidFill>
                            <a:srgbClr val="000000"/>
                          </a:solidFill>
                          <a:latin typeface="+mn-lt"/>
                        </a:rPr>
                        <a:t> </a:t>
                      </a:r>
                      <a:r>
                        <a:rPr lang="en-US" sz="1000" b="0" i="1" u="none" strike="noStrike" noProof="0">
                          <a:solidFill>
                            <a:srgbClr val="000000"/>
                          </a:solidFill>
                          <a:latin typeface="+mn-lt"/>
                        </a:rPr>
                        <a:t>Student Champion Teams (SCT)</a:t>
                      </a:r>
                      <a:endParaRPr lang="en-US" sz="1000">
                        <a:latin typeface="+mn-lt"/>
                      </a:endParaRPr>
                    </a:p>
                    <a:p>
                      <a:pPr lvl="0">
                        <a:buNone/>
                      </a:pPr>
                      <a:endParaRPr lang="en-US" sz="1100">
                        <a:latin typeface="+mn-lt"/>
                      </a:endParaRPr>
                    </a:p>
                  </a:txBody>
                  <a:tcPr/>
                </a:tc>
                <a:tc hMerge="1">
                  <a:txBody>
                    <a:bodyPr/>
                    <a:lstStyle/>
                    <a:p>
                      <a:endParaRPr lang="en-US"/>
                    </a:p>
                  </a:txBody>
                  <a:tcPr/>
                </a:tc>
                <a:tc gridSpan="4">
                  <a:txBody>
                    <a:bodyPr/>
                    <a:lstStyle/>
                    <a:p>
                      <a:pPr marL="0" marR="0" lvl="0" indent="0" algn="l" rtl="0">
                        <a:lnSpc>
                          <a:spcPct val="100000"/>
                        </a:lnSpc>
                        <a:spcBef>
                          <a:spcPts val="0"/>
                        </a:spcBef>
                        <a:spcAft>
                          <a:spcPts val="0"/>
                        </a:spcAft>
                        <a:buClrTx/>
                        <a:buSzTx/>
                        <a:buFontTx/>
                        <a:buNone/>
                      </a:pPr>
                      <a:r>
                        <a:rPr lang="en-US" sz="1100">
                          <a:latin typeface="+mn-lt"/>
                        </a:rPr>
                        <a:t>Daily Neuroscience curriculum and instruction implementation provided by the SCT homeroom teacher.</a:t>
                      </a:r>
                    </a:p>
                    <a:p>
                      <a:pPr marL="0" marR="0" lvl="0" indent="0" algn="l" rtl="0">
                        <a:lnSpc>
                          <a:spcPct val="100000"/>
                        </a:lnSpc>
                        <a:spcBef>
                          <a:spcPts val="0"/>
                        </a:spcBef>
                        <a:spcAft>
                          <a:spcPts val="0"/>
                        </a:spcAft>
                        <a:buClrTx/>
                        <a:buSzTx/>
                        <a:buFontTx/>
                        <a:buNone/>
                      </a:pPr>
                      <a:r>
                        <a:rPr lang="en-US" sz="1100">
                          <a:latin typeface="+mn-lt"/>
                        </a:rPr>
                        <a:t>Daily implementation of universal expectations.</a:t>
                      </a:r>
                    </a:p>
                    <a:p>
                      <a:pPr marL="0" marR="0" lvl="0" indent="0" algn="l" rtl="0">
                        <a:lnSpc>
                          <a:spcPct val="100000"/>
                        </a:lnSpc>
                        <a:spcBef>
                          <a:spcPts val="0"/>
                        </a:spcBef>
                        <a:spcAft>
                          <a:spcPts val="0"/>
                        </a:spcAft>
                        <a:buClrTx/>
                        <a:buSzTx/>
                        <a:buFontTx/>
                        <a:buNone/>
                      </a:pPr>
                      <a:r>
                        <a:rPr lang="en-US" sz="1100">
                          <a:latin typeface="+mn-lt"/>
                        </a:rPr>
                        <a:t>Monthly review of MTSS Team Data.</a:t>
                      </a:r>
                    </a:p>
                    <a:p>
                      <a:pPr marL="0" marR="0" lvl="0" indent="0" algn="l" rtl="0">
                        <a:lnSpc>
                          <a:spcPct val="100000"/>
                        </a:lnSpc>
                        <a:spcBef>
                          <a:spcPts val="0"/>
                        </a:spcBef>
                        <a:spcAft>
                          <a:spcPts val="0"/>
                        </a:spcAft>
                        <a:buClrTx/>
                        <a:buSzTx/>
                        <a:buFontTx/>
                        <a:buNone/>
                      </a:pPr>
                      <a:r>
                        <a:rPr lang="en-US" sz="1100">
                          <a:latin typeface="+mn-lt"/>
                        </a:rPr>
                        <a:t>Yearly review and development of student AEP’s.</a:t>
                      </a:r>
                      <a:br>
                        <a:rPr lang="en-US" sz="1100">
                          <a:latin typeface="+mn-lt"/>
                        </a:rPr>
                      </a:br>
                      <a:endParaRPr lang="en-US" sz="1100">
                        <a:latin typeface="+mn-l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784488">
                <a:tc gridSpan="2">
                  <a:txBody>
                    <a:bodyPr/>
                    <a:lstStyle/>
                    <a:p>
                      <a:pPr lvl="0">
                        <a:buNone/>
                      </a:pPr>
                      <a:r>
                        <a:rPr lang="en-US" sz="1100" b="1"/>
                        <a:t>MTSS</a:t>
                      </a:r>
                    </a:p>
                    <a:p>
                      <a:pPr lvl="0">
                        <a:buNone/>
                      </a:pPr>
                      <a:r>
                        <a:rPr lang="en-US" sz="1100" i="1"/>
                        <a:t>Leadership Teams- Admin or MTSS Team</a:t>
                      </a:r>
                    </a:p>
                    <a:p>
                      <a:pPr lvl="0">
                        <a:buNone/>
                      </a:pPr>
                      <a:endParaRPr lang="en-US" sz="1100">
                        <a:latin typeface="+mn-lt"/>
                      </a:endParaRPr>
                    </a:p>
                  </a:txBody>
                  <a:tcPr/>
                </a:tc>
                <a:tc hMerge="1">
                  <a:txBody>
                    <a:bodyPr/>
                    <a:lstStyle/>
                    <a:p>
                      <a:endParaRPr lang="en-US"/>
                    </a:p>
                  </a:txBody>
                  <a:tcPr/>
                </a:tc>
                <a:tc gridSpan="4">
                  <a:txBody>
                    <a:bodyPr/>
                    <a:lstStyle/>
                    <a:p>
                      <a:pPr marL="0" marR="0" lvl="0" indent="0" algn="l" rtl="0">
                        <a:lnSpc>
                          <a:spcPct val="100000"/>
                        </a:lnSpc>
                        <a:spcBef>
                          <a:spcPts val="0"/>
                        </a:spcBef>
                        <a:spcAft>
                          <a:spcPts val="0"/>
                        </a:spcAft>
                        <a:buClrTx/>
                        <a:buSzTx/>
                        <a:buFontTx/>
                        <a:buNone/>
                      </a:pPr>
                      <a:r>
                        <a:rPr lang="en-US" sz="1100">
                          <a:latin typeface="+mn-lt"/>
                        </a:rPr>
                        <a:t>Monthly fidelity checks of 180 Days of Neuroscience curriculum and instruction implementation.</a:t>
                      </a:r>
                    </a:p>
                    <a:p>
                      <a:pPr marL="0" marR="0" lvl="0" indent="0" algn="l" rtl="0">
                        <a:lnSpc>
                          <a:spcPct val="100000"/>
                        </a:lnSpc>
                        <a:spcBef>
                          <a:spcPts val="0"/>
                        </a:spcBef>
                        <a:spcAft>
                          <a:spcPts val="0"/>
                        </a:spcAft>
                        <a:buClrTx/>
                        <a:buSzTx/>
                        <a:buFontTx/>
                        <a:buNone/>
                      </a:pPr>
                      <a:r>
                        <a:rPr lang="en-US" sz="1100">
                          <a:latin typeface="+mn-lt"/>
                        </a:rPr>
                        <a:t>Biweekly course counseling conferences with student caseloads by the Administrative Team.</a:t>
                      </a:r>
                    </a:p>
                    <a:p>
                      <a:pPr marL="0" marR="0" lvl="0" indent="0" algn="l" rtl="0">
                        <a:lnSpc>
                          <a:spcPct val="100000"/>
                        </a:lnSpc>
                        <a:spcBef>
                          <a:spcPts val="0"/>
                        </a:spcBef>
                        <a:spcAft>
                          <a:spcPts val="0"/>
                        </a:spcAft>
                        <a:buClrTx/>
                        <a:buSzTx/>
                        <a:buFontTx/>
                        <a:buNone/>
                      </a:pPr>
                      <a:r>
                        <a:rPr lang="en-US" sz="1100">
                          <a:latin typeface="+mn-lt"/>
                        </a:rPr>
                        <a:t>Monthly collection &amp; review of all student intervention and discipline data to share with SCT’s.</a:t>
                      </a:r>
                      <a:br>
                        <a:rPr lang="en-US" sz="1100">
                          <a:latin typeface="+mn-lt"/>
                        </a:rPr>
                      </a:br>
                      <a:endParaRPr lang="en-US" sz="1100">
                        <a:latin typeface="+mn-l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9319255"/>
                  </a:ext>
                </a:extLst>
              </a:tr>
              <a:tr h="784488">
                <a:tc gridSpan="2">
                  <a:txBody>
                    <a:bodyPr/>
                    <a:lstStyle/>
                    <a:p>
                      <a:pPr lvl="0">
                        <a:buNone/>
                      </a:pPr>
                      <a:r>
                        <a:rPr lang="en-US" sz="1100" b="1">
                          <a:latin typeface="Aptos" panose="020B0004020202020204" pitchFamily="34" charset="0"/>
                        </a:rPr>
                        <a:t>INSTRUCTIONAL PRACTICE</a:t>
                      </a:r>
                    </a:p>
                    <a:p>
                      <a:pPr lvl="0">
                        <a:buNone/>
                      </a:pPr>
                      <a:r>
                        <a:rPr lang="en-US" sz="1100" i="1">
                          <a:latin typeface="Aptos" panose="020B0004020202020204" pitchFamily="34" charset="0"/>
                        </a:rPr>
                        <a:t>School Improvement Team (SIP)</a:t>
                      </a:r>
                    </a:p>
                    <a:p>
                      <a:pPr lvl="0">
                        <a:buNone/>
                      </a:pPr>
                      <a:endParaRPr lang="en-US" sz="1100">
                        <a:latin typeface="+mn-lt"/>
                      </a:endParaRPr>
                    </a:p>
                  </a:txBody>
                  <a:tcPr/>
                </a:tc>
                <a:tc hMerge="1">
                  <a:txBody>
                    <a:bodyPr/>
                    <a:lstStyle/>
                    <a:p>
                      <a:endParaRPr lang="en-US"/>
                    </a:p>
                  </a:txBody>
                  <a:tcPr/>
                </a:tc>
                <a:tc gridSpan="4">
                  <a:txBody>
                    <a:bodyPr/>
                    <a:lstStyle/>
                    <a:p>
                      <a:pPr marL="0" marR="0" lvl="0" indent="0" algn="l" rtl="0">
                        <a:lnSpc>
                          <a:spcPct val="100000"/>
                        </a:lnSpc>
                        <a:spcBef>
                          <a:spcPts val="0"/>
                        </a:spcBef>
                        <a:spcAft>
                          <a:spcPts val="0"/>
                        </a:spcAft>
                        <a:buClrTx/>
                        <a:buSzTx/>
                        <a:buFontTx/>
                        <a:buNone/>
                      </a:pPr>
                      <a:r>
                        <a:rPr lang="en-US" sz="1100">
                          <a:latin typeface="+mn-lt"/>
                        </a:rPr>
                        <a:t>Monthly implementation fidelity checks of universal expectation.</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1747759"/>
                  </a:ext>
                </a:extLst>
              </a:tr>
            </a:tbl>
          </a:graphicData>
        </a:graphic>
      </p:graphicFrame>
      <p:pic>
        <p:nvPicPr>
          <p:cNvPr id="4" name="Picture 3" descr="A close-up of a logo&#10;&#10;AI-generated content may be incorrect.">
            <a:extLst>
              <a:ext uri="{FF2B5EF4-FFF2-40B4-BE49-F238E27FC236}">
                <a16:creationId xmlns:a16="http://schemas.microsoft.com/office/drawing/2014/main" id="{5C7F5AA5-5FAE-C59F-2E1B-8E4693FB1153}"/>
              </a:ext>
            </a:extLst>
          </p:cNvPr>
          <p:cNvPicPr>
            <a:picLocks noChangeAspect="1"/>
          </p:cNvPicPr>
          <p:nvPr/>
        </p:nvPicPr>
        <p:blipFill>
          <a:blip r:embed="rId3"/>
          <a:stretch>
            <a:fillRect/>
          </a:stretch>
        </p:blipFill>
        <p:spPr>
          <a:xfrm>
            <a:off x="10066996" y="1088136"/>
            <a:ext cx="1221194" cy="1067959"/>
          </a:xfrm>
          <a:prstGeom prst="rect">
            <a:avLst/>
          </a:prstGeom>
        </p:spPr>
      </p:pic>
    </p:spTree>
    <p:extLst>
      <p:ext uri="{BB962C8B-B14F-4D97-AF65-F5344CB8AC3E}">
        <p14:creationId xmlns:p14="http://schemas.microsoft.com/office/powerpoint/2010/main" val="29445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182255" y="4989706"/>
            <a:ext cx="10289309"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the needs of our staff to achieve Q Commitment Goal 2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257535492"/>
              </p:ext>
            </p:extLst>
          </p:nvPr>
        </p:nvGraphicFramePr>
        <p:xfrm>
          <a:off x="210312" y="118872"/>
          <a:ext cx="11804904" cy="6537960"/>
        </p:xfrm>
        <a:graphic>
          <a:graphicData uri="http://schemas.openxmlformats.org/drawingml/2006/table">
            <a:tbl>
              <a:tblPr firstRow="1" bandRow="1">
                <a:tableStyleId>{073A0DAA-6AF3-43AB-8588-CEC1D06C72B9}</a:tableStyleId>
              </a:tblPr>
              <a:tblGrid>
                <a:gridCol w="1339932">
                  <a:extLst>
                    <a:ext uri="{9D8B030D-6E8A-4147-A177-3AD203B41FA5}">
                      <a16:colId xmlns:a16="http://schemas.microsoft.com/office/drawing/2014/main" val="1776901933"/>
                    </a:ext>
                  </a:extLst>
                </a:gridCol>
                <a:gridCol w="364714">
                  <a:extLst>
                    <a:ext uri="{9D8B030D-6E8A-4147-A177-3AD203B41FA5}">
                      <a16:colId xmlns:a16="http://schemas.microsoft.com/office/drawing/2014/main" val="3522712291"/>
                    </a:ext>
                  </a:extLst>
                </a:gridCol>
                <a:gridCol w="656334">
                  <a:extLst>
                    <a:ext uri="{9D8B030D-6E8A-4147-A177-3AD203B41FA5}">
                      <a16:colId xmlns:a16="http://schemas.microsoft.com/office/drawing/2014/main" val="4171065528"/>
                    </a:ext>
                  </a:extLst>
                </a:gridCol>
                <a:gridCol w="2360981">
                  <a:extLst>
                    <a:ext uri="{9D8B030D-6E8A-4147-A177-3AD203B41FA5}">
                      <a16:colId xmlns:a16="http://schemas.microsoft.com/office/drawing/2014/main" val="18235576"/>
                    </a:ext>
                  </a:extLst>
                </a:gridCol>
                <a:gridCol w="2360981">
                  <a:extLst>
                    <a:ext uri="{9D8B030D-6E8A-4147-A177-3AD203B41FA5}">
                      <a16:colId xmlns:a16="http://schemas.microsoft.com/office/drawing/2014/main" val="2437419095"/>
                    </a:ext>
                  </a:extLst>
                </a:gridCol>
                <a:gridCol w="2105739">
                  <a:extLst>
                    <a:ext uri="{9D8B030D-6E8A-4147-A177-3AD203B41FA5}">
                      <a16:colId xmlns:a16="http://schemas.microsoft.com/office/drawing/2014/main" val="1261025108"/>
                    </a:ext>
                  </a:extLst>
                </a:gridCol>
                <a:gridCol w="255242">
                  <a:extLst>
                    <a:ext uri="{9D8B030D-6E8A-4147-A177-3AD203B41FA5}">
                      <a16:colId xmlns:a16="http://schemas.microsoft.com/office/drawing/2014/main" val="1874351673"/>
                    </a:ext>
                  </a:extLst>
                </a:gridCol>
                <a:gridCol w="2360981">
                  <a:extLst>
                    <a:ext uri="{9D8B030D-6E8A-4147-A177-3AD203B41FA5}">
                      <a16:colId xmlns:a16="http://schemas.microsoft.com/office/drawing/2014/main" val="963259338"/>
                    </a:ext>
                  </a:extLst>
                </a:gridCol>
              </a:tblGrid>
              <a:tr h="523435">
                <a:tc gridSpan="8">
                  <a:txBody>
                    <a:bodyPr/>
                    <a:lstStyle/>
                    <a:p>
                      <a:pPr algn="ctr"/>
                      <a:r>
                        <a:rPr lang="en-US"/>
                        <a:t>THE ACADEMY-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65276">
                <a:tc gridSpan="8">
                  <a:txBody>
                    <a:bodyPr/>
                    <a:lstStyle/>
                    <a:p>
                      <a:r>
                        <a:rPr lang="en-US" sz="1600">
                          <a:solidFill>
                            <a:schemeClr val="bg1">
                              <a:lumMod val="95000"/>
                            </a:schemeClr>
                          </a:solidFill>
                        </a:rPr>
                        <a:t>Q COMMITMENT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tc hMerge="1">
                  <a:txBody>
                    <a:bodyPr/>
                    <a:lstStyle/>
                    <a:p>
                      <a:endParaRPr lang="en-US"/>
                    </a:p>
                  </a:txBody>
                  <a:tcPr/>
                </a:tc>
                <a:extLst>
                  <a:ext uri="{0D108BD9-81ED-4DB2-BD59-A6C34878D82A}">
                    <a16:rowId xmlns:a16="http://schemas.microsoft.com/office/drawing/2014/main" val="1906123596"/>
                  </a:ext>
                </a:extLst>
              </a:tr>
              <a:tr h="1237045">
                <a:tc>
                  <a:txBody>
                    <a:bodyPr/>
                    <a:lstStyle/>
                    <a:p>
                      <a:r>
                        <a:rPr lang="en-US" sz="1400" b="1"/>
                        <a:t>STUDENT DISCIPLINE</a:t>
                      </a:r>
                    </a:p>
                  </a:txBody>
                  <a:tcPr anchor="ctr"/>
                </a:tc>
                <a:tc gridSpan="5">
                  <a:txBody>
                    <a:bodyPr/>
                    <a:lstStyle/>
                    <a:p>
                      <a:pPr lvl="0">
                        <a:buNone/>
                      </a:pPr>
                      <a:endParaRPr lang="en-US" sz="1600" b="0" i="0" u="none" strike="noStrike" kern="1200" noProof="0">
                        <a:solidFill>
                          <a:srgbClr val="000000"/>
                        </a:solidFill>
                        <a:effectLst/>
                        <a:latin typeface="Aptos"/>
                      </a:endParaRPr>
                    </a:p>
                    <a:p>
                      <a:pPr lvl="0">
                        <a:buNone/>
                      </a:pPr>
                      <a:r>
                        <a:rPr lang="en-US" sz="1400" b="0" i="0" u="none" strike="noStrike" kern="1200" noProof="0">
                          <a:solidFill>
                            <a:srgbClr val="000000"/>
                          </a:solidFill>
                          <a:effectLst/>
                          <a:latin typeface="Aptos"/>
                        </a:rPr>
                        <a:t>By June 1, 2026, The Academy students will decrease the percentage of office discipline referrals (ODR's) and out of school suspensions (OSS's) to meet or exceed their Alternate Education Plan (AEP) in the area of behavior (AEP Goal 3).</a:t>
                      </a:r>
                      <a:endParaRPr lang="en-US" sz="14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892663658"/>
                  </a:ext>
                </a:extLst>
              </a:tr>
              <a:tr h="387728">
                <a:tc gridSpan="8">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2576978365"/>
                  </a:ext>
                </a:extLst>
              </a:tr>
              <a:tr h="1093396">
                <a:tc gridSpan="3">
                  <a:txBody>
                    <a:bodyPr/>
                    <a:lstStyle/>
                    <a:p>
                      <a:pPr marL="0" indent="0" rtl="0" fontAlgn="base">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BEHAVIOR/DISIPLINE DATA REVIEW</a:t>
                      </a:r>
                    </a:p>
                    <a:p>
                      <a:pPr marL="0" indent="0" rtl="0" fontAlgn="base">
                        <a:buFont typeface="Arial" panose="020B0604020202020204" pitchFamily="34" charset="0"/>
                        <a:buNone/>
                      </a:pPr>
                      <a:r>
                        <a:rPr lang="en-US" sz="1000" b="0" i="0" kern="1200">
                          <a:solidFill>
                            <a:schemeClr val="dk1"/>
                          </a:solidFill>
                          <a:effectLst/>
                          <a:latin typeface="Aptos" panose="020B0004020202020204" pitchFamily="34" charset="0"/>
                          <a:ea typeface="+mn-ea"/>
                          <a:cs typeface="+mn-cs"/>
                        </a:rPr>
                        <a:t>SSFL-</a:t>
                      </a:r>
                      <a:r>
                        <a:rPr lang="en-US" sz="1000" b="0" i="1" kern="1200">
                          <a:solidFill>
                            <a:schemeClr val="dk1"/>
                          </a:solidFill>
                          <a:effectLst/>
                          <a:latin typeface="Aptos" panose="020B0004020202020204" pitchFamily="34" charset="0"/>
                          <a:ea typeface="+mn-ea"/>
                          <a:cs typeface="+mn-cs"/>
                        </a:rPr>
                        <a:t>daily</a:t>
                      </a:r>
                    </a:p>
                    <a:p>
                      <a:pPr marL="0" indent="0" rtl="0" fontAlgn="base">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Dean- daily</a:t>
                      </a:r>
                    </a:p>
                    <a:p>
                      <a:pPr marL="0" indent="0" rtl="0" fontAlgn="base">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MTSS Team-Monthly</a:t>
                      </a:r>
                    </a:p>
                    <a:p>
                      <a:pPr marL="0" indent="0" rtl="0" fontAlgn="base">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Admin- bi-weekly</a:t>
                      </a:r>
                      <a:endParaRPr lang="en-US" sz="1000" b="0" i="0" kern="1200">
                        <a:solidFill>
                          <a:schemeClr val="dk1"/>
                        </a:solidFill>
                        <a:effectLst/>
                        <a:latin typeface="Aptos" panose="020B0004020202020204" pitchFamily="34" charset="0"/>
                        <a:ea typeface="+mn-ea"/>
                        <a:cs typeface="+mn-cs"/>
                      </a:endParaRPr>
                    </a:p>
                    <a:p>
                      <a:pPr marL="0" indent="0" rtl="0" fontAlgn="base">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tc hMerge="1">
                  <a:txBody>
                    <a:bodyPr/>
                    <a:lstStyle/>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STUDENT PROGRESS MONITORING</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Teacher/Student weekly</a:t>
                      </a:r>
                    </a:p>
                    <a:p>
                      <a:pPr marL="0" indent="0" rtl="0" fontAlgn="base">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AVERAGE STUDENT ATTENDANCE</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MTSS Team- Monthly; Dean- Daily</a:t>
                      </a:r>
                    </a:p>
                    <a:p>
                      <a:pPr marL="0" lvl="0" indent="0">
                        <a:buFont typeface="Arial" panose="020B0604020202020204" pitchFamily="34" charset="0"/>
                        <a:buNone/>
                      </a:pPr>
                      <a:endParaRPr lang="en-US" sz="1000" b="0" i="0" kern="1200">
                        <a:solidFill>
                          <a:schemeClr val="dk1"/>
                        </a:solidFill>
                        <a:effectLst/>
                        <a:latin typeface="Aptos" panose="020B0004020202020204" pitchFamily="34" charset="0"/>
                        <a:ea typeface="+mn-ea"/>
                        <a:cs typeface="+mn-cs"/>
                      </a:endParaRPr>
                    </a:p>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AVERAGE STAFF ATTENDANCE</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SIP Team Monthly</a:t>
                      </a:r>
                    </a:p>
                    <a:p>
                      <a:pPr marL="0" indent="0" rtl="0" fontAlgn="base">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INTERVENTION DATA PROGRESS</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CICO, SEB, RESTORE &amp; RE-ENTRY- Leadership Teams- Bi-weekly</a:t>
                      </a:r>
                    </a:p>
                    <a:p>
                      <a:pPr marL="0" indent="0" rtl="0" fontAlgn="base">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AEP CONFERENCES</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SSFL/Student- Parent- Quarterly and SCT- Annually</a:t>
                      </a:r>
                    </a:p>
                    <a:p>
                      <a:pPr marL="0" indent="0" rtl="0" fontAlgn="base">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extLst>
                  <a:ext uri="{0D108BD9-81ED-4DB2-BD59-A6C34878D82A}">
                    <a16:rowId xmlns:a16="http://schemas.microsoft.com/office/drawing/2014/main" val="544834922"/>
                  </a:ext>
                </a:extLst>
              </a:tr>
              <a:tr h="387728">
                <a:tc gridSpan="8">
                  <a:txBody>
                    <a:bodyPr/>
                    <a:lstStyle/>
                    <a:p>
                      <a:r>
                        <a:rPr lang="en-US" sz="140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87475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t>INSTRUCTIONAL PRACTICE</a:t>
                      </a:r>
                      <a:br>
                        <a:rPr lang="en-US" sz="1100"/>
                      </a:br>
                      <a:r>
                        <a:rPr lang="en-US" sz="1100" i="1"/>
                        <a:t>Student Champion Teams (SCT)</a:t>
                      </a:r>
                      <a:endParaRPr lang="en-US" sz="1100"/>
                    </a:p>
                  </a:txBody>
                  <a:tcPr/>
                </a:tc>
                <a:tc hMerge="1">
                  <a:txBody>
                    <a:bodyPr/>
                    <a:lstStyle/>
                    <a:p>
                      <a:endParaRPr lang="en-US"/>
                    </a:p>
                  </a:txBody>
                  <a:tcPr/>
                </a:tc>
                <a:tc gridSpan="6">
                  <a:txBody>
                    <a:bodyPr/>
                    <a:lstStyle/>
                    <a:p>
                      <a:r>
                        <a:rPr lang="en-US" sz="1200"/>
                        <a:t>Daily Neuroscience curriculum and instruction implementation provided by the SCT homeroom teacher.</a:t>
                      </a:r>
                    </a:p>
                    <a:p>
                      <a:r>
                        <a:rPr lang="en-US" sz="1200"/>
                        <a:t>Daily implementation of universal expectations.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Monthly review of MTSS Team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Yearly review and development of student AEP’s.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693850">
                <a:tc gridSpan="2">
                  <a:txBody>
                    <a:bodyPr/>
                    <a:lstStyle/>
                    <a:p>
                      <a:pPr lvl="0">
                        <a:buNone/>
                      </a:pPr>
                      <a:r>
                        <a:rPr lang="en-US" sz="1100" b="1"/>
                        <a:t>MTSS</a:t>
                      </a:r>
                    </a:p>
                    <a:p>
                      <a:pPr lvl="0">
                        <a:buNone/>
                      </a:pPr>
                      <a:r>
                        <a:rPr lang="en-US" sz="1100" i="1"/>
                        <a:t>Leadership Teams- Admin or MTSS Team</a:t>
                      </a:r>
                    </a:p>
                  </a:txBody>
                  <a:tcPr/>
                </a:tc>
                <a:tc hMerge="1">
                  <a:txBody>
                    <a:bodyPr/>
                    <a:lstStyle/>
                    <a:p>
                      <a:endParaRPr lang="en-US"/>
                    </a:p>
                  </a:txBody>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Monthly Neuroscience curriculum and instruction implementation fidelity checks by the MTSS Team.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Monthly collection &amp; review of all student intervention and discipline data to share with SCT’s.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75226042"/>
                  </a:ext>
                </a:extLst>
              </a:tr>
              <a:tr h="874751">
                <a:tc gridSpan="2">
                  <a:txBody>
                    <a:bodyPr/>
                    <a:lstStyle/>
                    <a:p>
                      <a:pPr lvl="0">
                        <a:buNone/>
                      </a:pPr>
                      <a:r>
                        <a:rPr lang="en-US" sz="1100" b="1"/>
                        <a:t>INSTRUCTIONAL PRACTICE</a:t>
                      </a:r>
                    </a:p>
                    <a:p>
                      <a:pPr lvl="0">
                        <a:buNone/>
                      </a:pPr>
                      <a:r>
                        <a:rPr lang="en-US" sz="1100" i="1"/>
                        <a:t>School Improvement Team (SIP)</a:t>
                      </a:r>
                    </a:p>
                  </a:txBody>
                  <a:tcPr/>
                </a:tc>
                <a:tc hMerge="1">
                  <a:txBody>
                    <a:bodyPr/>
                    <a:lstStyle/>
                    <a:p>
                      <a:endParaRPr lang="en-US"/>
                    </a:p>
                  </a:txBody>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Monthly implementation fidelity checks of universal expectation.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Daily implementation of the Teacher /Classroom &amp; SSFL/Dean Social Emotional Flow charts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Daily implementation of Connect Circles at the beginning of each class period and Transition Circles at the end of each class period.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Monthly implementation fidelity checks of Connect Circles and Transition Circles.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1874786"/>
                  </a:ext>
                </a:extLst>
              </a:tr>
            </a:tbl>
          </a:graphicData>
        </a:graphic>
      </p:graphicFrame>
      <p:pic>
        <p:nvPicPr>
          <p:cNvPr id="3" name="Picture 2">
            <a:extLst>
              <a:ext uri="{FF2B5EF4-FFF2-40B4-BE49-F238E27FC236}">
                <a16:creationId xmlns:a16="http://schemas.microsoft.com/office/drawing/2014/main" id="{26185D91-3D31-A68F-C7C1-F79366C9EEEC}"/>
              </a:ext>
            </a:extLst>
          </p:cNvPr>
          <p:cNvPicPr>
            <a:picLocks noChangeAspect="1"/>
          </p:cNvPicPr>
          <p:nvPr/>
        </p:nvPicPr>
        <p:blipFill>
          <a:blip r:embed="rId3"/>
          <a:stretch>
            <a:fillRect/>
          </a:stretch>
        </p:blipFill>
        <p:spPr>
          <a:xfrm>
            <a:off x="10085185" y="1194159"/>
            <a:ext cx="1280807" cy="1104143"/>
          </a:xfrm>
          <a:prstGeom prst="rect">
            <a:avLst/>
          </a:prstGeom>
        </p:spPr>
      </p:pic>
    </p:spTree>
    <p:extLst>
      <p:ext uri="{BB962C8B-B14F-4D97-AF65-F5344CB8AC3E}">
        <p14:creationId xmlns:p14="http://schemas.microsoft.com/office/powerpoint/2010/main" val="209604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2405086943"/>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127520" y="5267936"/>
            <a:ext cx="10128750"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the needs of our staff to achieve Q Commitment Goal 3 success? (Consider: PD, systems alignment, staff alignment, etc.)</a:t>
            </a:r>
          </a:p>
          <a:p>
            <a:pPr algn="ct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034845276"/>
              </p:ext>
            </p:extLst>
          </p:nvPr>
        </p:nvGraphicFramePr>
        <p:xfrm>
          <a:off x="180594" y="103664"/>
          <a:ext cx="11830812" cy="6471163"/>
        </p:xfrm>
        <a:graphic>
          <a:graphicData uri="http://schemas.openxmlformats.org/drawingml/2006/table">
            <a:tbl>
              <a:tblPr firstRow="1" bandRow="1">
                <a:tableStyleId>{073A0DAA-6AF3-43AB-8588-CEC1D06C72B9}</a:tableStyleId>
              </a:tblPr>
              <a:tblGrid>
                <a:gridCol w="1590084">
                  <a:extLst>
                    <a:ext uri="{9D8B030D-6E8A-4147-A177-3AD203B41FA5}">
                      <a16:colId xmlns:a16="http://schemas.microsoft.com/office/drawing/2014/main" val="1776901933"/>
                    </a:ext>
                  </a:extLst>
                </a:gridCol>
                <a:gridCol w="337561">
                  <a:extLst>
                    <a:ext uri="{9D8B030D-6E8A-4147-A177-3AD203B41FA5}">
                      <a16:colId xmlns:a16="http://schemas.microsoft.com/office/drawing/2014/main" val="3959612091"/>
                    </a:ext>
                  </a:extLst>
                </a:gridCol>
                <a:gridCol w="438518">
                  <a:extLst>
                    <a:ext uri="{9D8B030D-6E8A-4147-A177-3AD203B41FA5}">
                      <a16:colId xmlns:a16="http://schemas.microsoft.com/office/drawing/2014/main" val="9604285"/>
                    </a:ext>
                  </a:extLst>
                </a:gridCol>
                <a:gridCol w="2366162">
                  <a:extLst>
                    <a:ext uri="{9D8B030D-6E8A-4147-A177-3AD203B41FA5}">
                      <a16:colId xmlns:a16="http://schemas.microsoft.com/office/drawing/2014/main" val="2876415369"/>
                    </a:ext>
                  </a:extLst>
                </a:gridCol>
                <a:gridCol w="2366163">
                  <a:extLst>
                    <a:ext uri="{9D8B030D-6E8A-4147-A177-3AD203B41FA5}">
                      <a16:colId xmlns:a16="http://schemas.microsoft.com/office/drawing/2014/main" val="905910855"/>
                    </a:ext>
                  </a:extLst>
                </a:gridCol>
                <a:gridCol w="2110361">
                  <a:extLst>
                    <a:ext uri="{9D8B030D-6E8A-4147-A177-3AD203B41FA5}">
                      <a16:colId xmlns:a16="http://schemas.microsoft.com/office/drawing/2014/main" val="2224424178"/>
                    </a:ext>
                  </a:extLst>
                </a:gridCol>
                <a:gridCol w="255800">
                  <a:extLst>
                    <a:ext uri="{9D8B030D-6E8A-4147-A177-3AD203B41FA5}">
                      <a16:colId xmlns:a16="http://schemas.microsoft.com/office/drawing/2014/main" val="1874351673"/>
                    </a:ext>
                  </a:extLst>
                </a:gridCol>
                <a:gridCol w="2366163">
                  <a:extLst>
                    <a:ext uri="{9D8B030D-6E8A-4147-A177-3AD203B41FA5}">
                      <a16:colId xmlns:a16="http://schemas.microsoft.com/office/drawing/2014/main" val="2586854642"/>
                    </a:ext>
                  </a:extLst>
                </a:gridCol>
              </a:tblGrid>
              <a:tr h="504465">
                <a:tc gridSpan="8">
                  <a:txBody>
                    <a:bodyPr/>
                    <a:lstStyle/>
                    <a:p>
                      <a:pPr algn="ctr"/>
                      <a:r>
                        <a:rPr lang="en-US"/>
                        <a:t>THE ACADEMY–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48412">
                <a:tc gridSpan="8">
                  <a:txBody>
                    <a:bodyPr/>
                    <a:lstStyle/>
                    <a:p>
                      <a:r>
                        <a:rPr lang="en-US" sz="1600">
                          <a:solidFill>
                            <a:schemeClr val="bg1">
                              <a:lumMod val="95000"/>
                            </a:schemeClr>
                          </a:solidFill>
                        </a:rPr>
                        <a:t>Q COMMITMENT GOAL 3: ENGAGING AND COLLABORATIVE PARTNERSHIPS</a:t>
                      </a: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tc hMerge="1">
                  <a:txBody>
                    <a:bodyPr/>
                    <a:lstStyle/>
                    <a:p>
                      <a:endParaRPr lang="en-US"/>
                    </a:p>
                  </a:txBody>
                  <a:tcPr/>
                </a:tc>
                <a:extLst>
                  <a:ext uri="{0D108BD9-81ED-4DB2-BD59-A6C34878D82A}">
                    <a16:rowId xmlns:a16="http://schemas.microsoft.com/office/drawing/2014/main" val="1906123596"/>
                  </a:ext>
                </a:extLst>
              </a:tr>
              <a:tr h="1193690">
                <a:tc>
                  <a:txBody>
                    <a:bodyPr/>
                    <a:lstStyle/>
                    <a:p>
                      <a:pPr lvl="0">
                        <a:buNone/>
                      </a:pPr>
                      <a:endParaRPr lang="en-US" sz="1200"/>
                    </a:p>
                    <a:p>
                      <a:endParaRPr lang="en-US" sz="1200"/>
                    </a:p>
                    <a:p>
                      <a:r>
                        <a:rPr lang="en-US" sz="1200" b="1"/>
                        <a:t>STUDENT ATTENDANCE</a:t>
                      </a:r>
                    </a:p>
                  </a:txBody>
                  <a:tcPr/>
                </a:tc>
                <a:tc gridSpan="5">
                  <a:txBody>
                    <a:bodyPr/>
                    <a:lstStyle/>
                    <a:p>
                      <a:endParaRPr lang="en-US" sz="1400"/>
                    </a:p>
                    <a:p>
                      <a:pPr lvl="0">
                        <a:buNone/>
                      </a:pPr>
                      <a:r>
                        <a:rPr lang="en-US" sz="1400"/>
                        <a:t>By June 1, 2026, </a:t>
                      </a:r>
                      <a:r>
                        <a:rPr lang="en-US" sz="1400" b="0" i="0" u="none" strike="noStrike" noProof="0">
                          <a:solidFill>
                            <a:srgbClr val="000000"/>
                          </a:solidFill>
                          <a:latin typeface="Aptos"/>
                        </a:rPr>
                        <a:t>The Academy will increase the percentage of students meeting or exceeding their Alternate Education Plan (AEP) in the area of attendance (AEP Goal 2).</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b="1"/>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892663658"/>
                  </a:ext>
                </a:extLst>
              </a:tr>
              <a:tr h="369940">
                <a:tc gridSpan="8">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2576978365"/>
                  </a:ext>
                </a:extLst>
              </a:tr>
              <a:tr h="1193690">
                <a:tc gridSpan="3">
                  <a:txBody>
                    <a:bodyPr/>
                    <a:lstStyle/>
                    <a:p>
                      <a:pPr marL="0" indent="0" rtl="0" fontAlgn="base">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STUDENT PROGRESS MONITORING</a:t>
                      </a:r>
                    </a:p>
                    <a:p>
                      <a:pPr marL="0" indent="0" rtl="0" fontAlgn="base">
                        <a:buFont typeface="Arial" panose="020B0604020202020204" pitchFamily="34" charset="0"/>
                        <a:buNone/>
                      </a:pPr>
                      <a:r>
                        <a:rPr lang="en-US" sz="1000" b="0" i="0" kern="1200">
                          <a:solidFill>
                            <a:schemeClr val="dk1"/>
                          </a:solidFill>
                          <a:effectLst/>
                          <a:latin typeface="Aptos" panose="020B0004020202020204" pitchFamily="34" charset="0"/>
                          <a:ea typeface="+mn-ea"/>
                          <a:cs typeface="+mn-cs"/>
                        </a:rPr>
                        <a:t>Teacher/student- weekly</a:t>
                      </a:r>
                    </a:p>
                    <a:p>
                      <a:pPr marL="0" indent="0" rtl="0" fontAlgn="base">
                        <a:buFont typeface="Arial" panose="020B0604020202020204" pitchFamily="34" charset="0"/>
                        <a:buNone/>
                      </a:pPr>
                      <a:endParaRPr lang="en-US" sz="1000" b="0" i="0" kern="1200">
                        <a:solidFill>
                          <a:schemeClr val="dk1"/>
                        </a:solidFill>
                        <a:effectLst/>
                        <a:latin typeface="Aptos" panose="020B0004020202020204" pitchFamily="34" charset="0"/>
                        <a:ea typeface="+mn-ea"/>
                        <a:cs typeface="+mn-cs"/>
                      </a:endParaRPr>
                    </a:p>
                    <a:p>
                      <a:pPr marL="0" indent="0" rtl="0" fontAlgn="base">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AEP CONFERENCES</a:t>
                      </a:r>
                    </a:p>
                    <a:p>
                      <a:pPr marL="0" indent="0" rtl="0" fontAlgn="base">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SSFL/Student –Parent Quarterly &amp; SCT Annually</a:t>
                      </a:r>
                    </a:p>
                    <a:p>
                      <a:pPr marL="0" lvl="0" indent="0">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tc hMerge="1">
                  <a:txBody>
                    <a:bodyPr/>
                    <a:lstStyle/>
                    <a:p>
                      <a:pPr marL="0" lvl="0" indent="0">
                        <a:buFont typeface="Arial" panose="020B0604020202020204" pitchFamily="34" charset="0"/>
                        <a:buNone/>
                      </a:pPr>
                      <a:endParaRPr lang="en-US" sz="1000" b="0" i="1" kern="1200">
                        <a:solidFill>
                          <a:schemeClr val="dk1"/>
                        </a:solidFill>
                        <a:effectLst/>
                        <a:latin typeface="+Body"/>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COURSE COUNSELING</a:t>
                      </a:r>
                    </a:p>
                    <a:p>
                      <a:pPr marL="0" lvl="0" indent="0">
                        <a:buFont typeface="Arial" panose="020B0604020202020204" pitchFamily="34" charset="0"/>
                        <a:buNone/>
                      </a:pPr>
                      <a:r>
                        <a:rPr lang="en-US" sz="1000" b="0" i="0" kern="1200">
                          <a:solidFill>
                            <a:schemeClr val="dk1"/>
                          </a:solidFill>
                          <a:effectLst/>
                          <a:latin typeface="Aptos" panose="020B0004020202020204" pitchFamily="34" charset="0"/>
                          <a:ea typeface="+mn-ea"/>
                          <a:cs typeface="+mn-cs"/>
                        </a:rPr>
                        <a:t>Admin/Student- bi-weekly</a:t>
                      </a:r>
                      <a:endParaRPr lang="en-US" sz="1000">
                        <a:latin typeface="Aptos" panose="020B0004020202020204" pitchFamily="34" charset="0"/>
                      </a:endParaRPr>
                    </a:p>
                    <a:p>
                      <a:pPr marL="0" lvl="0" indent="0">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SKYWARD ATTENDANCE</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SCT- Monthly</a:t>
                      </a:r>
                    </a:p>
                    <a:p>
                      <a:pPr marL="0" lvl="0" indent="0">
                        <a:buFont typeface="Arial" panose="020B0604020202020204" pitchFamily="34" charset="0"/>
                        <a:buNone/>
                      </a:pPr>
                      <a:endParaRPr lang="en-US" sz="1000" b="1" i="1" kern="1200">
                        <a:solidFill>
                          <a:schemeClr val="dk1"/>
                        </a:solidFill>
                        <a:effectLst/>
                        <a:latin typeface="Aptos" panose="020B0004020202020204" pitchFamily="34" charset="0"/>
                        <a:ea typeface="+mn-ea"/>
                        <a:cs typeface="+mn-cs"/>
                      </a:endParaRPr>
                    </a:p>
                    <a:p>
                      <a:pPr marL="0" lvl="0" indent="0">
                        <a:buFont typeface="Arial" panose="020B0604020202020204" pitchFamily="34" charset="0"/>
                        <a:buNone/>
                      </a:pPr>
                      <a:r>
                        <a:rPr lang="en-US" sz="1000" b="1" i="1" kern="1200">
                          <a:solidFill>
                            <a:schemeClr val="dk1"/>
                          </a:solidFill>
                          <a:effectLst/>
                          <a:latin typeface="Aptos" panose="020B0004020202020204" pitchFamily="34" charset="0"/>
                          <a:ea typeface="+mn-ea"/>
                          <a:cs typeface="+mn-cs"/>
                        </a:rPr>
                        <a:t>SKYWARD ATTENDANCE</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ROE Truancy Officer- Weekly</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Adams County Probation Office- Monthly</a:t>
                      </a: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AVERAGE STUDENT ATTENDANCE</a:t>
                      </a:r>
                      <a:endParaRPr lang="en-US" sz="1000">
                        <a:latin typeface="Aptos" panose="020B0004020202020204" pitchFamily="34" charset="0"/>
                      </a:endParaRP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MTSS Team-Monthly; SSFL-Weekly</a:t>
                      </a:r>
                      <a:br>
                        <a:rPr lang="en-US" sz="1000" b="0" i="1" kern="1200">
                          <a:solidFill>
                            <a:schemeClr val="dk1"/>
                          </a:solidFill>
                          <a:effectLst/>
                          <a:latin typeface="Aptos" panose="020B0004020202020204" pitchFamily="34" charset="0"/>
                          <a:ea typeface="+mn-ea"/>
                          <a:cs typeface="+mn-cs"/>
                        </a:rPr>
                      </a:br>
                      <a:r>
                        <a:rPr lang="en-US" sz="1000" b="0" i="1" kern="1200">
                          <a:solidFill>
                            <a:schemeClr val="dk1"/>
                          </a:solidFill>
                          <a:effectLst/>
                          <a:latin typeface="Aptos" panose="020B0004020202020204" pitchFamily="34" charset="0"/>
                          <a:ea typeface="+mn-ea"/>
                          <a:cs typeface="+mn-cs"/>
                        </a:rPr>
                        <a:t>Dean-daily</a:t>
                      </a:r>
                    </a:p>
                    <a:p>
                      <a:pPr marL="0" lvl="0" indent="0">
                        <a:buFont typeface="Arial" panose="020B0604020202020204" pitchFamily="34" charset="0"/>
                        <a:buNone/>
                      </a:pPr>
                      <a:endParaRPr lang="en-US" sz="1000" b="0" i="0" kern="1200">
                        <a:solidFill>
                          <a:schemeClr val="dk1"/>
                        </a:solidFill>
                        <a:effectLst/>
                        <a:latin typeface="Aptos" panose="020B0004020202020204" pitchFamily="34" charset="0"/>
                        <a:ea typeface="+mn-ea"/>
                        <a:cs typeface="+mn-cs"/>
                      </a:endParaRPr>
                    </a:p>
                    <a:p>
                      <a:pPr marL="0" lvl="0" indent="0">
                        <a:buFont typeface="Arial" panose="020B0604020202020204" pitchFamily="34" charset="0"/>
                        <a:buNone/>
                      </a:pPr>
                      <a:r>
                        <a:rPr lang="en-US" sz="1000" b="0" i="0" kern="1200">
                          <a:solidFill>
                            <a:schemeClr val="dk1"/>
                          </a:solidFill>
                          <a:effectLst/>
                          <a:latin typeface="Aptos" panose="020B0004020202020204" pitchFamily="34" charset="0"/>
                          <a:ea typeface="+mn-ea"/>
                          <a:cs typeface="+mn-cs"/>
                        </a:rPr>
                        <a:t>AVERAGE STAFF ATTENDANCE</a:t>
                      </a:r>
                    </a:p>
                    <a:p>
                      <a:pPr marL="0" lvl="0" indent="0">
                        <a:buFont typeface="Arial" panose="020B0604020202020204" pitchFamily="34" charset="0"/>
                        <a:buNone/>
                      </a:pPr>
                      <a:r>
                        <a:rPr lang="en-US" sz="1000" b="0" i="1" kern="1200">
                          <a:solidFill>
                            <a:schemeClr val="dk1"/>
                          </a:solidFill>
                          <a:effectLst/>
                          <a:latin typeface="Aptos" panose="020B0004020202020204" pitchFamily="34" charset="0"/>
                          <a:ea typeface="+mn-ea"/>
                          <a:cs typeface="+mn-cs"/>
                        </a:rPr>
                        <a:t>SIP Team-Monthly</a:t>
                      </a:r>
                      <a:endParaRPr lang="en-US" sz="1000" i="1">
                        <a:latin typeface="Aptos" panose="020B0004020202020204" pitchFamily="34" charset="0"/>
                      </a:endParaRPr>
                    </a:p>
                    <a:p>
                      <a:pPr marL="0" lvl="0" indent="0">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tc>
                  <a:txBody>
                    <a:bodyPr/>
                    <a:lstStyle/>
                    <a:p>
                      <a:pPr marL="0" lvl="0" indent="0">
                        <a:buFont typeface="Arial" panose="020B0604020202020204" pitchFamily="34" charset="0"/>
                        <a:buNone/>
                      </a:pPr>
                      <a:r>
                        <a:rPr lang="en-US" sz="1000" b="1" i="0" kern="1200">
                          <a:solidFill>
                            <a:schemeClr val="dk1"/>
                          </a:solidFill>
                          <a:effectLst/>
                          <a:latin typeface="Aptos" panose="020B0004020202020204" pitchFamily="34" charset="0"/>
                          <a:ea typeface="+mn-ea"/>
                          <a:cs typeface="+mn-cs"/>
                        </a:rPr>
                        <a:t>INERVENTION PROGRESS DATA</a:t>
                      </a:r>
                    </a:p>
                    <a:p>
                      <a:pPr marL="0" lvl="0" indent="0">
                        <a:buFont typeface="Arial" panose="020B0604020202020204" pitchFamily="34" charset="0"/>
                        <a:buNone/>
                      </a:pPr>
                      <a:r>
                        <a:rPr lang="en-US" sz="1000" b="0" i="0" kern="1200">
                          <a:solidFill>
                            <a:schemeClr val="dk1"/>
                          </a:solidFill>
                          <a:effectLst/>
                          <a:latin typeface="Aptos" panose="020B0004020202020204" pitchFamily="34" charset="0"/>
                          <a:ea typeface="+mn-ea"/>
                          <a:cs typeface="+mn-cs"/>
                        </a:rPr>
                        <a:t>CICO, SED, Restorative &amp; Re-entry</a:t>
                      </a:r>
                    </a:p>
                    <a:p>
                      <a:pPr marL="0" lvl="0" indent="0">
                        <a:buFont typeface="Arial" panose="020B0604020202020204" pitchFamily="34" charset="0"/>
                        <a:buNone/>
                      </a:pPr>
                      <a:endParaRPr lang="en-US" sz="1000" b="0" i="1" kern="1200">
                        <a:solidFill>
                          <a:schemeClr val="dk1"/>
                        </a:solidFill>
                        <a:effectLst/>
                        <a:latin typeface="Aptos" panose="020B0004020202020204" pitchFamily="34" charset="0"/>
                        <a:ea typeface="+mn-ea"/>
                        <a:cs typeface="+mn-cs"/>
                      </a:endParaRPr>
                    </a:p>
                  </a:txBody>
                  <a:tcPr/>
                </a:tc>
                <a:extLst>
                  <a:ext uri="{0D108BD9-81ED-4DB2-BD59-A6C34878D82A}">
                    <a16:rowId xmlns:a16="http://schemas.microsoft.com/office/drawing/2014/main" val="544834922"/>
                  </a:ext>
                </a:extLst>
              </a:tr>
              <a:tr h="369940">
                <a:tc gridSpan="8">
                  <a:txBody>
                    <a:bodyPr/>
                    <a:lstStyle/>
                    <a:p>
                      <a:r>
                        <a:rPr lang="en-US" sz="1400">
                          <a:solidFill>
                            <a:schemeClr val="bg1">
                              <a:lumMod val="95000"/>
                            </a:schemeClr>
                          </a:solidFill>
                        </a:rPr>
                        <a:t>SCHOOL LEVEL STRATEGIES  (Actions/Tasks)</a:t>
                      </a: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790535">
                <a:tc gridSpan="2">
                  <a:txBody>
                    <a:bodyPr/>
                    <a:lstStyle/>
                    <a:p>
                      <a:pPr marL="0" lvl="0" indent="0">
                        <a:buFont typeface="Arial"/>
                        <a:buNone/>
                      </a:pPr>
                      <a:r>
                        <a:rPr lang="en-US" sz="1100" b="1" i="0" u="none" strike="noStrike" noProof="0">
                          <a:solidFill>
                            <a:srgbClr val="000000"/>
                          </a:solidFill>
                          <a:latin typeface="Aptos" panose="020B0004020202020204" pitchFamily="34" charset="0"/>
                        </a:rPr>
                        <a:t>MTSS</a:t>
                      </a:r>
                    </a:p>
                    <a:p>
                      <a:pPr marL="0" lvl="0" indent="0">
                        <a:buFont typeface="Arial"/>
                        <a:buNone/>
                      </a:pPr>
                      <a:r>
                        <a:rPr lang="en-US" sz="1100" b="0" i="1" u="none" strike="noStrike" noProof="0">
                          <a:solidFill>
                            <a:srgbClr val="000000"/>
                          </a:solidFill>
                          <a:latin typeface="Aptos" panose="020B0004020202020204" pitchFamily="34" charset="0"/>
                        </a:rPr>
                        <a:t>Student Champion Teams (SCT)</a:t>
                      </a:r>
                    </a:p>
                  </a:txBody>
                  <a:tcPr/>
                </a:tc>
                <a:tc hMerge="1">
                  <a:txBody>
                    <a:bodyPr/>
                    <a:lstStyle/>
                    <a:p>
                      <a:endParaRPr lang="en-US"/>
                    </a:p>
                  </a:txBody>
                  <a:tcPr/>
                </a:tc>
                <a:tc gridSpan="6">
                  <a:txBody>
                    <a:bodyPr/>
                    <a:lstStyle/>
                    <a:p>
                      <a:r>
                        <a:rPr lang="en-US" sz="1200"/>
                        <a:t>Parent/Guardian Communication Log entry by teacher as applicable (TMR, celebration, absence, work completion, etc.).</a:t>
                      </a:r>
                    </a:p>
                    <a:p>
                      <a:r>
                        <a:rPr lang="en-US" sz="1200"/>
                        <a:t>Monthly review of MTSS Team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Yearly review and development of student AEP’s.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939082">
                <a:tc gridSpan="2">
                  <a:txBody>
                    <a:bodyPr/>
                    <a:lstStyle/>
                    <a:p>
                      <a:pPr lvl="0">
                        <a:buNone/>
                      </a:pPr>
                      <a:r>
                        <a:rPr lang="en-US" sz="1100" b="1">
                          <a:latin typeface="Aptos" panose="020B0004020202020204" pitchFamily="34" charset="0"/>
                        </a:rPr>
                        <a:t>MTSS</a:t>
                      </a:r>
                    </a:p>
                    <a:p>
                      <a:pPr lvl="0">
                        <a:buNone/>
                      </a:pPr>
                      <a:r>
                        <a:rPr lang="en-US" sz="1100" i="1">
                          <a:latin typeface="Aptos" panose="020B0004020202020204" pitchFamily="34" charset="0"/>
                        </a:rPr>
                        <a:t>Leadership Teams- Admin or MTSS Team</a:t>
                      </a:r>
                    </a:p>
                    <a:p>
                      <a:pPr lvl="0">
                        <a:buNone/>
                      </a:pPr>
                      <a:endParaRPr lang="en-US" sz="1100">
                        <a:latin typeface="Aptos" panose="020B0004020202020204" pitchFamily="34" charset="0"/>
                      </a:endParaRPr>
                    </a:p>
                  </a:txBody>
                  <a:tcPr/>
                </a:tc>
                <a:tc hMerge="1">
                  <a:txBody>
                    <a:bodyPr/>
                    <a:lstStyle/>
                    <a:p>
                      <a:endParaRPr lang="en-US"/>
                    </a:p>
                  </a:txBody>
                  <a:tcPr/>
                </a:tc>
                <a:tc gridSpan="6">
                  <a:txBody>
                    <a:bodyPr/>
                    <a:lstStyle/>
                    <a:p>
                      <a:r>
                        <a:rPr lang="en-US" sz="1200"/>
                        <a:t>3-day cumulative tardy restorative conversation implementation with student, parent, SSFL &amp; Dean.</a:t>
                      </a:r>
                    </a:p>
                    <a:p>
                      <a:r>
                        <a:rPr lang="en-US" sz="1200"/>
                        <a:t>3-day consecutive absence home visit by SSFL &amp; Dean</a:t>
                      </a:r>
                    </a:p>
                    <a:p>
                      <a:r>
                        <a:rPr lang="en-US" sz="1200"/>
                        <a:t>Parent/Guardian Communication Log entry as applicable (ODR, celebration, absence, work completion, etc.).</a:t>
                      </a:r>
                    </a:p>
                    <a:p>
                      <a:r>
                        <a:rPr lang="en-US" sz="1200"/>
                        <a:t>Monthly collection &amp; review of all student intervention and discipline data to share with SCT’s.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71263080"/>
                  </a:ext>
                </a:extLst>
              </a:tr>
              <a:tr h="66140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u="none" strike="noStrike" noProof="0">
                          <a:solidFill>
                            <a:srgbClr val="000000"/>
                          </a:solidFill>
                          <a:latin typeface="Aptos" panose="020B0004020202020204" pitchFamily="34" charset="0"/>
                        </a:rPr>
                        <a:t>PROFESSIONAL DEVELOPMENT</a:t>
                      </a:r>
                    </a:p>
                    <a:p>
                      <a:pPr lvl="0">
                        <a:buNone/>
                      </a:pPr>
                      <a:endParaRPr lang="en-US" sz="1100">
                        <a:latin typeface="Aptos" panose="020B0004020202020204" pitchFamily="34" charset="0"/>
                      </a:endParaRPr>
                    </a:p>
                  </a:txBody>
                  <a:tcPr/>
                </a:tc>
                <a:tc hMerge="1">
                  <a:txBody>
                    <a:bodyPr/>
                    <a:lstStyle/>
                    <a:p>
                      <a:endParaRPr lang="en-US"/>
                    </a:p>
                  </a:txBody>
                  <a:tcPr/>
                </a:tc>
                <a:tc gridSpan="6">
                  <a:txBody>
                    <a:bodyPr/>
                    <a:lstStyle/>
                    <a:p>
                      <a:r>
                        <a:rPr lang="en-US" sz="1200"/>
                        <a:t>Monthly professional development for onboarding new staff.</a:t>
                      </a:r>
                    </a:p>
                    <a:p>
                      <a:r>
                        <a:rPr lang="en-US" sz="1200"/>
                        <a:t>Daily professional development opportunity utilizing the 180 Days of Self-Care for Busy Educators by Tina H. Boogren.</a:t>
                      </a:r>
                    </a:p>
                    <a:p>
                      <a:r>
                        <a:rPr lang="en-US" sz="1200"/>
                        <a:t>Weekly professional development opportunity using a variety of selected anchor texts.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1170253"/>
                  </a:ext>
                </a:extLst>
              </a:tr>
            </a:tbl>
          </a:graphicData>
        </a:graphic>
      </p:graphicFrame>
      <p:pic>
        <p:nvPicPr>
          <p:cNvPr id="3" name="Picture 2">
            <a:extLst>
              <a:ext uri="{FF2B5EF4-FFF2-40B4-BE49-F238E27FC236}">
                <a16:creationId xmlns:a16="http://schemas.microsoft.com/office/drawing/2014/main" id="{E1D64B8A-2909-57E6-C055-062DF7FEC3C6}"/>
              </a:ext>
            </a:extLst>
          </p:cNvPr>
          <p:cNvPicPr>
            <a:picLocks noChangeAspect="1"/>
          </p:cNvPicPr>
          <p:nvPr/>
        </p:nvPicPr>
        <p:blipFill>
          <a:blip r:embed="rId3"/>
          <a:stretch>
            <a:fillRect/>
          </a:stretch>
        </p:blipFill>
        <p:spPr>
          <a:xfrm>
            <a:off x="10098021" y="1090167"/>
            <a:ext cx="1240539" cy="1069430"/>
          </a:xfrm>
          <a:prstGeom prst="rect">
            <a:avLst/>
          </a:prstGeom>
        </p:spPr>
      </p:pic>
    </p:spTree>
    <p:extLst>
      <p:ext uri="{BB962C8B-B14F-4D97-AF65-F5344CB8AC3E}">
        <p14:creationId xmlns:p14="http://schemas.microsoft.com/office/powerpoint/2010/main" val="844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8" ma:contentTypeDescription="Create a new document." ma:contentTypeScope="" ma:versionID="e119369a3234959f6a1c795552154542">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f88bd8d82cc9e72a84bf9e1a53d38ffe"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a2cc60b-89dd-4105-962a-e09ec6187428" xsi:nil="true"/>
    <lcf76f155ced4ddcb4097134ff3c332f xmlns="9693bd2b-26f7-49b0-a370-341f76daf375">
      <Terms xmlns="http://schemas.microsoft.com/office/infopath/2007/PartnerControls"/>
    </lcf76f155ced4ddcb4097134ff3c332f>
    <SharedWithUsers xmlns="9a2cc60b-89dd-4105-962a-e09ec6187428">
      <UserInfo>
        <DisplayName/>
        <AccountId xsi:nil="true"/>
        <AccountType/>
      </UserInfo>
    </SharedWithUsers>
  </documentManagement>
</p:properties>
</file>

<file path=customXml/itemProps1.xml><?xml version="1.0" encoding="utf-8"?>
<ds:datastoreItem xmlns:ds="http://schemas.openxmlformats.org/officeDocument/2006/customXml" ds:itemID="{30E7F35C-C77E-4BF1-B6A6-4660D7E21BA2}">
  <ds:schemaRefs>
    <ds:schemaRef ds:uri="http://schemas.microsoft.com/sharepoint/v3/contenttype/forms"/>
  </ds:schemaRefs>
</ds:datastoreItem>
</file>

<file path=customXml/itemProps2.xml><?xml version="1.0" encoding="utf-8"?>
<ds:datastoreItem xmlns:ds="http://schemas.openxmlformats.org/officeDocument/2006/customXml" ds:itemID="{98D87A99-5E1F-4A93-9F32-710694210228}">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5D2F849-D9A9-4264-B8C7-174DF6EA5EAD}">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3</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Academy SCHOOL IMPROVEMENT PLAN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Dinkheller, Kimberly</dc:creator>
  <cp:revision>2</cp:revision>
  <cp:lastPrinted>2025-06-06T19:27:01Z</cp:lastPrinted>
  <dcterms:created xsi:type="dcterms:W3CDTF">2025-03-07T19:29:14Z</dcterms:created>
  <dcterms:modified xsi:type="dcterms:W3CDTF">2025-07-28T15:20:28Z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Order">
    <vt:r8>3911000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y fmtid="{D5CDD505-2E9C-101B-9397-08002B2CF9AE}" pid="7" name="MediaServiceImageTags">
    <vt:lpwstr/>
  </property>
</Properties>
</file>